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67" r:id="rId2"/>
    <p:sldId id="268" r:id="rId3"/>
    <p:sldId id="269" r:id="rId4"/>
    <p:sldId id="271" r:id="rId5"/>
    <p:sldId id="270" r:id="rId6"/>
    <p:sldId id="272" r:id="rId7"/>
    <p:sldId id="274" r:id="rId8"/>
    <p:sldId id="321" r:id="rId9"/>
    <p:sldId id="275" r:id="rId10"/>
    <p:sldId id="317" r:id="rId11"/>
    <p:sldId id="299" r:id="rId12"/>
    <p:sldId id="276" r:id="rId13"/>
    <p:sldId id="277" r:id="rId14"/>
    <p:sldId id="301" r:id="rId15"/>
    <p:sldId id="281" r:id="rId16"/>
    <p:sldId id="318" r:id="rId17"/>
    <p:sldId id="302" r:id="rId18"/>
    <p:sldId id="280" r:id="rId19"/>
    <p:sldId id="322" r:id="rId20"/>
    <p:sldId id="282" r:id="rId21"/>
    <p:sldId id="303" r:id="rId22"/>
    <p:sldId id="287" r:id="rId23"/>
    <p:sldId id="283" r:id="rId24"/>
    <p:sldId id="323" r:id="rId25"/>
    <p:sldId id="305" r:id="rId26"/>
    <p:sldId id="284" r:id="rId27"/>
    <p:sldId id="285" r:id="rId28"/>
    <p:sldId id="306" r:id="rId29"/>
    <p:sldId id="308" r:id="rId30"/>
    <p:sldId id="286" r:id="rId31"/>
    <p:sldId id="309" r:id="rId32"/>
    <p:sldId id="288" r:id="rId33"/>
    <p:sldId id="324" r:id="rId34"/>
    <p:sldId id="310" r:id="rId35"/>
    <p:sldId id="289" r:id="rId36"/>
    <p:sldId id="290" r:id="rId37"/>
    <p:sldId id="291" r:id="rId38"/>
    <p:sldId id="292" r:id="rId39"/>
    <p:sldId id="293" r:id="rId40"/>
    <p:sldId id="294" r:id="rId41"/>
    <p:sldId id="315" r:id="rId42"/>
    <p:sldId id="311" r:id="rId43"/>
    <p:sldId id="295" r:id="rId44"/>
    <p:sldId id="313" r:id="rId45"/>
    <p:sldId id="298" r:id="rId46"/>
    <p:sldId id="325" r:id="rId47"/>
    <p:sldId id="320" r:id="rId48"/>
    <p:sldId id="319" r:id="rId49"/>
    <p:sldId id="316" r:id="rId50"/>
    <p:sldId id="273" r:id="rId51"/>
    <p:sldId id="312" r:id="rId52"/>
    <p:sldId id="296" r:id="rId53"/>
    <p:sldId id="297" r:id="rId5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E2B1"/>
    <a:srgbClr val="385D8A"/>
    <a:srgbClr val="507B68"/>
    <a:srgbClr val="EAEAEA"/>
    <a:srgbClr val="6D6D6D"/>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9" autoAdjust="0"/>
    <p:restoredTop sz="91304" autoAdjust="0"/>
  </p:normalViewPr>
  <p:slideViewPr>
    <p:cSldViewPr>
      <p:cViewPr varScale="1">
        <p:scale>
          <a:sx n="102" d="100"/>
          <a:sy n="102" d="100"/>
        </p:scale>
        <p:origin x="1176" y="176"/>
      </p:cViewPr>
      <p:guideLst>
        <p:guide orient="horz" pos="1800"/>
        <p:guide pos="2880"/>
      </p:guideLst>
    </p:cSldViewPr>
  </p:slideViewPr>
  <p:outlineViewPr>
    <p:cViewPr>
      <p:scale>
        <a:sx n="33" d="100"/>
        <a:sy n="33" d="100"/>
      </p:scale>
      <p:origin x="0" y="42749"/>
    </p:cViewPr>
  </p:outlineViewPr>
  <p:notesTextViewPr>
    <p:cViewPr>
      <p:scale>
        <a:sx n="100" d="100"/>
        <a:sy n="100" d="100"/>
      </p:scale>
      <p:origin x="0" y="0"/>
    </p:cViewPr>
  </p:notesTextViewPr>
  <p:sorterViewPr>
    <p:cViewPr>
      <p:scale>
        <a:sx n="88" d="100"/>
        <a:sy n="88" d="100"/>
      </p:scale>
      <p:origin x="0" y="86"/>
    </p:cViewPr>
  </p:sorterViewPr>
  <p:notesViewPr>
    <p:cSldViewPr>
      <p:cViewPr varScale="1">
        <p:scale>
          <a:sx n="42" d="100"/>
          <a:sy n="42" d="100"/>
        </p:scale>
        <p:origin x="-2242"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75E6F0-D3A0-4141-9D57-731905E0C315}" type="datetimeFigureOut">
              <a:rPr lang="en-IN" smtClean="0"/>
              <a:pPr/>
              <a:t>11/01/22</a:t>
            </a:fld>
            <a:endParaRPr lang="en-I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5C7F9D-A9F4-4281-B936-2FFE7AA075E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In RNA, every nucleotide residue has an additional –OH group present at 2</a:t>
            </a:r>
            <a:r>
              <a:rPr lang="en-IN" i="1" dirty="0"/>
              <a:t>' -position in the ribose. </a:t>
            </a:r>
          </a:p>
          <a:p>
            <a:r>
              <a:rPr lang="en-IN" i="1" dirty="0"/>
              <a:t>Also, in RNA the </a:t>
            </a:r>
            <a:r>
              <a:rPr lang="en-IN" i="1" dirty="0" err="1"/>
              <a:t>uracil</a:t>
            </a:r>
            <a:r>
              <a:rPr lang="en-IN" i="1" dirty="0"/>
              <a:t> is found at the place of </a:t>
            </a:r>
            <a:r>
              <a:rPr lang="en-IN" dirty="0"/>
              <a:t>thymine (5-methyl </a:t>
            </a:r>
            <a:r>
              <a:rPr lang="en-IN" dirty="0" err="1"/>
              <a:t>uracil</a:t>
            </a:r>
            <a:r>
              <a:rPr lang="en-IN" dirty="0"/>
              <a:t>, another chemical name for thymine).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i="1" dirty="0"/>
              <a:t>What would a diabetic patient do if enough human-insulin was not available? If you discuss this, you would soon </a:t>
            </a:r>
            <a:r>
              <a:rPr lang="en-US" sz="1200" dirty="0" err="1"/>
              <a:t>realise</a:t>
            </a:r>
            <a:r>
              <a:rPr lang="en-US" sz="1200" dirty="0"/>
              <a:t> that one would have to isolate and use insulin from other animals. </a:t>
            </a:r>
            <a:r>
              <a:rPr lang="en-US" sz="1200" i="1" dirty="0"/>
              <a:t>Would the insulin isolated from other animals be just as effective as that secreted by the human body itself and would it not elicit an immune response in the human body? </a:t>
            </a:r>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20</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i="1" dirty="0"/>
              <a:t>What would a diabetic patient do if enough human-insulin was not available? If you discuss this, you would soon </a:t>
            </a:r>
            <a:r>
              <a:rPr lang="en-US" sz="1200" dirty="0" err="1"/>
              <a:t>realise</a:t>
            </a:r>
            <a:r>
              <a:rPr lang="en-US" sz="1200" dirty="0"/>
              <a:t> that one would have to isolate and use insulin from other animals. </a:t>
            </a:r>
            <a:r>
              <a:rPr lang="en-US" sz="1200" i="1" dirty="0"/>
              <a:t>Would the insulin isolated from other animals be just as effective as that secreted by the human body itself and would it not elicit an immune response in the human body? </a:t>
            </a:r>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21</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dirty="0"/>
              <a:t>The main challenge for production of insulin using </a:t>
            </a:r>
            <a:r>
              <a:rPr lang="en-US" sz="1200" dirty="0" err="1"/>
              <a:t>rDNA</a:t>
            </a:r>
            <a:r>
              <a:rPr lang="en-US" sz="1200" dirty="0"/>
              <a:t> techniques was getting insulin assembled into a mature form. </a:t>
            </a:r>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23</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dirty="0"/>
              <a:t>The main challenge for production of insulin using </a:t>
            </a:r>
            <a:r>
              <a:rPr lang="en-US" sz="1200" dirty="0" err="1"/>
              <a:t>rDNA</a:t>
            </a:r>
            <a:r>
              <a:rPr lang="en-US" sz="1200" dirty="0"/>
              <a:t> techniques was getting insulin assembled into a mature form. </a:t>
            </a:r>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24</a:t>
            </a:fld>
            <a:endParaRPr lang="en-IN"/>
          </a:p>
        </p:txBody>
      </p:sp>
    </p:spTree>
    <p:extLst>
      <p:ext uri="{BB962C8B-B14F-4D97-AF65-F5344CB8AC3E}">
        <p14:creationId xmlns:p14="http://schemas.microsoft.com/office/powerpoint/2010/main" val="11675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dirty="0"/>
              <a:t>The main challenge for production of insulin using </a:t>
            </a:r>
            <a:r>
              <a:rPr lang="en-US" sz="1200" dirty="0" err="1"/>
              <a:t>rDNA</a:t>
            </a:r>
            <a:r>
              <a:rPr lang="en-US" sz="1200" dirty="0"/>
              <a:t> techniques was getting insulin assembled into a mature form. </a:t>
            </a:r>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25</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5C7F9D-A9F4-4281-B936-2FFE7AA075E9}" type="slidenum">
              <a:rPr lang="en-IN" smtClean="0"/>
              <a:pPr/>
              <a:t>31</a:t>
            </a:fld>
            <a:endParaRPr lang="en-IN"/>
          </a:p>
        </p:txBody>
      </p:sp>
    </p:spTree>
    <p:extLst>
      <p:ext uri="{BB962C8B-B14F-4D97-AF65-F5344CB8AC3E}">
        <p14:creationId xmlns:p14="http://schemas.microsoft.com/office/powerpoint/2010/main" val="5698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a:t>Making</a:t>
            </a:r>
            <a:r>
              <a:rPr lang="en-US" baseline="0" dirty="0"/>
              <a:t> a radio </a:t>
            </a:r>
            <a:r>
              <a:rPr lang="en-US" baseline="0" dirty="0" err="1"/>
              <a:t>labelled</a:t>
            </a:r>
            <a:r>
              <a:rPr lang="en-US" baseline="0" dirty="0"/>
              <a:t> probe complimentary to normal DNA or RNA</a:t>
            </a:r>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32</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a:t>Making</a:t>
            </a:r>
            <a:r>
              <a:rPr lang="en-US" baseline="0" dirty="0"/>
              <a:t> a radio </a:t>
            </a:r>
            <a:r>
              <a:rPr lang="en-US" baseline="0" dirty="0" err="1"/>
              <a:t>labelled</a:t>
            </a:r>
            <a:r>
              <a:rPr lang="en-US" baseline="0" dirty="0"/>
              <a:t> probe complimentary to normal DNA or RNA</a:t>
            </a:r>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33</a:t>
            </a:fld>
            <a:endParaRPr lang="en-IN"/>
          </a:p>
        </p:txBody>
      </p:sp>
    </p:spTree>
    <p:extLst>
      <p:ext uri="{BB962C8B-B14F-4D97-AF65-F5344CB8AC3E}">
        <p14:creationId xmlns:p14="http://schemas.microsoft.com/office/powerpoint/2010/main" val="1154964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endParaRPr lang="en-IN"/>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11/01/22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11/01/22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11/01/22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11/01/22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93EE3-0FD7-476F-B006-1246A057C440}" type="datetimeFigureOut">
              <a:rPr lang="en-IN" smtClean="0"/>
              <a:pPr/>
              <a:t>11/01/22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CF93EE3-0FD7-476F-B006-1246A057C440}" type="datetimeFigureOut">
              <a:rPr lang="en-IN" smtClean="0"/>
              <a:pPr/>
              <a:t>11/01/22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CF93EE3-0FD7-476F-B006-1246A057C440}" type="datetimeFigureOut">
              <a:rPr lang="en-IN" smtClean="0"/>
              <a:pPr/>
              <a:t>11/01/22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CF93EE3-0FD7-476F-B006-1246A057C440}" type="datetimeFigureOut">
              <a:rPr lang="en-IN" smtClean="0"/>
              <a:pPr/>
              <a:t>11/01/22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93EE3-0FD7-476F-B006-1246A057C440}" type="datetimeFigureOut">
              <a:rPr lang="en-IN" smtClean="0"/>
              <a:pPr/>
              <a:t>11/01/22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11/01/22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11/01/22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4CF93EE3-0FD7-476F-B006-1246A057C440}" type="datetimeFigureOut">
              <a:rPr lang="en-IN" smtClean="0"/>
              <a:pPr/>
              <a:t>11/01/22</a:t>
            </a:fld>
            <a:endParaRPr lang="en-IN"/>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93E2446A-5FCF-4BBF-8B7B-4D9F9DE2475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664" y="1883570"/>
            <a:ext cx="8134672" cy="1102519"/>
          </a:xfrm>
        </p:spPr>
        <p:txBody>
          <a:bodyPr>
            <a:noAutofit/>
          </a:bodyPr>
          <a:lstStyle/>
          <a:p>
            <a:r>
              <a:rPr lang="en-US" sz="3200" b="1" dirty="0">
                <a:solidFill>
                  <a:srgbClr val="FFC000"/>
                </a:solidFill>
              </a:rPr>
              <a:t>Chapter 12 Biotechnology and It’s Application</a:t>
            </a:r>
            <a:endParaRPr lang="en-IN" sz="4000" b="1" dirty="0">
              <a:solidFill>
                <a:srgbClr val="FFC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8406"/>
          </a:xfrm>
        </p:spPr>
        <p:txBody>
          <a:bodyPr>
            <a:normAutofit/>
          </a:bodyPr>
          <a:lstStyle/>
          <a:p>
            <a:r>
              <a:rPr lang="en-US" sz="2000" b="1" dirty="0">
                <a:solidFill>
                  <a:srgbClr val="FFFF00"/>
                </a:solidFill>
              </a:rPr>
              <a:t>Figure Diagrammatic representation of </a:t>
            </a:r>
            <a:r>
              <a:rPr lang="en-US" sz="2000" b="1" dirty="0" err="1">
                <a:solidFill>
                  <a:srgbClr val="FFFF00"/>
                </a:solidFill>
              </a:rPr>
              <a:t>Bt</a:t>
            </a:r>
            <a:r>
              <a:rPr lang="en-US" sz="2000" b="1" dirty="0">
                <a:solidFill>
                  <a:srgbClr val="FFFF00"/>
                </a:solidFill>
              </a:rPr>
              <a:t> toxin killing insect</a:t>
            </a:r>
          </a:p>
        </p:txBody>
      </p:sp>
      <p:pic>
        <p:nvPicPr>
          <p:cNvPr id="2050" name="Picture 2">
            <a:extLst>
              <a:ext uri="{FF2B5EF4-FFF2-40B4-BE49-F238E27FC236}">
                <a16:creationId xmlns:a16="http://schemas.microsoft.com/office/drawing/2014/main" id="{C38E2902-F136-BB40-988C-214C436FC6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01"/>
          <a:stretch/>
        </p:blipFill>
        <p:spPr bwMode="auto">
          <a:xfrm>
            <a:off x="444500" y="557368"/>
            <a:ext cx="8015932" cy="496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4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90579"/>
            <a:ext cx="6048672" cy="952500"/>
          </a:xfrm>
        </p:spPr>
        <p:txBody>
          <a:bodyPr/>
          <a:lstStyle/>
          <a:p>
            <a:r>
              <a:rPr lang="en-US" sz="2000" b="1" dirty="0"/>
              <a:t>Bt plant</a:t>
            </a:r>
          </a:p>
        </p:txBody>
      </p:sp>
      <p:sp>
        <p:nvSpPr>
          <p:cNvPr id="3" name="Content Placeholder 2"/>
          <p:cNvSpPr>
            <a:spLocks noGrp="1"/>
          </p:cNvSpPr>
          <p:nvPr>
            <p:ph idx="1"/>
          </p:nvPr>
        </p:nvSpPr>
        <p:spPr>
          <a:xfrm>
            <a:off x="107504" y="321831"/>
            <a:ext cx="6048672" cy="5127957"/>
          </a:xfrm>
        </p:spPr>
        <p:txBody>
          <a:bodyPr>
            <a:noAutofit/>
          </a:bodyPr>
          <a:lstStyle/>
          <a:p>
            <a:pPr marL="180975" indent="-168275" algn="just"/>
            <a:r>
              <a:rPr lang="en-US" sz="1800" b="1" dirty="0">
                <a:solidFill>
                  <a:srgbClr val="FFFF00"/>
                </a:solidFill>
              </a:rPr>
              <a:t>Bt toxin gene (cry gene) </a:t>
            </a:r>
            <a:r>
              <a:rPr lang="en-US" sz="1800" dirty="0"/>
              <a:t>has</a:t>
            </a:r>
            <a:r>
              <a:rPr lang="en-US" sz="1800" b="1" i="1" dirty="0"/>
              <a:t> </a:t>
            </a:r>
            <a:r>
              <a:rPr lang="en-US" sz="1800" dirty="0"/>
              <a:t>been </a:t>
            </a:r>
            <a:r>
              <a:rPr lang="en-US" sz="1800" dirty="0">
                <a:solidFill>
                  <a:srgbClr val="FFFF00"/>
                </a:solidFill>
              </a:rPr>
              <a:t>isolated</a:t>
            </a:r>
            <a:r>
              <a:rPr lang="en-US" sz="1800" dirty="0"/>
              <a:t> from the </a:t>
            </a:r>
            <a:r>
              <a:rPr lang="en-US" sz="1800" b="1" i="1" dirty="0">
                <a:solidFill>
                  <a:srgbClr val="FFFF00"/>
                </a:solidFill>
              </a:rPr>
              <a:t>Bacillus thuringiensis</a:t>
            </a:r>
            <a:r>
              <a:rPr lang="en-US" sz="1800" dirty="0">
                <a:solidFill>
                  <a:srgbClr val="FFFF00"/>
                </a:solidFill>
              </a:rPr>
              <a:t> </a:t>
            </a:r>
            <a:r>
              <a:rPr lang="en-US" sz="1800" dirty="0"/>
              <a:t>and</a:t>
            </a:r>
            <a:r>
              <a:rPr lang="en-US" sz="1800" dirty="0">
                <a:solidFill>
                  <a:srgbClr val="FFFF00"/>
                </a:solidFill>
              </a:rPr>
              <a:t> incorporated into plants </a:t>
            </a:r>
            <a:r>
              <a:rPr lang="en-US" sz="1800" dirty="0"/>
              <a:t>to produce </a:t>
            </a:r>
            <a:r>
              <a:rPr lang="en-US" sz="1800" dirty="0" err="1"/>
              <a:t>Bt</a:t>
            </a:r>
            <a:r>
              <a:rPr lang="en-US" sz="1800" dirty="0"/>
              <a:t> plants</a:t>
            </a:r>
          </a:p>
          <a:p>
            <a:pPr marL="180975" indent="-168275" algn="just"/>
            <a:r>
              <a:rPr lang="en-US" sz="1800" dirty="0" err="1">
                <a:solidFill>
                  <a:srgbClr val="FFFF00"/>
                </a:solidFill>
              </a:rPr>
              <a:t>Bt</a:t>
            </a:r>
            <a:r>
              <a:rPr lang="en-US" sz="1800" dirty="0">
                <a:solidFill>
                  <a:srgbClr val="FFFF00"/>
                </a:solidFill>
              </a:rPr>
              <a:t> plants have incorporated and expressed </a:t>
            </a:r>
            <a:r>
              <a:rPr lang="en-US" sz="1800" dirty="0" err="1">
                <a:solidFill>
                  <a:srgbClr val="FFFF00"/>
                </a:solidFill>
              </a:rPr>
              <a:t>Bt</a:t>
            </a:r>
            <a:r>
              <a:rPr lang="en-US" sz="1800" dirty="0">
                <a:solidFill>
                  <a:srgbClr val="FFFF00"/>
                </a:solidFill>
              </a:rPr>
              <a:t> toxin gene.</a:t>
            </a:r>
          </a:p>
          <a:p>
            <a:pPr marL="180975" indent="-168275" algn="just"/>
            <a:r>
              <a:rPr lang="en-US" sz="1800" dirty="0">
                <a:solidFill>
                  <a:srgbClr val="FFFF00"/>
                </a:solidFill>
              </a:rPr>
              <a:t>Examples of </a:t>
            </a:r>
            <a:r>
              <a:rPr lang="en-US" sz="1800" dirty="0" err="1">
                <a:solidFill>
                  <a:srgbClr val="FFFF00"/>
                </a:solidFill>
              </a:rPr>
              <a:t>Bt</a:t>
            </a:r>
            <a:r>
              <a:rPr lang="en-US" sz="1800" dirty="0">
                <a:solidFill>
                  <a:srgbClr val="FFFF00"/>
                </a:solidFill>
              </a:rPr>
              <a:t> plants; </a:t>
            </a:r>
            <a:r>
              <a:rPr lang="en-US" sz="1800" i="1" dirty="0" err="1"/>
              <a:t>Bt</a:t>
            </a:r>
            <a:r>
              <a:rPr lang="en-US" sz="1800" i="1" dirty="0"/>
              <a:t> cotton, </a:t>
            </a:r>
            <a:r>
              <a:rPr lang="en-US" sz="1800" i="1" dirty="0" err="1"/>
              <a:t>Bt</a:t>
            </a:r>
            <a:r>
              <a:rPr lang="en-US" sz="1800" i="1" dirty="0"/>
              <a:t> corn, </a:t>
            </a:r>
            <a:r>
              <a:rPr lang="en-US" sz="1800" i="1" dirty="0" err="1"/>
              <a:t>Bt</a:t>
            </a:r>
            <a:r>
              <a:rPr lang="en-US" sz="1800" i="1" dirty="0"/>
              <a:t> rice, </a:t>
            </a:r>
            <a:r>
              <a:rPr lang="en-US" sz="1800" i="1" dirty="0" err="1"/>
              <a:t>Bt</a:t>
            </a:r>
            <a:r>
              <a:rPr lang="en-US" sz="1800" i="1" dirty="0"/>
              <a:t> tomato, </a:t>
            </a:r>
            <a:r>
              <a:rPr lang="en-US" sz="1800" i="1" dirty="0" err="1"/>
              <a:t>Bt</a:t>
            </a:r>
            <a:r>
              <a:rPr lang="en-US" sz="1800" i="1" dirty="0"/>
              <a:t> potato, </a:t>
            </a:r>
            <a:r>
              <a:rPr lang="en-US" sz="1800" i="1" dirty="0" err="1"/>
              <a:t>Bt</a:t>
            </a:r>
            <a:r>
              <a:rPr lang="en-US" sz="1800" i="1" dirty="0"/>
              <a:t> soyabean etc</a:t>
            </a:r>
            <a:r>
              <a:rPr lang="en-US" sz="1800" i="1" dirty="0">
                <a:solidFill>
                  <a:prstClr val="white"/>
                </a:solidFill>
              </a:rPr>
              <a:t>.</a:t>
            </a:r>
            <a:endParaRPr lang="en-US" sz="1800" dirty="0">
              <a:solidFill>
                <a:srgbClr val="FFFF00"/>
              </a:solidFill>
            </a:endParaRPr>
          </a:p>
          <a:p>
            <a:pPr marL="180975" indent="-168275" algn="just"/>
            <a:r>
              <a:rPr lang="en-US" sz="1800" dirty="0" err="1">
                <a:solidFill>
                  <a:srgbClr val="FFFF00"/>
                </a:solidFill>
              </a:rPr>
              <a:t>Bt</a:t>
            </a:r>
            <a:r>
              <a:rPr lang="en-US" sz="1800" dirty="0">
                <a:solidFill>
                  <a:srgbClr val="FFFF00"/>
                </a:solidFill>
              </a:rPr>
              <a:t> plant are resistance to insects</a:t>
            </a:r>
            <a:r>
              <a:rPr lang="en-US" sz="1800" dirty="0"/>
              <a:t> without the need for insecticides; </a:t>
            </a:r>
            <a:r>
              <a:rPr lang="en-US" sz="1800" i="1" dirty="0"/>
              <a:t>in effect created a bio-pesticide. </a:t>
            </a:r>
          </a:p>
          <a:p>
            <a:pPr marL="180975" indent="-168275" algn="just"/>
            <a:r>
              <a:rPr lang="en-US" sz="1800" dirty="0"/>
              <a:t> The choice of genes depends upon the </a:t>
            </a:r>
            <a:r>
              <a:rPr lang="en-US" sz="1800" dirty="0">
                <a:solidFill>
                  <a:srgbClr val="FFFF00"/>
                </a:solidFill>
              </a:rPr>
              <a:t>crop and the targeted pest.</a:t>
            </a:r>
            <a:endParaRPr lang="en-US" sz="1800" dirty="0"/>
          </a:p>
          <a:p>
            <a:pPr marL="180975" indent="-168275" algn="just"/>
            <a:r>
              <a:rPr lang="en-US" sz="1800" dirty="0"/>
              <a:t>Around </a:t>
            </a:r>
            <a:r>
              <a:rPr lang="en-US" sz="1800" b="1" dirty="0">
                <a:solidFill>
                  <a:srgbClr val="FFFF00"/>
                </a:solidFill>
              </a:rPr>
              <a:t>200</a:t>
            </a:r>
            <a:r>
              <a:rPr lang="en-US" sz="1800" dirty="0"/>
              <a:t> insect group specific, proteinaceous </a:t>
            </a:r>
            <a:r>
              <a:rPr lang="en-US" sz="1800" b="1" dirty="0" err="1">
                <a:solidFill>
                  <a:srgbClr val="FFFF00"/>
                </a:solidFill>
              </a:rPr>
              <a:t>Bt</a:t>
            </a:r>
            <a:r>
              <a:rPr lang="en-US" sz="1800" b="1" dirty="0">
                <a:solidFill>
                  <a:srgbClr val="FFFF00"/>
                </a:solidFill>
              </a:rPr>
              <a:t> toxins (</a:t>
            </a:r>
            <a:r>
              <a:rPr lang="en-US" sz="1800" dirty="0"/>
              <a:t>coded by </a:t>
            </a:r>
            <a:r>
              <a:rPr lang="en-US" sz="1800" b="1" dirty="0">
                <a:solidFill>
                  <a:srgbClr val="FFFF00"/>
                </a:solidFill>
              </a:rPr>
              <a:t>cry gene) </a:t>
            </a:r>
            <a:r>
              <a:rPr lang="en-US" sz="1800" dirty="0"/>
              <a:t>were discovered. For example;</a:t>
            </a:r>
          </a:p>
          <a:p>
            <a:pPr marL="542925" lvl="1" indent="-180975" algn="just"/>
            <a:r>
              <a:rPr lang="en-US" sz="1800" dirty="0"/>
              <a:t>the </a:t>
            </a:r>
            <a:r>
              <a:rPr lang="en-US" sz="1800" dirty="0">
                <a:solidFill>
                  <a:srgbClr val="FFFF00"/>
                </a:solidFill>
              </a:rPr>
              <a:t>proteinaceous toxin encoded by the genes </a:t>
            </a:r>
            <a:r>
              <a:rPr lang="en-US" sz="1800" b="1" i="1" dirty="0" err="1">
                <a:solidFill>
                  <a:srgbClr val="FFFF00"/>
                </a:solidFill>
              </a:rPr>
              <a:t>cryIAc</a:t>
            </a:r>
            <a:r>
              <a:rPr lang="en-US" sz="1800" b="1" i="1" dirty="0">
                <a:solidFill>
                  <a:srgbClr val="FFFF00"/>
                </a:solidFill>
              </a:rPr>
              <a:t> and </a:t>
            </a:r>
            <a:r>
              <a:rPr lang="en-US" sz="1800" b="1" i="1" dirty="0" err="1">
                <a:solidFill>
                  <a:srgbClr val="FFFF00"/>
                </a:solidFill>
              </a:rPr>
              <a:t>cryIIAb</a:t>
            </a:r>
            <a:r>
              <a:rPr lang="en-US" sz="1800" b="1" i="1" dirty="0">
                <a:solidFill>
                  <a:srgbClr val="FFFF00"/>
                </a:solidFill>
              </a:rPr>
              <a:t> </a:t>
            </a:r>
            <a:r>
              <a:rPr lang="en-US" sz="1800" i="1" dirty="0"/>
              <a:t>control the cotton bollworms,</a:t>
            </a:r>
          </a:p>
          <a:p>
            <a:pPr marL="542925" lvl="1" indent="-180975" algn="just"/>
            <a:r>
              <a:rPr lang="en-US" sz="1800" b="1" i="1" dirty="0" err="1">
                <a:solidFill>
                  <a:srgbClr val="FFFF00"/>
                </a:solidFill>
              </a:rPr>
              <a:t>cryIAb</a:t>
            </a:r>
            <a:r>
              <a:rPr lang="en-US" sz="1800" b="1" i="1" dirty="0">
                <a:solidFill>
                  <a:srgbClr val="FFFF00"/>
                </a:solidFill>
              </a:rPr>
              <a:t> </a:t>
            </a:r>
            <a:r>
              <a:rPr lang="en-US" sz="1800" i="1" dirty="0"/>
              <a:t>controls corn borer.</a:t>
            </a:r>
          </a:p>
        </p:txBody>
      </p:sp>
      <p:grpSp>
        <p:nvGrpSpPr>
          <p:cNvPr id="5" name="Group 4">
            <a:extLst>
              <a:ext uri="{FF2B5EF4-FFF2-40B4-BE49-F238E27FC236}">
                <a16:creationId xmlns:a16="http://schemas.microsoft.com/office/drawing/2014/main" id="{0FCBABE1-49EF-9344-B92A-C11257364044}"/>
              </a:ext>
            </a:extLst>
          </p:cNvPr>
          <p:cNvGrpSpPr/>
          <p:nvPr/>
        </p:nvGrpSpPr>
        <p:grpSpPr>
          <a:xfrm>
            <a:off x="6588224" y="232236"/>
            <a:ext cx="1907705" cy="1329120"/>
            <a:chOff x="6516216" y="113398"/>
            <a:chExt cx="2627784" cy="1905352"/>
          </a:xfrm>
        </p:grpSpPr>
        <p:pic>
          <p:nvPicPr>
            <p:cNvPr id="1026" name="Picture 2" descr="Bacillus Thuringiensis Bacteria Photograph by Scimat">
              <a:extLst>
                <a:ext uri="{FF2B5EF4-FFF2-40B4-BE49-F238E27FC236}">
                  <a16:creationId xmlns:a16="http://schemas.microsoft.com/office/drawing/2014/main" id="{710D2189-37A0-B94F-9A18-2EE8569E56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331"/>
            <a:stretch/>
          </p:blipFill>
          <p:spPr bwMode="auto">
            <a:xfrm>
              <a:off x="6516216" y="113398"/>
              <a:ext cx="2627784" cy="1591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FAE85DF-9649-934F-AD65-7F1692D6B147}"/>
                </a:ext>
              </a:extLst>
            </p:cNvPr>
            <p:cNvSpPr/>
            <p:nvPr/>
          </p:nvSpPr>
          <p:spPr>
            <a:xfrm>
              <a:off x="6807459" y="1621660"/>
              <a:ext cx="2120190" cy="397090"/>
            </a:xfrm>
            <a:prstGeom prst="rect">
              <a:avLst/>
            </a:prstGeom>
          </p:spPr>
          <p:txBody>
            <a:bodyPr wrap="none">
              <a:spAutoFit/>
            </a:bodyPr>
            <a:lstStyle/>
            <a:p>
              <a:r>
                <a:rPr lang="en-US" sz="1200" b="1" i="1" dirty="0">
                  <a:solidFill>
                    <a:srgbClr val="FFFF00"/>
                  </a:solidFill>
                </a:rPr>
                <a:t>Bacillus thuringiensis</a:t>
              </a:r>
              <a:endParaRPr lang="en-US" sz="1200" dirty="0"/>
            </a:p>
          </p:txBody>
        </p:sp>
      </p:grpSp>
      <p:grpSp>
        <p:nvGrpSpPr>
          <p:cNvPr id="7" name="Group 6">
            <a:extLst>
              <a:ext uri="{FF2B5EF4-FFF2-40B4-BE49-F238E27FC236}">
                <a16:creationId xmlns:a16="http://schemas.microsoft.com/office/drawing/2014/main" id="{770BE7BF-37F1-E844-AA36-DF7DC13F9036}"/>
              </a:ext>
            </a:extLst>
          </p:cNvPr>
          <p:cNvGrpSpPr/>
          <p:nvPr/>
        </p:nvGrpSpPr>
        <p:grpSpPr>
          <a:xfrm>
            <a:off x="6156175" y="2947108"/>
            <a:ext cx="1604963" cy="1494568"/>
            <a:chOff x="6352779" y="1871351"/>
            <a:chExt cx="1604963" cy="1494568"/>
          </a:xfrm>
        </p:grpSpPr>
        <p:pic>
          <p:nvPicPr>
            <p:cNvPr id="1028" name="Picture 4" descr="Biotechnology firms upset with Bt Cotton royalty rates order - The Economic  Times">
              <a:extLst>
                <a:ext uri="{FF2B5EF4-FFF2-40B4-BE49-F238E27FC236}">
                  <a16:creationId xmlns:a16="http://schemas.microsoft.com/office/drawing/2014/main" id="{FCD65792-268A-2C45-880C-F0203AC6D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779" y="1871351"/>
              <a:ext cx="1604963" cy="12021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BD792CE-E28D-354E-ACD9-EB56EC146F9A}"/>
                </a:ext>
              </a:extLst>
            </p:cNvPr>
            <p:cNvSpPr/>
            <p:nvPr/>
          </p:nvSpPr>
          <p:spPr>
            <a:xfrm>
              <a:off x="6685264" y="2996587"/>
              <a:ext cx="1035668" cy="369332"/>
            </a:xfrm>
            <a:prstGeom prst="rect">
              <a:avLst/>
            </a:prstGeom>
          </p:spPr>
          <p:txBody>
            <a:bodyPr wrap="none">
              <a:spAutoFit/>
            </a:bodyPr>
            <a:lstStyle/>
            <a:p>
              <a:r>
                <a:rPr lang="en-US" i="1" dirty="0" err="1"/>
                <a:t>Bt</a:t>
              </a:r>
              <a:r>
                <a:rPr lang="en-US" i="1" dirty="0"/>
                <a:t> cotton</a:t>
              </a:r>
              <a:endParaRPr lang="en-US" dirty="0"/>
            </a:p>
          </p:txBody>
        </p:sp>
      </p:grpSp>
      <p:grpSp>
        <p:nvGrpSpPr>
          <p:cNvPr id="9" name="Group 8">
            <a:extLst>
              <a:ext uri="{FF2B5EF4-FFF2-40B4-BE49-F238E27FC236}">
                <a16:creationId xmlns:a16="http://schemas.microsoft.com/office/drawing/2014/main" id="{BC45340E-8203-DE48-A330-58037FFE3A20}"/>
              </a:ext>
            </a:extLst>
          </p:cNvPr>
          <p:cNvGrpSpPr/>
          <p:nvPr/>
        </p:nvGrpSpPr>
        <p:grpSpPr>
          <a:xfrm>
            <a:off x="7812360" y="2947108"/>
            <a:ext cx="1156032" cy="1494568"/>
            <a:chOff x="7956376" y="1871351"/>
            <a:chExt cx="1156032" cy="1494568"/>
          </a:xfrm>
        </p:grpSpPr>
        <p:sp>
          <p:nvSpPr>
            <p:cNvPr id="8" name="Rectangle 7">
              <a:extLst>
                <a:ext uri="{FF2B5EF4-FFF2-40B4-BE49-F238E27FC236}">
                  <a16:creationId xmlns:a16="http://schemas.microsoft.com/office/drawing/2014/main" id="{124EF3F7-81C6-F141-972D-DBD247BD8561}"/>
                </a:ext>
              </a:extLst>
            </p:cNvPr>
            <p:cNvSpPr/>
            <p:nvPr/>
          </p:nvSpPr>
          <p:spPr>
            <a:xfrm>
              <a:off x="8077747" y="2996587"/>
              <a:ext cx="846450" cy="369332"/>
            </a:xfrm>
            <a:prstGeom prst="rect">
              <a:avLst/>
            </a:prstGeom>
          </p:spPr>
          <p:txBody>
            <a:bodyPr wrap="none">
              <a:spAutoFit/>
            </a:bodyPr>
            <a:lstStyle/>
            <a:p>
              <a:r>
                <a:rPr lang="en-US" i="1" dirty="0" err="1"/>
                <a:t>Bt</a:t>
              </a:r>
              <a:r>
                <a:rPr lang="en-US" i="1" dirty="0"/>
                <a:t> corn</a:t>
              </a:r>
              <a:endParaRPr lang="en-US" dirty="0"/>
            </a:p>
          </p:txBody>
        </p:sp>
        <p:pic>
          <p:nvPicPr>
            <p:cNvPr id="1030" name="Picture 6" descr="Bt maize leads to an additional maize production of 1.89 M tons in Spain  and Portugal | Nieuwsbericht | Agroberichten Buitenland">
              <a:extLst>
                <a:ext uri="{FF2B5EF4-FFF2-40B4-BE49-F238E27FC236}">
                  <a16:creationId xmlns:a16="http://schemas.microsoft.com/office/drawing/2014/main" id="{7B848381-FE0F-0343-BA64-DECC52C358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9"/>
            <a:stretch/>
          </p:blipFill>
          <p:spPr bwMode="auto">
            <a:xfrm>
              <a:off x="7956376" y="1871351"/>
              <a:ext cx="1156032" cy="12021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732EBF3D-F471-BA47-B8CF-54E7B7087E1E}"/>
              </a:ext>
            </a:extLst>
          </p:cNvPr>
          <p:cNvGrpSpPr/>
          <p:nvPr/>
        </p:nvGrpSpPr>
        <p:grpSpPr>
          <a:xfrm>
            <a:off x="7711480" y="1561356"/>
            <a:ext cx="1374316" cy="1407625"/>
            <a:chOff x="7956376" y="2687221"/>
            <a:chExt cx="1374316" cy="1407625"/>
          </a:xfrm>
        </p:grpSpPr>
        <p:pic>
          <p:nvPicPr>
            <p:cNvPr id="1032" name="Picture 8" descr="Learn How to Grow the Best Tomatoes | Gardener's Path">
              <a:extLst>
                <a:ext uri="{FF2B5EF4-FFF2-40B4-BE49-F238E27FC236}">
                  <a16:creationId xmlns:a16="http://schemas.microsoft.com/office/drawing/2014/main" id="{6C6C6B5B-04FE-E149-A673-F6881A6F0B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589" r="4096"/>
            <a:stretch/>
          </p:blipFill>
          <p:spPr bwMode="auto">
            <a:xfrm>
              <a:off x="7956376" y="2687221"/>
              <a:ext cx="1374316" cy="110638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1319561-D76E-D847-8077-A255F082BED8}"/>
                </a:ext>
              </a:extLst>
            </p:cNvPr>
            <p:cNvSpPr/>
            <p:nvPr/>
          </p:nvSpPr>
          <p:spPr>
            <a:xfrm>
              <a:off x="8158136" y="3725514"/>
              <a:ext cx="1123256" cy="369332"/>
            </a:xfrm>
            <a:prstGeom prst="rect">
              <a:avLst/>
            </a:prstGeom>
          </p:spPr>
          <p:txBody>
            <a:bodyPr wrap="none">
              <a:spAutoFit/>
            </a:bodyPr>
            <a:lstStyle/>
            <a:p>
              <a:r>
                <a:rPr lang="en-US" i="1" dirty="0" err="1"/>
                <a:t>Bt</a:t>
              </a:r>
              <a:r>
                <a:rPr lang="en-US" i="1" dirty="0"/>
                <a:t> tomato</a:t>
              </a:r>
              <a:endParaRPr lang="en-US" dirty="0"/>
            </a:p>
          </p:txBody>
        </p:sp>
      </p:grpSp>
      <p:grpSp>
        <p:nvGrpSpPr>
          <p:cNvPr id="13" name="Group 12">
            <a:extLst>
              <a:ext uri="{FF2B5EF4-FFF2-40B4-BE49-F238E27FC236}">
                <a16:creationId xmlns:a16="http://schemas.microsoft.com/office/drawing/2014/main" id="{B4A6FEE4-4006-5A42-A68A-E0DEB7A32DF3}"/>
              </a:ext>
            </a:extLst>
          </p:cNvPr>
          <p:cNvGrpSpPr/>
          <p:nvPr/>
        </p:nvGrpSpPr>
        <p:grpSpPr>
          <a:xfrm>
            <a:off x="6156176" y="1563782"/>
            <a:ext cx="1517902" cy="1389328"/>
            <a:chOff x="6368975" y="2964469"/>
            <a:chExt cx="1517902" cy="1389328"/>
          </a:xfrm>
        </p:grpSpPr>
        <p:pic>
          <p:nvPicPr>
            <p:cNvPr id="1034" name="Picture 10" descr="Prices soar as Europe potato farms bake in searing heat, Consumer - THE  BUSINESS TIMES">
              <a:extLst>
                <a:ext uri="{FF2B5EF4-FFF2-40B4-BE49-F238E27FC236}">
                  <a16:creationId xmlns:a16="http://schemas.microsoft.com/office/drawing/2014/main" id="{69070427-8A5C-D046-9C4F-E6F0BF96BF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73" t="34509" r="21135"/>
            <a:stretch/>
          </p:blipFill>
          <p:spPr bwMode="auto">
            <a:xfrm>
              <a:off x="6368975" y="2964469"/>
              <a:ext cx="1517902" cy="110638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635AFB3-A663-234C-AF35-8494D3ACAC7E}"/>
                </a:ext>
              </a:extLst>
            </p:cNvPr>
            <p:cNvSpPr/>
            <p:nvPr/>
          </p:nvSpPr>
          <p:spPr>
            <a:xfrm>
              <a:off x="6598518" y="3984465"/>
              <a:ext cx="1058816" cy="369332"/>
            </a:xfrm>
            <a:prstGeom prst="rect">
              <a:avLst/>
            </a:prstGeom>
          </p:spPr>
          <p:txBody>
            <a:bodyPr wrap="none">
              <a:spAutoFit/>
            </a:bodyPr>
            <a:lstStyle/>
            <a:p>
              <a:r>
                <a:rPr lang="en-US" i="1" dirty="0" err="1"/>
                <a:t>Bt</a:t>
              </a:r>
              <a:r>
                <a:rPr lang="en-US" i="1" dirty="0"/>
                <a:t> potato</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p:cTn id="4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 calcmode="lin" valueType="num">
                                      <p:cBhvr>
                                        <p:cTn id="5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3" presetClass="entr" presetSubtype="16"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 calcmode="lin" valueType="num">
                                      <p:cBhvr>
                                        <p:cTn id="6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5"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8"/>
            <a:ext cx="8229600" cy="857250"/>
          </a:xfrm>
        </p:spPr>
        <p:txBody>
          <a:bodyPr>
            <a:normAutofit/>
          </a:bodyPr>
          <a:lstStyle/>
          <a:p>
            <a:r>
              <a:rPr lang="en-US" sz="2000" b="1" dirty="0"/>
              <a:t>Bt Cotton</a:t>
            </a:r>
          </a:p>
        </p:txBody>
      </p:sp>
      <p:sp>
        <p:nvSpPr>
          <p:cNvPr id="3" name="Content Placeholder 2"/>
          <p:cNvSpPr>
            <a:spLocks noGrp="1"/>
          </p:cNvSpPr>
          <p:nvPr>
            <p:ph idx="1"/>
          </p:nvPr>
        </p:nvSpPr>
        <p:spPr>
          <a:xfrm>
            <a:off x="72008" y="553244"/>
            <a:ext cx="8964488" cy="994002"/>
          </a:xfrm>
        </p:spPr>
        <p:txBody>
          <a:bodyPr>
            <a:noAutofit/>
          </a:bodyPr>
          <a:lstStyle/>
          <a:p>
            <a:pPr algn="just"/>
            <a:r>
              <a:rPr lang="en-US" sz="1800" b="1" dirty="0" err="1"/>
              <a:t>Bt</a:t>
            </a:r>
            <a:r>
              <a:rPr lang="en-US" sz="1800" b="1" dirty="0"/>
              <a:t> Cotton </a:t>
            </a:r>
            <a:r>
              <a:rPr lang="en-US" sz="1800" dirty="0"/>
              <a:t>possesses</a:t>
            </a:r>
            <a:r>
              <a:rPr lang="en-US" sz="1800" b="1" dirty="0"/>
              <a:t> </a:t>
            </a:r>
            <a:r>
              <a:rPr lang="en-US" sz="1800" dirty="0" err="1">
                <a:solidFill>
                  <a:srgbClr val="FFFF00"/>
                </a:solidFill>
              </a:rPr>
              <a:t>Bt</a:t>
            </a:r>
            <a:r>
              <a:rPr lang="en-US" sz="1800" dirty="0">
                <a:solidFill>
                  <a:srgbClr val="FFFF00"/>
                </a:solidFill>
              </a:rPr>
              <a:t> toxin genes (</a:t>
            </a:r>
            <a:r>
              <a:rPr lang="en-US" sz="1800" dirty="0"/>
              <a:t>isolated from </a:t>
            </a:r>
            <a:r>
              <a:rPr lang="en-US" sz="1800" i="1" dirty="0"/>
              <a:t>Bacillus thuringiensis).</a:t>
            </a:r>
            <a:endParaRPr lang="en-US" sz="1800" dirty="0"/>
          </a:p>
          <a:p>
            <a:pPr algn="just"/>
            <a:r>
              <a:rPr lang="en-US" sz="1800" dirty="0"/>
              <a:t>To control the cotton bollworms, </a:t>
            </a:r>
            <a:r>
              <a:rPr lang="en-US" sz="1800" dirty="0" err="1"/>
              <a:t>Bt</a:t>
            </a:r>
            <a:r>
              <a:rPr lang="en-US" sz="1800" dirty="0"/>
              <a:t> cottons are incorporated with </a:t>
            </a:r>
            <a:r>
              <a:rPr lang="en-US" sz="1800" dirty="0">
                <a:solidFill>
                  <a:srgbClr val="FFFF00"/>
                </a:solidFill>
              </a:rPr>
              <a:t> </a:t>
            </a:r>
            <a:r>
              <a:rPr lang="en-US" sz="1800" b="1" i="1" dirty="0" err="1">
                <a:solidFill>
                  <a:srgbClr val="FFFF00"/>
                </a:solidFill>
              </a:rPr>
              <a:t>cryIAc</a:t>
            </a:r>
            <a:r>
              <a:rPr lang="en-US" sz="1800" b="1" i="1" dirty="0">
                <a:solidFill>
                  <a:srgbClr val="FFFF00"/>
                </a:solidFill>
              </a:rPr>
              <a:t> and </a:t>
            </a:r>
            <a:r>
              <a:rPr lang="en-US" sz="1800" b="1" i="1" dirty="0" err="1">
                <a:solidFill>
                  <a:srgbClr val="FFFF00"/>
                </a:solidFill>
              </a:rPr>
              <a:t>cryIIAb</a:t>
            </a:r>
            <a:r>
              <a:rPr lang="en-US" sz="1800" b="1" i="1" dirty="0">
                <a:solidFill>
                  <a:srgbClr val="FFFF00"/>
                </a:solidFill>
              </a:rPr>
              <a:t>.</a:t>
            </a:r>
            <a:endParaRPr lang="en-US" sz="1800" i="1" dirty="0"/>
          </a:p>
        </p:txBody>
      </p:sp>
      <p:grpSp>
        <p:nvGrpSpPr>
          <p:cNvPr id="5" name="Group 4">
            <a:extLst>
              <a:ext uri="{FF2B5EF4-FFF2-40B4-BE49-F238E27FC236}">
                <a16:creationId xmlns:a16="http://schemas.microsoft.com/office/drawing/2014/main" id="{B4FE12B8-B5CC-CA44-90AD-C7C8504E707C}"/>
              </a:ext>
            </a:extLst>
          </p:cNvPr>
          <p:cNvGrpSpPr/>
          <p:nvPr/>
        </p:nvGrpSpPr>
        <p:grpSpPr>
          <a:xfrm>
            <a:off x="107504" y="1320874"/>
            <a:ext cx="3369933" cy="2270898"/>
            <a:chOff x="1403648" y="3073524"/>
            <a:chExt cx="3369933" cy="2270898"/>
          </a:xfrm>
        </p:grpSpPr>
        <p:grpSp>
          <p:nvGrpSpPr>
            <p:cNvPr id="7" name="Group 6">
              <a:extLst>
                <a:ext uri="{FF2B5EF4-FFF2-40B4-BE49-F238E27FC236}">
                  <a16:creationId xmlns:a16="http://schemas.microsoft.com/office/drawing/2014/main" id="{C06D14E6-1C8A-FA4D-9A6C-257E99913E7C}"/>
                </a:ext>
              </a:extLst>
            </p:cNvPr>
            <p:cNvGrpSpPr/>
            <p:nvPr/>
          </p:nvGrpSpPr>
          <p:grpSpPr>
            <a:xfrm>
              <a:off x="1403648" y="3073524"/>
              <a:ext cx="3369933" cy="1924367"/>
              <a:chOff x="1858312" y="941338"/>
              <a:chExt cx="5427377" cy="3574628"/>
            </a:xfrm>
          </p:grpSpPr>
          <p:grpSp>
            <p:nvGrpSpPr>
              <p:cNvPr id="10" name="Group 9">
                <a:extLst>
                  <a:ext uri="{FF2B5EF4-FFF2-40B4-BE49-F238E27FC236}">
                    <a16:creationId xmlns:a16="http://schemas.microsoft.com/office/drawing/2014/main" id="{BA0A2C8C-EE57-DD4E-956C-87A818F6C39C}"/>
                  </a:ext>
                </a:extLst>
              </p:cNvPr>
              <p:cNvGrpSpPr/>
              <p:nvPr/>
            </p:nvGrpSpPr>
            <p:grpSpPr>
              <a:xfrm>
                <a:off x="1858312" y="941338"/>
                <a:ext cx="5427377" cy="3574628"/>
                <a:chOff x="1858312" y="941338"/>
                <a:chExt cx="5427377" cy="3574628"/>
              </a:xfrm>
            </p:grpSpPr>
            <p:pic>
              <p:nvPicPr>
                <p:cNvPr id="12" name="Picture 2">
                  <a:extLst>
                    <a:ext uri="{FF2B5EF4-FFF2-40B4-BE49-F238E27FC236}">
                      <a16:creationId xmlns:a16="http://schemas.microsoft.com/office/drawing/2014/main" id="{9FB253D5-3BFC-B349-A869-267D209E75EC}"/>
                    </a:ext>
                  </a:extLst>
                </p:cNvPr>
                <p:cNvPicPr>
                  <a:picLocks noChangeAspect="1" noChangeArrowheads="1"/>
                </p:cNvPicPr>
                <p:nvPr/>
              </p:nvPicPr>
              <p:blipFill>
                <a:blip r:embed="rId2" cstate="print"/>
                <a:srcRect l="8309" t="2751" r="8309"/>
                <a:stretch>
                  <a:fillRect/>
                </a:stretch>
              </p:blipFill>
              <p:spPr bwMode="auto">
                <a:xfrm>
                  <a:off x="1858312" y="941338"/>
                  <a:ext cx="5427377" cy="3574628"/>
                </a:xfrm>
                <a:prstGeom prst="rect">
                  <a:avLst/>
                </a:prstGeom>
                <a:noFill/>
                <a:ln w="9525">
                  <a:noFill/>
                  <a:miter lim="800000"/>
                  <a:headEnd/>
                  <a:tailEnd/>
                </a:ln>
              </p:spPr>
            </p:pic>
            <p:pic>
              <p:nvPicPr>
                <p:cNvPr id="13" name="Picture 2">
                  <a:extLst>
                    <a:ext uri="{FF2B5EF4-FFF2-40B4-BE49-F238E27FC236}">
                      <a16:creationId xmlns:a16="http://schemas.microsoft.com/office/drawing/2014/main" id="{A2DAA9EF-98B9-8A4F-9566-DAA2C013BC00}"/>
                    </a:ext>
                  </a:extLst>
                </p:cNvPr>
                <p:cNvPicPr>
                  <a:picLocks noChangeAspect="1" noChangeArrowheads="1"/>
                </p:cNvPicPr>
                <p:nvPr/>
              </p:nvPicPr>
              <p:blipFill>
                <a:blip r:embed="rId2" cstate="print"/>
                <a:srcRect l="33277" t="54715" r="60085" b="37449"/>
                <a:stretch>
                  <a:fillRect/>
                </a:stretch>
              </p:blipFill>
              <p:spPr bwMode="auto">
                <a:xfrm>
                  <a:off x="3563888" y="2571750"/>
                  <a:ext cx="432048" cy="288032"/>
                </a:xfrm>
                <a:prstGeom prst="rect">
                  <a:avLst/>
                </a:prstGeom>
                <a:noFill/>
                <a:ln w="9525">
                  <a:noFill/>
                  <a:miter lim="800000"/>
                  <a:headEnd/>
                  <a:tailEnd/>
                </a:ln>
              </p:spPr>
            </p:pic>
          </p:grpSp>
          <p:pic>
            <p:nvPicPr>
              <p:cNvPr id="11" name="Picture 2">
                <a:extLst>
                  <a:ext uri="{FF2B5EF4-FFF2-40B4-BE49-F238E27FC236}">
                    <a16:creationId xmlns:a16="http://schemas.microsoft.com/office/drawing/2014/main" id="{D2AF0C82-A3D0-CC43-A476-291DA373F22A}"/>
                  </a:ext>
                </a:extLst>
              </p:cNvPr>
              <p:cNvPicPr>
                <a:picLocks noChangeAspect="1" noChangeArrowheads="1"/>
              </p:cNvPicPr>
              <p:nvPr/>
            </p:nvPicPr>
            <p:blipFill>
              <a:blip r:embed="rId2" cstate="print"/>
              <a:srcRect l="74209" t="78223" r="19153" b="13941"/>
              <a:stretch>
                <a:fillRect/>
              </a:stretch>
            </p:blipFill>
            <p:spPr bwMode="auto">
              <a:xfrm>
                <a:off x="6084168" y="3363838"/>
                <a:ext cx="432048" cy="288032"/>
              </a:xfrm>
              <a:prstGeom prst="rect">
                <a:avLst/>
              </a:prstGeom>
              <a:noFill/>
              <a:ln w="9525">
                <a:noFill/>
                <a:miter lim="800000"/>
                <a:headEnd/>
                <a:tailEnd/>
              </a:ln>
            </p:spPr>
          </p:pic>
        </p:grpSp>
        <p:sp>
          <p:nvSpPr>
            <p:cNvPr id="17" name="Rectangle 16">
              <a:extLst>
                <a:ext uri="{FF2B5EF4-FFF2-40B4-BE49-F238E27FC236}">
                  <a16:creationId xmlns:a16="http://schemas.microsoft.com/office/drawing/2014/main" id="{8DC5C602-5AFB-184A-B8F1-F16B3520A130}"/>
                </a:ext>
              </a:extLst>
            </p:cNvPr>
            <p:cNvSpPr/>
            <p:nvPr/>
          </p:nvSpPr>
          <p:spPr>
            <a:xfrm>
              <a:off x="1802803" y="4975090"/>
              <a:ext cx="2633847" cy="369332"/>
            </a:xfrm>
            <a:prstGeom prst="rect">
              <a:avLst/>
            </a:prstGeom>
          </p:spPr>
          <p:txBody>
            <a:bodyPr wrap="square">
              <a:spAutoFit/>
            </a:bodyPr>
            <a:lstStyle/>
            <a:p>
              <a:r>
                <a:rPr lang="en-US" b="1" dirty="0"/>
                <a:t>Figure Normal cotton boll</a:t>
              </a:r>
              <a:endParaRPr lang="en-US" dirty="0"/>
            </a:p>
          </p:txBody>
        </p:sp>
      </p:grpSp>
      <p:grpSp>
        <p:nvGrpSpPr>
          <p:cNvPr id="19" name="Group 18">
            <a:extLst>
              <a:ext uri="{FF2B5EF4-FFF2-40B4-BE49-F238E27FC236}">
                <a16:creationId xmlns:a16="http://schemas.microsoft.com/office/drawing/2014/main" id="{A02DC45B-4AA3-2C40-829F-0DE3C46C1369}"/>
              </a:ext>
            </a:extLst>
          </p:cNvPr>
          <p:cNvGrpSpPr/>
          <p:nvPr/>
        </p:nvGrpSpPr>
        <p:grpSpPr>
          <a:xfrm flipH="1">
            <a:off x="1389823" y="1573182"/>
            <a:ext cx="5774465" cy="276999"/>
            <a:chOff x="-1525712" y="3405966"/>
            <a:chExt cx="5427314" cy="514543"/>
          </a:xfrm>
        </p:grpSpPr>
        <p:sp>
          <p:nvSpPr>
            <p:cNvPr id="20" name="Rectangle 19">
              <a:extLst>
                <a:ext uri="{FF2B5EF4-FFF2-40B4-BE49-F238E27FC236}">
                  <a16:creationId xmlns:a16="http://schemas.microsoft.com/office/drawing/2014/main" id="{B83335F1-4192-7D47-8D2A-053C7EA92D4A}"/>
                </a:ext>
              </a:extLst>
            </p:cNvPr>
            <p:cNvSpPr/>
            <p:nvPr/>
          </p:nvSpPr>
          <p:spPr>
            <a:xfrm>
              <a:off x="-1525712" y="3405966"/>
              <a:ext cx="3167337" cy="514543"/>
            </a:xfrm>
            <a:prstGeom prst="rect">
              <a:avLst/>
            </a:prstGeom>
          </p:spPr>
          <p:txBody>
            <a:bodyPr wrap="square">
              <a:spAutoFit/>
            </a:bodyPr>
            <a:lstStyle/>
            <a:p>
              <a:pPr algn="just"/>
              <a:r>
                <a:rPr lang="en-US" sz="1200" b="1" dirty="0"/>
                <a:t>Cotton boll destroyed by bollworms</a:t>
              </a:r>
            </a:p>
          </p:txBody>
        </p:sp>
        <p:cxnSp>
          <p:nvCxnSpPr>
            <p:cNvPr id="21" name="Straight Arrow Connector 20">
              <a:extLst>
                <a:ext uri="{FF2B5EF4-FFF2-40B4-BE49-F238E27FC236}">
                  <a16:creationId xmlns:a16="http://schemas.microsoft.com/office/drawing/2014/main" id="{B5990AA5-3899-E741-B810-9BF96B3DDE0C}"/>
                </a:ext>
              </a:extLst>
            </p:cNvPr>
            <p:cNvCxnSpPr>
              <a:cxnSpLocks/>
            </p:cNvCxnSpPr>
            <p:nvPr/>
          </p:nvCxnSpPr>
          <p:spPr>
            <a:xfrm flipH="1">
              <a:off x="1593166" y="3599430"/>
              <a:ext cx="2308436" cy="21430"/>
            </a:xfrm>
            <a:prstGeom prst="straightConnector1">
              <a:avLst/>
            </a:prstGeom>
            <a:ln>
              <a:solidFill>
                <a:schemeClr val="tx1"/>
              </a:solidFill>
              <a:tailEnd type="arrow"/>
            </a:ln>
          </p:spPr>
          <p:style>
            <a:lnRef idx="3">
              <a:schemeClr val="accent5"/>
            </a:lnRef>
            <a:fillRef idx="0">
              <a:schemeClr val="accent5"/>
            </a:fillRef>
            <a:effectRef idx="2">
              <a:schemeClr val="accent5"/>
            </a:effectRef>
            <a:fontRef idx="minor">
              <a:schemeClr val="tx1"/>
            </a:fontRef>
          </p:style>
        </p:cxnSp>
      </p:grpSp>
      <p:grpSp>
        <p:nvGrpSpPr>
          <p:cNvPr id="23" name="Group 22">
            <a:extLst>
              <a:ext uri="{FF2B5EF4-FFF2-40B4-BE49-F238E27FC236}">
                <a16:creationId xmlns:a16="http://schemas.microsoft.com/office/drawing/2014/main" id="{1F61D1BB-5BC2-E044-8A58-571435AA88A7}"/>
              </a:ext>
            </a:extLst>
          </p:cNvPr>
          <p:cNvGrpSpPr/>
          <p:nvPr/>
        </p:nvGrpSpPr>
        <p:grpSpPr>
          <a:xfrm>
            <a:off x="3203848" y="2055516"/>
            <a:ext cx="2677156" cy="224322"/>
            <a:chOff x="4499992" y="3808166"/>
            <a:chExt cx="2677156" cy="224322"/>
          </a:xfrm>
        </p:grpSpPr>
        <p:sp>
          <p:nvSpPr>
            <p:cNvPr id="24" name="Rectangle 23">
              <a:extLst>
                <a:ext uri="{FF2B5EF4-FFF2-40B4-BE49-F238E27FC236}">
                  <a16:creationId xmlns:a16="http://schemas.microsoft.com/office/drawing/2014/main" id="{12CCD686-32C5-EC4D-BF1E-93E805138296}"/>
                </a:ext>
              </a:extLst>
            </p:cNvPr>
            <p:cNvSpPr/>
            <p:nvPr/>
          </p:nvSpPr>
          <p:spPr>
            <a:xfrm>
              <a:off x="5148614" y="3808166"/>
              <a:ext cx="2028534" cy="224322"/>
            </a:xfrm>
            <a:prstGeom prst="rect">
              <a:avLst/>
            </a:prstGeom>
          </p:spPr>
          <p:txBody>
            <a:bodyPr wrap="square">
              <a:spAutoFit/>
            </a:bodyPr>
            <a:lstStyle/>
            <a:p>
              <a:pPr algn="just"/>
              <a:r>
                <a:rPr lang="en-US" sz="1200" b="1" dirty="0"/>
                <a:t>A fully mature cotton boll</a:t>
              </a:r>
              <a:endParaRPr lang="en-US" sz="1200" dirty="0"/>
            </a:p>
          </p:txBody>
        </p:sp>
        <p:cxnSp>
          <p:nvCxnSpPr>
            <p:cNvPr id="25" name="Straight Arrow Connector 24">
              <a:extLst>
                <a:ext uri="{FF2B5EF4-FFF2-40B4-BE49-F238E27FC236}">
                  <a16:creationId xmlns:a16="http://schemas.microsoft.com/office/drawing/2014/main" id="{7E5D4672-09D9-5C42-9572-2FD27A5719E6}"/>
                </a:ext>
              </a:extLst>
            </p:cNvPr>
            <p:cNvCxnSpPr/>
            <p:nvPr/>
          </p:nvCxnSpPr>
          <p:spPr>
            <a:xfrm>
              <a:off x="4499992" y="3912476"/>
              <a:ext cx="681316" cy="0"/>
            </a:xfrm>
            <a:prstGeom prst="straightConnector1">
              <a:avLst/>
            </a:prstGeom>
            <a:ln>
              <a:solidFill>
                <a:schemeClr val="tx1"/>
              </a:solidFill>
              <a:tailEnd type="arrow"/>
            </a:ln>
          </p:spPr>
          <p:style>
            <a:lnRef idx="3">
              <a:schemeClr val="accent5"/>
            </a:lnRef>
            <a:fillRef idx="0">
              <a:schemeClr val="accent5"/>
            </a:fillRef>
            <a:effectRef idx="2">
              <a:schemeClr val="accent5"/>
            </a:effectRef>
            <a:fontRef idx="minor">
              <a:schemeClr val="tx1"/>
            </a:fontRef>
          </p:style>
        </p:cxnSp>
      </p:grpSp>
      <p:grpSp>
        <p:nvGrpSpPr>
          <p:cNvPr id="18" name="Group 17">
            <a:extLst>
              <a:ext uri="{FF2B5EF4-FFF2-40B4-BE49-F238E27FC236}">
                <a16:creationId xmlns:a16="http://schemas.microsoft.com/office/drawing/2014/main" id="{91784EC1-9739-2640-A5E2-B673B0F21DB1}"/>
              </a:ext>
            </a:extLst>
          </p:cNvPr>
          <p:cNvGrpSpPr/>
          <p:nvPr/>
        </p:nvGrpSpPr>
        <p:grpSpPr>
          <a:xfrm>
            <a:off x="3313410" y="3426627"/>
            <a:ext cx="2842766" cy="2239185"/>
            <a:chOff x="6039998" y="1172893"/>
            <a:chExt cx="2842766" cy="2239185"/>
          </a:xfrm>
        </p:grpSpPr>
        <p:pic>
          <p:nvPicPr>
            <p:cNvPr id="22" name="Picture 4" descr="Biotechnology firms upset with Bt Cotton royalty rates order - The Economic  Times">
              <a:extLst>
                <a:ext uri="{FF2B5EF4-FFF2-40B4-BE49-F238E27FC236}">
                  <a16:creationId xmlns:a16="http://schemas.microsoft.com/office/drawing/2014/main" id="{11F75758-8F67-BA44-9630-8A3B26B9E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013" y="1172893"/>
              <a:ext cx="2537441" cy="190063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81064EFA-A62E-C84F-A24A-C16FB4B972B2}"/>
                </a:ext>
              </a:extLst>
            </p:cNvPr>
            <p:cNvSpPr/>
            <p:nvPr/>
          </p:nvSpPr>
          <p:spPr>
            <a:xfrm>
              <a:off x="6039998" y="3073524"/>
              <a:ext cx="2842766" cy="338554"/>
            </a:xfrm>
            <a:prstGeom prst="rect">
              <a:avLst/>
            </a:prstGeom>
          </p:spPr>
          <p:txBody>
            <a:bodyPr wrap="none">
              <a:spAutoFit/>
            </a:bodyPr>
            <a:lstStyle/>
            <a:p>
              <a:r>
                <a:rPr lang="en-US" sz="1600" i="1" dirty="0"/>
                <a:t>Healthy bollworm free </a:t>
              </a:r>
              <a:r>
                <a:rPr lang="en-US" sz="1600" i="1" dirty="0" err="1"/>
                <a:t>Bt</a:t>
              </a:r>
              <a:r>
                <a:rPr lang="en-US" sz="1600" i="1" dirty="0"/>
                <a:t> cotton</a:t>
              </a:r>
              <a:endParaRPr lang="en-US"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 calcmode="lin" valueType="num">
                                      <p:cBhvr>
                                        <p:cTn id="3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 calcmode="lin" valueType="num">
                                      <p:cBhvr>
                                        <p:cTn id="4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oot Knot Nematode of Tobacco | NC State Extension Publications">
            <a:extLst>
              <a:ext uri="{FF2B5EF4-FFF2-40B4-BE49-F238E27FC236}">
                <a16:creationId xmlns:a16="http://schemas.microsoft.com/office/drawing/2014/main" id="{EF102F33-3F72-F341-A4EC-131446EB5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143" y="0"/>
            <a:ext cx="2880320" cy="21574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2820"/>
            <a:ext cx="5387087" cy="857250"/>
          </a:xfrm>
        </p:spPr>
        <p:txBody>
          <a:bodyPr>
            <a:normAutofit/>
          </a:bodyPr>
          <a:lstStyle/>
          <a:p>
            <a:r>
              <a:rPr lang="en-US" sz="2000" b="1" dirty="0"/>
              <a:t>Pest Resistant GM tobacco Plants</a:t>
            </a:r>
          </a:p>
        </p:txBody>
      </p:sp>
      <p:sp>
        <p:nvSpPr>
          <p:cNvPr id="3" name="Content Placeholder 2"/>
          <p:cNvSpPr>
            <a:spLocks noGrp="1"/>
          </p:cNvSpPr>
          <p:nvPr>
            <p:ph idx="1"/>
          </p:nvPr>
        </p:nvSpPr>
        <p:spPr>
          <a:xfrm>
            <a:off x="72008" y="618406"/>
            <a:ext cx="5868144" cy="2023070"/>
          </a:xfrm>
        </p:spPr>
        <p:txBody>
          <a:bodyPr>
            <a:noAutofit/>
          </a:bodyPr>
          <a:lstStyle/>
          <a:p>
            <a:pPr algn="just"/>
            <a:r>
              <a:rPr lang="en-US" sz="1800" dirty="0"/>
              <a:t>Several </a:t>
            </a:r>
            <a:r>
              <a:rPr lang="en-US" sz="1800" dirty="0">
                <a:solidFill>
                  <a:srgbClr val="FFFF00"/>
                </a:solidFill>
              </a:rPr>
              <a:t>nematodes </a:t>
            </a:r>
            <a:r>
              <a:rPr lang="en-US" sz="1800" dirty="0" err="1">
                <a:solidFill>
                  <a:srgbClr val="FFFF00"/>
                </a:solidFill>
              </a:rPr>
              <a:t>parasitise</a:t>
            </a:r>
            <a:r>
              <a:rPr lang="en-US" sz="1800" dirty="0">
                <a:solidFill>
                  <a:srgbClr val="FFFF00"/>
                </a:solidFill>
              </a:rPr>
              <a:t> plants and animals</a:t>
            </a:r>
            <a:r>
              <a:rPr lang="en-US" sz="1800" dirty="0"/>
              <a:t> including human beings. </a:t>
            </a:r>
          </a:p>
          <a:p>
            <a:pPr algn="just"/>
            <a:r>
              <a:rPr lang="en-US" sz="1800" b="1" i="1" dirty="0" err="1">
                <a:solidFill>
                  <a:srgbClr val="FFFF00"/>
                </a:solidFill>
              </a:rPr>
              <a:t>Meloidegyne</a:t>
            </a:r>
            <a:r>
              <a:rPr lang="en-US" sz="1800" b="1" i="1" dirty="0">
                <a:solidFill>
                  <a:srgbClr val="FFFF00"/>
                </a:solidFill>
              </a:rPr>
              <a:t> </a:t>
            </a:r>
            <a:r>
              <a:rPr lang="en-US" sz="1800" b="1" i="1" dirty="0" err="1">
                <a:solidFill>
                  <a:srgbClr val="FFFF00"/>
                </a:solidFill>
              </a:rPr>
              <a:t>incognitia</a:t>
            </a:r>
            <a:r>
              <a:rPr lang="en-US" sz="1800" b="1" i="1" dirty="0">
                <a:solidFill>
                  <a:srgbClr val="FFFF00"/>
                </a:solidFill>
              </a:rPr>
              <a:t> </a:t>
            </a:r>
            <a:r>
              <a:rPr lang="en-US" sz="1800" dirty="0"/>
              <a:t>(a nematode) </a:t>
            </a:r>
            <a:r>
              <a:rPr lang="en-US" sz="1800" i="1" dirty="0">
                <a:solidFill>
                  <a:srgbClr val="FFFF00"/>
                </a:solidFill>
              </a:rPr>
              <a:t>infects the roots of tobacco plants </a:t>
            </a:r>
            <a:r>
              <a:rPr lang="en-US" sz="1800" i="1" dirty="0"/>
              <a:t>and </a:t>
            </a:r>
            <a:r>
              <a:rPr lang="en-US" sz="1800" i="1" dirty="0">
                <a:solidFill>
                  <a:srgbClr val="FFFF00"/>
                </a:solidFill>
              </a:rPr>
              <a:t>causes a great reduction </a:t>
            </a:r>
            <a:r>
              <a:rPr lang="en-US" sz="1800" dirty="0">
                <a:solidFill>
                  <a:srgbClr val="FFFF00"/>
                </a:solidFill>
              </a:rPr>
              <a:t>in yield</a:t>
            </a:r>
            <a:r>
              <a:rPr lang="en-US" sz="1800" dirty="0"/>
              <a:t>. </a:t>
            </a:r>
          </a:p>
          <a:p>
            <a:pPr algn="just"/>
            <a:r>
              <a:rPr lang="en-US" sz="1800" b="1" dirty="0">
                <a:solidFill>
                  <a:srgbClr val="FFFF00"/>
                </a:solidFill>
              </a:rPr>
              <a:t>RNA interference (RNAi)/RNA</a:t>
            </a:r>
            <a:r>
              <a:rPr lang="en-US" sz="1800" b="1" dirty="0"/>
              <a:t> </a:t>
            </a:r>
            <a:r>
              <a:rPr lang="en-US" sz="1800" b="1" dirty="0">
                <a:solidFill>
                  <a:srgbClr val="FFFF00"/>
                </a:solidFill>
              </a:rPr>
              <a:t>silencing* </a:t>
            </a:r>
            <a:r>
              <a:rPr lang="en-US" sz="1800" dirty="0"/>
              <a:t>was adopted to prevent </a:t>
            </a:r>
            <a:r>
              <a:rPr lang="en-US" sz="1800" dirty="0">
                <a:solidFill>
                  <a:srgbClr val="FFFF00"/>
                </a:solidFill>
              </a:rPr>
              <a:t>infestation of roots of tobacco plants</a:t>
            </a:r>
            <a:r>
              <a:rPr lang="en-US" sz="1800" b="1" dirty="0"/>
              <a:t>. </a:t>
            </a:r>
          </a:p>
        </p:txBody>
      </p:sp>
      <p:sp>
        <p:nvSpPr>
          <p:cNvPr id="4" name="Rectangle 3">
            <a:extLst>
              <a:ext uri="{FF2B5EF4-FFF2-40B4-BE49-F238E27FC236}">
                <a16:creationId xmlns:a16="http://schemas.microsoft.com/office/drawing/2014/main" id="{302FBE17-2CC0-CA42-A0C7-47D38F4678D5}"/>
              </a:ext>
            </a:extLst>
          </p:cNvPr>
          <p:cNvSpPr/>
          <p:nvPr/>
        </p:nvSpPr>
        <p:spPr>
          <a:xfrm>
            <a:off x="72008" y="5096594"/>
            <a:ext cx="3411896" cy="369332"/>
          </a:xfrm>
          <a:prstGeom prst="rect">
            <a:avLst/>
          </a:prstGeom>
        </p:spPr>
        <p:txBody>
          <a:bodyPr wrap="none">
            <a:spAutoFit/>
          </a:bodyPr>
          <a:lstStyle/>
          <a:p>
            <a:r>
              <a:rPr lang="en-US" i="1" dirty="0"/>
              <a:t>*A </a:t>
            </a:r>
            <a:r>
              <a:rPr lang="en-US" i="1" dirty="0">
                <a:solidFill>
                  <a:srgbClr val="FFFF00"/>
                </a:solidFill>
              </a:rPr>
              <a:t>novel strategy </a:t>
            </a:r>
            <a:r>
              <a:rPr lang="en-US" i="1" dirty="0"/>
              <a:t>of plant genetics</a:t>
            </a:r>
          </a:p>
        </p:txBody>
      </p:sp>
      <p:grpSp>
        <p:nvGrpSpPr>
          <p:cNvPr id="11" name="Group 10">
            <a:extLst>
              <a:ext uri="{FF2B5EF4-FFF2-40B4-BE49-F238E27FC236}">
                <a16:creationId xmlns:a16="http://schemas.microsoft.com/office/drawing/2014/main" id="{BD179AB0-2064-E244-B18B-4FF9BC189F69}"/>
              </a:ext>
            </a:extLst>
          </p:cNvPr>
          <p:cNvGrpSpPr/>
          <p:nvPr/>
        </p:nvGrpSpPr>
        <p:grpSpPr>
          <a:xfrm>
            <a:off x="5364088" y="1463353"/>
            <a:ext cx="2802498" cy="2968157"/>
            <a:chOff x="5364088" y="1463353"/>
            <a:chExt cx="2802498" cy="2968157"/>
          </a:xfrm>
        </p:grpSpPr>
        <p:sp>
          <p:nvSpPr>
            <p:cNvPr id="9" name="Triangle 8">
              <a:extLst>
                <a:ext uri="{FF2B5EF4-FFF2-40B4-BE49-F238E27FC236}">
                  <a16:creationId xmlns:a16="http://schemas.microsoft.com/office/drawing/2014/main" id="{2C5B4A15-767B-8A47-A926-A481BB88F9FD}"/>
                </a:ext>
              </a:extLst>
            </p:cNvPr>
            <p:cNvSpPr/>
            <p:nvPr/>
          </p:nvSpPr>
          <p:spPr>
            <a:xfrm rot="2086200">
              <a:off x="6290785" y="1463353"/>
              <a:ext cx="1343686" cy="1922786"/>
            </a:xfrm>
            <a:prstGeom prst="triangle">
              <a:avLst>
                <a:gd name="adj" fmla="val 74154"/>
              </a:avLst>
            </a:prstGeom>
            <a:solidFill>
              <a:srgbClr val="50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A13765B-8C26-1041-8068-24D5B24C8F6D}"/>
                </a:ext>
              </a:extLst>
            </p:cNvPr>
            <p:cNvGrpSpPr/>
            <p:nvPr/>
          </p:nvGrpSpPr>
          <p:grpSpPr>
            <a:xfrm>
              <a:off x="5364088" y="2683572"/>
              <a:ext cx="2802498" cy="1747938"/>
              <a:chOff x="6450022" y="2489466"/>
              <a:chExt cx="2802498" cy="1747938"/>
            </a:xfrm>
          </p:grpSpPr>
          <p:pic>
            <p:nvPicPr>
              <p:cNvPr id="3074" name="Picture 2" descr="Meloidogyne incognita - Wikipedia">
                <a:extLst>
                  <a:ext uri="{FF2B5EF4-FFF2-40B4-BE49-F238E27FC236}">
                    <a16:creationId xmlns:a16="http://schemas.microsoft.com/office/drawing/2014/main" id="{C798ECDC-1B5F-C34C-AB15-1E8E767BC3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65" b="5950"/>
              <a:stretch/>
            </p:blipFill>
            <p:spPr bwMode="auto">
              <a:xfrm>
                <a:off x="6611825" y="2489466"/>
                <a:ext cx="1494381" cy="1440161"/>
              </a:xfrm>
              <a:prstGeom prst="ellipse">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D4110C2-F510-DD43-8519-7856A9D00529}"/>
                  </a:ext>
                </a:extLst>
              </p:cNvPr>
              <p:cNvSpPr/>
              <p:nvPr/>
            </p:nvSpPr>
            <p:spPr>
              <a:xfrm>
                <a:off x="6450022" y="3929627"/>
                <a:ext cx="2802498" cy="307777"/>
              </a:xfrm>
              <a:prstGeom prst="rect">
                <a:avLst/>
              </a:prstGeom>
            </p:spPr>
            <p:txBody>
              <a:bodyPr wrap="none">
                <a:spAutoFit/>
              </a:bodyPr>
              <a:lstStyle/>
              <a:p>
                <a:r>
                  <a:rPr lang="en-US" sz="1400" b="1" i="1" dirty="0" err="1">
                    <a:solidFill>
                      <a:srgbClr val="FFFF00"/>
                    </a:solidFill>
                  </a:rPr>
                  <a:t>Meloidegyne</a:t>
                </a:r>
                <a:r>
                  <a:rPr lang="en-US" sz="1400" b="1" i="1" dirty="0">
                    <a:solidFill>
                      <a:srgbClr val="FFFF00"/>
                    </a:solidFill>
                  </a:rPr>
                  <a:t> </a:t>
                </a:r>
                <a:r>
                  <a:rPr lang="en-US" sz="1400" b="1" i="1" dirty="0" err="1">
                    <a:solidFill>
                      <a:srgbClr val="FFFF00"/>
                    </a:solidFill>
                  </a:rPr>
                  <a:t>incognitia</a:t>
                </a:r>
                <a:r>
                  <a:rPr lang="en-US" sz="1400" b="1" i="1" dirty="0">
                    <a:solidFill>
                      <a:srgbClr val="FFFF00"/>
                    </a:solidFill>
                  </a:rPr>
                  <a:t> </a:t>
                </a:r>
                <a:r>
                  <a:rPr lang="en-US" sz="1400" dirty="0"/>
                  <a:t>of Tobacco </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200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66836"/>
            <a:ext cx="4329408" cy="857250"/>
          </a:xfrm>
        </p:spPr>
        <p:txBody>
          <a:bodyPr>
            <a:normAutofit/>
          </a:bodyPr>
          <a:lstStyle/>
          <a:p>
            <a:r>
              <a:rPr lang="en-US" sz="2000" b="1" dirty="0">
                <a:solidFill>
                  <a:srgbClr val="FFFF00"/>
                </a:solidFill>
              </a:rPr>
              <a:t>RNA interference (RNAi)/RNA</a:t>
            </a:r>
            <a:r>
              <a:rPr lang="en-US" sz="2000" b="1" dirty="0"/>
              <a:t> </a:t>
            </a:r>
            <a:r>
              <a:rPr lang="en-US" sz="2000" b="1" dirty="0">
                <a:solidFill>
                  <a:srgbClr val="FFFF00"/>
                </a:solidFill>
              </a:rPr>
              <a:t>silencing </a:t>
            </a:r>
            <a:endParaRPr lang="en-US" sz="2000" b="1" dirty="0"/>
          </a:p>
        </p:txBody>
      </p:sp>
      <p:sp>
        <p:nvSpPr>
          <p:cNvPr id="3" name="Content Placeholder 2"/>
          <p:cNvSpPr>
            <a:spLocks noGrp="1"/>
          </p:cNvSpPr>
          <p:nvPr>
            <p:ph idx="1"/>
          </p:nvPr>
        </p:nvSpPr>
        <p:spPr>
          <a:xfrm>
            <a:off x="72008" y="421710"/>
            <a:ext cx="4716016" cy="5172094"/>
          </a:xfrm>
        </p:spPr>
        <p:txBody>
          <a:bodyPr>
            <a:noAutofit/>
          </a:bodyPr>
          <a:lstStyle/>
          <a:p>
            <a:pPr marL="271463" indent="-271463" algn="just"/>
            <a:r>
              <a:rPr lang="en-US" sz="1800" b="1" dirty="0"/>
              <a:t>RNAi takes place </a:t>
            </a:r>
            <a:r>
              <a:rPr lang="en-US" sz="1800" dirty="0"/>
              <a:t>as a </a:t>
            </a:r>
            <a:r>
              <a:rPr lang="en-US" sz="1800" dirty="0">
                <a:solidFill>
                  <a:srgbClr val="FFFF00"/>
                </a:solidFill>
              </a:rPr>
              <a:t>method of cellular defense</a:t>
            </a:r>
            <a:r>
              <a:rPr lang="en-US" sz="1800" b="1" dirty="0"/>
              <a:t> </a:t>
            </a:r>
            <a:r>
              <a:rPr lang="en-US" sz="1800" dirty="0"/>
              <a:t>in all eukaryotic organisms. </a:t>
            </a:r>
          </a:p>
          <a:p>
            <a:pPr marL="271463" indent="-271463" algn="just"/>
            <a:r>
              <a:rPr lang="en-US" sz="1800" dirty="0"/>
              <a:t>RNA interference is a method involving</a:t>
            </a:r>
            <a:r>
              <a:rPr lang="en-US" sz="1800" dirty="0">
                <a:solidFill>
                  <a:srgbClr val="FFFF00"/>
                </a:solidFill>
              </a:rPr>
              <a:t> silencing of a specific mRNA</a:t>
            </a:r>
            <a:r>
              <a:rPr lang="en-US" sz="1800" dirty="0"/>
              <a:t> (</a:t>
            </a:r>
            <a:r>
              <a:rPr lang="en-US" sz="1800" i="1" dirty="0">
                <a:solidFill>
                  <a:srgbClr val="FFFF00"/>
                </a:solidFill>
              </a:rPr>
              <a:t>prevention translation of the mRNA</a:t>
            </a:r>
            <a:r>
              <a:rPr lang="en-US" sz="1800" dirty="0"/>
              <a:t>) due to formation of </a:t>
            </a:r>
            <a:r>
              <a:rPr lang="en-US" sz="1800" b="1" dirty="0">
                <a:solidFill>
                  <a:srgbClr val="FFFF00"/>
                </a:solidFill>
              </a:rPr>
              <a:t>complementary dsRNA</a:t>
            </a:r>
            <a:r>
              <a:rPr lang="en-US" sz="1800" dirty="0"/>
              <a:t> molecule.</a:t>
            </a:r>
          </a:p>
          <a:p>
            <a:pPr marL="271463" indent="-271463" algn="just"/>
            <a:r>
              <a:rPr lang="en-US" sz="1800" dirty="0"/>
              <a:t>Prevention of translation of mRNA in nematode stops production of essential proteins (enzymes, hormones, </a:t>
            </a:r>
            <a:r>
              <a:rPr lang="en-US" sz="1800" dirty="0" err="1"/>
              <a:t>etc</a:t>
            </a:r>
            <a:r>
              <a:rPr lang="en-US" sz="1800" dirty="0"/>
              <a:t>) and </a:t>
            </a:r>
            <a:r>
              <a:rPr lang="en-US" sz="1800" b="1" i="1" dirty="0" err="1">
                <a:solidFill>
                  <a:srgbClr val="FFFF00"/>
                </a:solidFill>
              </a:rPr>
              <a:t>Meloidegyne</a:t>
            </a:r>
            <a:r>
              <a:rPr lang="en-US" sz="1800" b="1" i="1" dirty="0">
                <a:solidFill>
                  <a:srgbClr val="FFFF00"/>
                </a:solidFill>
              </a:rPr>
              <a:t> </a:t>
            </a:r>
            <a:r>
              <a:rPr lang="en-US" sz="1800" b="1" i="1" dirty="0" err="1">
                <a:solidFill>
                  <a:srgbClr val="FFFF00"/>
                </a:solidFill>
              </a:rPr>
              <a:t>incognitia</a:t>
            </a:r>
            <a:r>
              <a:rPr lang="en-US" sz="1800" b="1" i="1" dirty="0">
                <a:solidFill>
                  <a:srgbClr val="FFFF00"/>
                </a:solidFill>
              </a:rPr>
              <a:t> </a:t>
            </a:r>
            <a:r>
              <a:rPr lang="en-US" sz="1800" i="1" dirty="0"/>
              <a:t>(Root knot nematode)</a:t>
            </a:r>
            <a:r>
              <a:rPr lang="en-US" sz="1800" b="1" i="1" dirty="0">
                <a:solidFill>
                  <a:srgbClr val="FFFF00"/>
                </a:solidFill>
              </a:rPr>
              <a:t> </a:t>
            </a:r>
            <a:r>
              <a:rPr lang="en-US" sz="1800" dirty="0"/>
              <a:t>dies.</a:t>
            </a:r>
          </a:p>
          <a:p>
            <a:pPr marL="271463" indent="-271463" algn="just"/>
            <a:r>
              <a:rPr lang="en-US" sz="1800" dirty="0"/>
              <a:t>The </a:t>
            </a:r>
            <a:r>
              <a:rPr lang="en-US" sz="1800" dirty="0">
                <a:solidFill>
                  <a:srgbClr val="FFFF00"/>
                </a:solidFill>
              </a:rPr>
              <a:t>source of complementary </a:t>
            </a:r>
            <a:r>
              <a:rPr lang="en-US" sz="1800" b="1" dirty="0">
                <a:solidFill>
                  <a:srgbClr val="FFFF00"/>
                </a:solidFill>
              </a:rPr>
              <a:t>dsRNA</a:t>
            </a:r>
            <a:r>
              <a:rPr lang="en-US" sz="1800" dirty="0">
                <a:solidFill>
                  <a:srgbClr val="FFFF00"/>
                </a:solidFill>
              </a:rPr>
              <a:t> </a:t>
            </a:r>
            <a:r>
              <a:rPr lang="en-US" sz="1800" dirty="0"/>
              <a:t>could be from </a:t>
            </a:r>
          </a:p>
          <a:p>
            <a:pPr lvl="1" algn="just"/>
            <a:r>
              <a:rPr lang="en-US" sz="1800" dirty="0">
                <a:solidFill>
                  <a:srgbClr val="FFFF00"/>
                </a:solidFill>
              </a:rPr>
              <a:t>an infection by retroviruses or </a:t>
            </a:r>
          </a:p>
          <a:p>
            <a:pPr lvl="1" algn="just"/>
            <a:r>
              <a:rPr lang="en-US" sz="1800" dirty="0">
                <a:solidFill>
                  <a:srgbClr val="FFFF00"/>
                </a:solidFill>
              </a:rPr>
              <a:t>mobile genetic elements/jumping genes (</a:t>
            </a:r>
            <a:r>
              <a:rPr lang="en-US" sz="1800" b="1" dirty="0">
                <a:solidFill>
                  <a:srgbClr val="FFFF00"/>
                </a:solidFill>
              </a:rPr>
              <a:t>transposons</a:t>
            </a:r>
            <a:r>
              <a:rPr lang="en-US" sz="1800" dirty="0">
                <a:solidFill>
                  <a:srgbClr val="FFFF00"/>
                </a:solidFill>
              </a:rPr>
              <a:t>)</a:t>
            </a:r>
            <a:r>
              <a:rPr lang="en-US" sz="1800" dirty="0"/>
              <a:t> that replicate via an RNA intermediate.</a:t>
            </a:r>
          </a:p>
        </p:txBody>
      </p:sp>
      <p:grpSp>
        <p:nvGrpSpPr>
          <p:cNvPr id="38" name="Group 37">
            <a:extLst>
              <a:ext uri="{FF2B5EF4-FFF2-40B4-BE49-F238E27FC236}">
                <a16:creationId xmlns:a16="http://schemas.microsoft.com/office/drawing/2014/main" id="{6A6F8CDA-D99F-164B-BA30-DFF0C0679391}"/>
              </a:ext>
            </a:extLst>
          </p:cNvPr>
          <p:cNvGrpSpPr/>
          <p:nvPr/>
        </p:nvGrpSpPr>
        <p:grpSpPr>
          <a:xfrm>
            <a:off x="5986503" y="2550619"/>
            <a:ext cx="1071260" cy="882945"/>
            <a:chOff x="2808382" y="3426547"/>
            <a:chExt cx="1641796" cy="1105986"/>
          </a:xfrm>
        </p:grpSpPr>
        <p:sp>
          <p:nvSpPr>
            <p:cNvPr id="39" name="Rectangle 38">
              <a:extLst>
                <a:ext uri="{FF2B5EF4-FFF2-40B4-BE49-F238E27FC236}">
                  <a16:creationId xmlns:a16="http://schemas.microsoft.com/office/drawing/2014/main" id="{7223B5C9-9C9F-BC4B-87E0-0A2503F54367}"/>
                </a:ext>
              </a:extLst>
            </p:cNvPr>
            <p:cNvSpPr/>
            <p:nvPr/>
          </p:nvSpPr>
          <p:spPr>
            <a:xfrm>
              <a:off x="2808382" y="3840036"/>
              <a:ext cx="1641796" cy="692497"/>
            </a:xfrm>
            <a:prstGeom prst="rect">
              <a:avLst/>
            </a:prstGeom>
          </p:spPr>
          <p:txBody>
            <a:bodyPr wrap="none">
              <a:spAutoFit/>
            </a:bodyPr>
            <a:lstStyle/>
            <a:p>
              <a:pPr algn="ctr"/>
              <a:r>
                <a:rPr lang="en-US" sz="1400" b="1" dirty="0"/>
                <a:t>Protein</a:t>
              </a:r>
            </a:p>
            <a:p>
              <a:pPr lvl="0" algn="ctr"/>
              <a:r>
                <a:rPr lang="en-US" sz="1100" b="1" dirty="0">
                  <a:solidFill>
                    <a:prstClr val="white"/>
                  </a:solidFill>
                </a:rPr>
                <a:t>(Polymer of amino acids)</a:t>
              </a:r>
              <a:endParaRPr lang="en-US" sz="1100" dirty="0">
                <a:solidFill>
                  <a:prstClr val="white"/>
                </a:solidFill>
              </a:endParaRPr>
            </a:p>
            <a:p>
              <a:pPr algn="ctr"/>
              <a:endParaRPr lang="en-US" sz="1400" dirty="0"/>
            </a:p>
          </p:txBody>
        </p:sp>
        <p:grpSp>
          <p:nvGrpSpPr>
            <p:cNvPr id="40" name="Group 39">
              <a:extLst>
                <a:ext uri="{FF2B5EF4-FFF2-40B4-BE49-F238E27FC236}">
                  <a16:creationId xmlns:a16="http://schemas.microsoft.com/office/drawing/2014/main" id="{4439F47B-A7FB-1B41-A41C-23076FB997A2}"/>
                </a:ext>
              </a:extLst>
            </p:cNvPr>
            <p:cNvGrpSpPr/>
            <p:nvPr/>
          </p:nvGrpSpPr>
          <p:grpSpPr>
            <a:xfrm rot="1163083">
              <a:off x="3341059" y="3426547"/>
              <a:ext cx="576742" cy="420686"/>
              <a:chOff x="5308912" y="669032"/>
              <a:chExt cx="1225935" cy="1370856"/>
            </a:xfrm>
          </p:grpSpPr>
          <p:grpSp>
            <p:nvGrpSpPr>
              <p:cNvPr id="41" name="Group 40">
                <a:extLst>
                  <a:ext uri="{FF2B5EF4-FFF2-40B4-BE49-F238E27FC236}">
                    <a16:creationId xmlns:a16="http://schemas.microsoft.com/office/drawing/2014/main" id="{030F05E7-C35F-884E-BA70-1ED793B8782A}"/>
                  </a:ext>
                </a:extLst>
              </p:cNvPr>
              <p:cNvGrpSpPr/>
              <p:nvPr/>
            </p:nvGrpSpPr>
            <p:grpSpPr>
              <a:xfrm>
                <a:off x="5336881" y="759669"/>
                <a:ext cx="1179335" cy="1201478"/>
                <a:chOff x="5151986" y="759669"/>
                <a:chExt cx="1179335" cy="1201478"/>
              </a:xfrm>
            </p:grpSpPr>
            <p:sp>
              <p:nvSpPr>
                <p:cNvPr id="46" name="Freeform 45">
                  <a:extLst>
                    <a:ext uri="{FF2B5EF4-FFF2-40B4-BE49-F238E27FC236}">
                      <a16:creationId xmlns:a16="http://schemas.microsoft.com/office/drawing/2014/main" id="{C542572C-8015-FA48-9646-A8F06248441B}"/>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985CEF73-7753-FD4E-ADF9-807456F98C66}"/>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25FCB11-EC94-BA4E-821B-013C76E2E329}"/>
                  </a:ext>
                </a:extLst>
              </p:cNvPr>
              <p:cNvGrpSpPr/>
              <p:nvPr/>
            </p:nvGrpSpPr>
            <p:grpSpPr>
              <a:xfrm>
                <a:off x="5308912" y="669032"/>
                <a:ext cx="1225935" cy="1370856"/>
                <a:chOff x="5285393" y="-302823"/>
                <a:chExt cx="1225935" cy="1370856"/>
              </a:xfrm>
            </p:grpSpPr>
            <p:sp>
              <p:nvSpPr>
                <p:cNvPr id="43" name="Freeform 42">
                  <a:extLst>
                    <a:ext uri="{FF2B5EF4-FFF2-40B4-BE49-F238E27FC236}">
                      <a16:creationId xmlns:a16="http://schemas.microsoft.com/office/drawing/2014/main" id="{9FBB5E1F-B31B-3C4F-83F8-D63F989D2480}"/>
                    </a:ext>
                  </a:extLst>
                </p:cNvPr>
                <p:cNvSpPr/>
                <p:nvPr/>
              </p:nvSpPr>
              <p:spPr>
                <a:xfrm rot="14107093">
                  <a:off x="5376289" y="-313413"/>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3DB2F4E3-C67F-E645-8F82-F0E390A1BBE6}"/>
                    </a:ext>
                  </a:extLst>
                </p:cNvPr>
                <p:cNvSpPr/>
                <p:nvPr/>
              </p:nvSpPr>
              <p:spPr>
                <a:xfrm rot="12915046">
                  <a:off x="5285393" y="-64396"/>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67A3C61B-253E-CB49-9576-DCAE3D7E1913}"/>
                    </a:ext>
                  </a:extLst>
                </p:cNvPr>
                <p:cNvSpPr/>
                <p:nvPr/>
              </p:nvSpPr>
              <p:spPr>
                <a:xfrm rot="8130685">
                  <a:off x="5400079" y="-188610"/>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8" name="Group 47">
            <a:extLst>
              <a:ext uri="{FF2B5EF4-FFF2-40B4-BE49-F238E27FC236}">
                <a16:creationId xmlns:a16="http://schemas.microsoft.com/office/drawing/2014/main" id="{D77B565F-6FA7-7747-B186-4A045058F267}"/>
              </a:ext>
            </a:extLst>
          </p:cNvPr>
          <p:cNvGrpSpPr/>
          <p:nvPr/>
        </p:nvGrpSpPr>
        <p:grpSpPr>
          <a:xfrm>
            <a:off x="6532215" y="913284"/>
            <a:ext cx="1680487" cy="581448"/>
            <a:chOff x="3629279" y="1483964"/>
            <a:chExt cx="1680487" cy="581448"/>
          </a:xfrm>
        </p:grpSpPr>
        <p:cxnSp>
          <p:nvCxnSpPr>
            <p:cNvPr id="49" name="Straight Arrow Connector 48">
              <a:extLst>
                <a:ext uri="{FF2B5EF4-FFF2-40B4-BE49-F238E27FC236}">
                  <a16:creationId xmlns:a16="http://schemas.microsoft.com/office/drawing/2014/main" id="{F8B1853B-0A23-9346-863B-42106A9609C4}"/>
                </a:ext>
              </a:extLst>
            </p:cNvPr>
            <p:cNvCxnSpPr>
              <a:cxnSpLocks/>
            </p:cNvCxnSpPr>
            <p:nvPr/>
          </p:nvCxnSpPr>
          <p:spPr>
            <a:xfrm>
              <a:off x="3629430" y="1483964"/>
              <a:ext cx="0" cy="58144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02900DF1-E55B-484D-8F97-95C4D5640BA0}"/>
                </a:ext>
              </a:extLst>
            </p:cNvPr>
            <p:cNvSpPr/>
            <p:nvPr/>
          </p:nvSpPr>
          <p:spPr>
            <a:xfrm>
              <a:off x="3629279" y="1546034"/>
              <a:ext cx="1680487" cy="369332"/>
            </a:xfrm>
            <a:prstGeom prst="rect">
              <a:avLst/>
            </a:prstGeom>
          </p:spPr>
          <p:txBody>
            <a:bodyPr wrap="square">
              <a:spAutoFit/>
            </a:bodyPr>
            <a:lstStyle/>
            <a:p>
              <a:r>
                <a:rPr lang="en-US" b="1" dirty="0">
                  <a:solidFill>
                    <a:srgbClr val="FFFF00"/>
                  </a:solidFill>
                </a:rPr>
                <a:t>Transcription</a:t>
              </a:r>
              <a:endParaRPr lang="en-US" dirty="0">
                <a:solidFill>
                  <a:srgbClr val="FFFF00"/>
                </a:solidFill>
              </a:endParaRPr>
            </a:p>
          </p:txBody>
        </p:sp>
      </p:grpSp>
      <p:grpSp>
        <p:nvGrpSpPr>
          <p:cNvPr id="51" name="Group 50">
            <a:extLst>
              <a:ext uri="{FF2B5EF4-FFF2-40B4-BE49-F238E27FC236}">
                <a16:creationId xmlns:a16="http://schemas.microsoft.com/office/drawing/2014/main" id="{FD2BE62B-F160-DF47-BFE0-4CE225EA5C38}"/>
              </a:ext>
            </a:extLst>
          </p:cNvPr>
          <p:cNvGrpSpPr/>
          <p:nvPr/>
        </p:nvGrpSpPr>
        <p:grpSpPr>
          <a:xfrm>
            <a:off x="6532215" y="1908920"/>
            <a:ext cx="2000225" cy="648000"/>
            <a:chOff x="3639360" y="2641476"/>
            <a:chExt cx="2000225" cy="648000"/>
          </a:xfrm>
        </p:grpSpPr>
        <p:cxnSp>
          <p:nvCxnSpPr>
            <p:cNvPr id="52" name="Straight Arrow Connector 51">
              <a:extLst>
                <a:ext uri="{FF2B5EF4-FFF2-40B4-BE49-F238E27FC236}">
                  <a16:creationId xmlns:a16="http://schemas.microsoft.com/office/drawing/2014/main" id="{1B83C49A-0EDB-F449-91DA-4171644FE5E0}"/>
                </a:ext>
              </a:extLst>
            </p:cNvPr>
            <p:cNvCxnSpPr>
              <a:cxnSpLocks/>
            </p:cNvCxnSpPr>
            <p:nvPr/>
          </p:nvCxnSpPr>
          <p:spPr>
            <a:xfrm>
              <a:off x="3639360" y="2641476"/>
              <a:ext cx="0" cy="6480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53" name="Rectangle 52">
              <a:extLst>
                <a:ext uri="{FF2B5EF4-FFF2-40B4-BE49-F238E27FC236}">
                  <a16:creationId xmlns:a16="http://schemas.microsoft.com/office/drawing/2014/main" id="{83AF023B-8A97-2942-A3E2-B9223142B64D}"/>
                </a:ext>
              </a:extLst>
            </p:cNvPr>
            <p:cNvSpPr/>
            <p:nvPr/>
          </p:nvSpPr>
          <p:spPr>
            <a:xfrm>
              <a:off x="3959098" y="2653952"/>
              <a:ext cx="1680487" cy="369332"/>
            </a:xfrm>
            <a:prstGeom prst="rect">
              <a:avLst/>
            </a:prstGeom>
          </p:spPr>
          <p:txBody>
            <a:bodyPr wrap="square">
              <a:spAutoFit/>
            </a:bodyPr>
            <a:lstStyle/>
            <a:p>
              <a:r>
                <a:rPr lang="en-US" b="1" dirty="0">
                  <a:solidFill>
                    <a:srgbClr val="FFFF00"/>
                  </a:solidFill>
                </a:rPr>
                <a:t>Translation</a:t>
              </a:r>
              <a:endParaRPr lang="en-US" dirty="0">
                <a:solidFill>
                  <a:srgbClr val="FFFF00"/>
                </a:solidFill>
              </a:endParaRPr>
            </a:p>
          </p:txBody>
        </p:sp>
      </p:grpSp>
      <p:grpSp>
        <p:nvGrpSpPr>
          <p:cNvPr id="54" name="Group 53">
            <a:extLst>
              <a:ext uri="{FF2B5EF4-FFF2-40B4-BE49-F238E27FC236}">
                <a16:creationId xmlns:a16="http://schemas.microsoft.com/office/drawing/2014/main" id="{B3C47354-DD7A-A249-A2E7-D910C4CFD007}"/>
              </a:ext>
            </a:extLst>
          </p:cNvPr>
          <p:cNvGrpSpPr/>
          <p:nvPr/>
        </p:nvGrpSpPr>
        <p:grpSpPr>
          <a:xfrm>
            <a:off x="4975158" y="1523719"/>
            <a:ext cx="4014815" cy="337169"/>
            <a:chOff x="538883" y="2154815"/>
            <a:chExt cx="7904127" cy="236414"/>
          </a:xfrm>
        </p:grpSpPr>
        <p:sp>
          <p:nvSpPr>
            <p:cNvPr id="55" name="Rectangle 54">
              <a:extLst>
                <a:ext uri="{FF2B5EF4-FFF2-40B4-BE49-F238E27FC236}">
                  <a16:creationId xmlns:a16="http://schemas.microsoft.com/office/drawing/2014/main" id="{16E30CCB-A1BC-394D-8207-A68663EDD0AB}"/>
                </a:ext>
              </a:extLst>
            </p:cNvPr>
            <p:cNvSpPr/>
            <p:nvPr/>
          </p:nvSpPr>
          <p:spPr>
            <a:xfrm>
              <a:off x="7413556" y="2218586"/>
              <a:ext cx="1029454" cy="172643"/>
            </a:xfrm>
            <a:prstGeom prst="rect">
              <a:avLst/>
            </a:prstGeom>
          </p:spPr>
          <p:txBody>
            <a:bodyPr wrap="none">
              <a:spAutoFit/>
            </a:bodyPr>
            <a:lstStyle/>
            <a:p>
              <a:pPr algn="ctr"/>
              <a:r>
                <a:rPr lang="en-US" sz="1000" b="1" dirty="0">
                  <a:solidFill>
                    <a:srgbClr val="FFFF00"/>
                  </a:solidFill>
                </a:rPr>
                <a:t>mRNA</a:t>
              </a:r>
              <a:endParaRPr lang="en-US" sz="600" dirty="0">
                <a:solidFill>
                  <a:prstClr val="white"/>
                </a:solidFill>
              </a:endParaRPr>
            </a:p>
          </p:txBody>
        </p:sp>
        <p:grpSp>
          <p:nvGrpSpPr>
            <p:cNvPr id="56" name="Group 55">
              <a:extLst>
                <a:ext uri="{FF2B5EF4-FFF2-40B4-BE49-F238E27FC236}">
                  <a16:creationId xmlns:a16="http://schemas.microsoft.com/office/drawing/2014/main" id="{2CC18374-680B-AD40-8587-6D74583B49F3}"/>
                </a:ext>
              </a:extLst>
            </p:cNvPr>
            <p:cNvGrpSpPr/>
            <p:nvPr/>
          </p:nvGrpSpPr>
          <p:grpSpPr>
            <a:xfrm>
              <a:off x="538883" y="2154815"/>
              <a:ext cx="6590440" cy="172644"/>
              <a:chOff x="538883" y="2154815"/>
              <a:chExt cx="6590440" cy="172644"/>
            </a:xfrm>
          </p:grpSpPr>
          <p:sp>
            <p:nvSpPr>
              <p:cNvPr id="57" name="Rectangle 56">
                <a:extLst>
                  <a:ext uri="{FF2B5EF4-FFF2-40B4-BE49-F238E27FC236}">
                    <a16:creationId xmlns:a16="http://schemas.microsoft.com/office/drawing/2014/main" id="{40DC287A-324B-4449-8893-362FC5A8FA35}"/>
                  </a:ext>
                </a:extLst>
              </p:cNvPr>
              <p:cNvSpPr/>
              <p:nvPr/>
            </p:nvSpPr>
            <p:spPr>
              <a:xfrm>
                <a:off x="567581" y="2154815"/>
                <a:ext cx="6561742" cy="172644"/>
              </a:xfrm>
              <a:prstGeom prst="rect">
                <a:avLst/>
              </a:prstGeom>
            </p:spPr>
            <p:txBody>
              <a:bodyPr wrap="none">
                <a:spAutoFit/>
              </a:bodyPr>
              <a:lstStyle/>
              <a:p>
                <a:r>
                  <a:rPr lang="en-US" sz="1000" b="1" dirty="0">
                    <a:solidFill>
                      <a:srgbClr val="FFFF00"/>
                    </a:solidFill>
                  </a:rPr>
                  <a:t>U C  G  A U  C  G   A  U  C  G  A   C  G    A   U  C  G   U  C  G  A  </a:t>
                </a:r>
              </a:p>
            </p:txBody>
          </p:sp>
          <p:cxnSp>
            <p:nvCxnSpPr>
              <p:cNvPr id="58" name="Straight Connector 57">
                <a:extLst>
                  <a:ext uri="{FF2B5EF4-FFF2-40B4-BE49-F238E27FC236}">
                    <a16:creationId xmlns:a16="http://schemas.microsoft.com/office/drawing/2014/main" id="{B77ABE13-2872-D344-A3AA-BD0E0A590A9F}"/>
                  </a:ext>
                </a:extLst>
              </p:cNvPr>
              <p:cNvCxnSpPr/>
              <p:nvPr/>
            </p:nvCxnSpPr>
            <p:spPr>
              <a:xfrm>
                <a:off x="538883" y="2180097"/>
                <a:ext cx="6436303" cy="0"/>
              </a:xfrm>
              <a:prstGeom prst="line">
                <a:avLst/>
              </a:prstGeom>
              <a:ln>
                <a:solidFill>
                  <a:schemeClr val="accent1">
                    <a:lumMod val="20000"/>
                    <a:lumOff val="80000"/>
                  </a:schemeClr>
                </a:solidFill>
              </a:ln>
            </p:spPr>
            <p:style>
              <a:lnRef idx="3">
                <a:schemeClr val="accent1"/>
              </a:lnRef>
              <a:fillRef idx="0">
                <a:schemeClr val="accent1"/>
              </a:fillRef>
              <a:effectRef idx="2">
                <a:schemeClr val="accent1"/>
              </a:effectRef>
              <a:fontRef idx="minor">
                <a:schemeClr val="tx1"/>
              </a:fontRef>
            </p:style>
          </p:cxnSp>
        </p:grpSp>
      </p:grpSp>
      <p:grpSp>
        <p:nvGrpSpPr>
          <p:cNvPr id="59" name="Group 58">
            <a:extLst>
              <a:ext uri="{FF2B5EF4-FFF2-40B4-BE49-F238E27FC236}">
                <a16:creationId xmlns:a16="http://schemas.microsoft.com/office/drawing/2014/main" id="{03B8DE6E-C023-3B4D-BCD8-559863BBD849}"/>
              </a:ext>
            </a:extLst>
          </p:cNvPr>
          <p:cNvGrpSpPr/>
          <p:nvPr/>
        </p:nvGrpSpPr>
        <p:grpSpPr>
          <a:xfrm>
            <a:off x="4786609" y="398172"/>
            <a:ext cx="4221525" cy="731136"/>
            <a:chOff x="115340" y="595367"/>
            <a:chExt cx="8311090" cy="512653"/>
          </a:xfrm>
        </p:grpSpPr>
        <p:sp>
          <p:nvSpPr>
            <p:cNvPr id="60" name="Rectangle 59">
              <a:extLst>
                <a:ext uri="{FF2B5EF4-FFF2-40B4-BE49-F238E27FC236}">
                  <a16:creationId xmlns:a16="http://schemas.microsoft.com/office/drawing/2014/main" id="{EB59433E-12E7-A148-8D75-58B3DFFA96B6}"/>
                </a:ext>
              </a:extLst>
            </p:cNvPr>
            <p:cNvSpPr/>
            <p:nvPr/>
          </p:nvSpPr>
          <p:spPr>
            <a:xfrm>
              <a:off x="6945683" y="781153"/>
              <a:ext cx="1480747" cy="178039"/>
            </a:xfrm>
            <a:prstGeom prst="rect">
              <a:avLst/>
            </a:prstGeom>
          </p:spPr>
          <p:txBody>
            <a:bodyPr wrap="none">
              <a:spAutoFit/>
            </a:bodyPr>
            <a:lstStyle/>
            <a:p>
              <a:pPr algn="ctr"/>
              <a:r>
                <a:rPr lang="en-US" sz="1050" b="1" dirty="0"/>
                <a:t>DNA Helix</a:t>
              </a:r>
              <a:endParaRPr lang="en-US" sz="700" dirty="0"/>
            </a:p>
          </p:txBody>
        </p:sp>
        <p:grpSp>
          <p:nvGrpSpPr>
            <p:cNvPr id="61" name="Group 60">
              <a:extLst>
                <a:ext uri="{FF2B5EF4-FFF2-40B4-BE49-F238E27FC236}">
                  <a16:creationId xmlns:a16="http://schemas.microsoft.com/office/drawing/2014/main" id="{0D83266F-B394-934A-BF07-C3622F30A68B}"/>
                </a:ext>
              </a:extLst>
            </p:cNvPr>
            <p:cNvGrpSpPr/>
            <p:nvPr/>
          </p:nvGrpSpPr>
          <p:grpSpPr>
            <a:xfrm>
              <a:off x="115340" y="595367"/>
              <a:ext cx="7173960" cy="512653"/>
              <a:chOff x="115340" y="595367"/>
              <a:chExt cx="7173960" cy="512653"/>
            </a:xfrm>
          </p:grpSpPr>
          <p:grpSp>
            <p:nvGrpSpPr>
              <p:cNvPr id="62" name="Group 61">
                <a:extLst>
                  <a:ext uri="{FF2B5EF4-FFF2-40B4-BE49-F238E27FC236}">
                    <a16:creationId xmlns:a16="http://schemas.microsoft.com/office/drawing/2014/main" id="{2F25180F-AF09-AD46-9372-6F67CA327935}"/>
                  </a:ext>
                </a:extLst>
              </p:cNvPr>
              <p:cNvGrpSpPr/>
              <p:nvPr/>
            </p:nvGrpSpPr>
            <p:grpSpPr>
              <a:xfrm>
                <a:off x="115340" y="595367"/>
                <a:ext cx="7083811" cy="263721"/>
                <a:chOff x="79490" y="2770704"/>
                <a:chExt cx="7083811" cy="263721"/>
              </a:xfrm>
            </p:grpSpPr>
            <p:cxnSp>
              <p:nvCxnSpPr>
                <p:cNvPr id="69" name="Straight Arrow Connector 68">
                  <a:extLst>
                    <a:ext uri="{FF2B5EF4-FFF2-40B4-BE49-F238E27FC236}">
                      <a16:creationId xmlns:a16="http://schemas.microsoft.com/office/drawing/2014/main" id="{24CC5B8C-8FC4-2145-B700-42FBBDA000DB}"/>
                    </a:ext>
                  </a:extLst>
                </p:cNvPr>
                <p:cNvCxnSpPr>
                  <a:cxnSpLocks/>
                </p:cNvCxnSpPr>
                <p:nvPr/>
              </p:nvCxnSpPr>
              <p:spPr>
                <a:xfrm flipH="1">
                  <a:off x="425228" y="2879391"/>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0" name="Rectangle 69">
                  <a:extLst>
                    <a:ext uri="{FF2B5EF4-FFF2-40B4-BE49-F238E27FC236}">
                      <a16:creationId xmlns:a16="http://schemas.microsoft.com/office/drawing/2014/main" id="{BAF5F099-2C4C-2846-89C4-6B9872B6A0CD}"/>
                    </a:ext>
                  </a:extLst>
                </p:cNvPr>
                <p:cNvSpPr/>
                <p:nvPr/>
              </p:nvSpPr>
              <p:spPr>
                <a:xfrm>
                  <a:off x="6671783" y="2788204"/>
                  <a:ext cx="491518" cy="246221"/>
                </a:xfrm>
                <a:prstGeom prst="rect">
                  <a:avLst/>
                </a:prstGeom>
              </p:spPr>
              <p:txBody>
                <a:bodyPr wrap="none">
                  <a:spAutoFit/>
                </a:bodyPr>
                <a:lstStyle/>
                <a:p>
                  <a:r>
                    <a:rPr lang="en-IN" sz="1000" dirty="0">
                      <a:solidFill>
                        <a:prstClr val="white"/>
                      </a:solidFill>
                    </a:rPr>
                    <a:t>5'</a:t>
                  </a:r>
                  <a:endParaRPr lang="en-US" sz="1000" dirty="0"/>
                </a:p>
              </p:txBody>
            </p:sp>
            <p:sp>
              <p:nvSpPr>
                <p:cNvPr id="71" name="Rectangle 70">
                  <a:extLst>
                    <a:ext uri="{FF2B5EF4-FFF2-40B4-BE49-F238E27FC236}">
                      <a16:creationId xmlns:a16="http://schemas.microsoft.com/office/drawing/2014/main" id="{803712A0-B472-6F44-9974-28D8561245D7}"/>
                    </a:ext>
                  </a:extLst>
                </p:cNvPr>
                <p:cNvSpPr/>
                <p:nvPr/>
              </p:nvSpPr>
              <p:spPr>
                <a:xfrm>
                  <a:off x="79490" y="2770704"/>
                  <a:ext cx="491518" cy="246221"/>
                </a:xfrm>
                <a:prstGeom prst="rect">
                  <a:avLst/>
                </a:prstGeom>
              </p:spPr>
              <p:txBody>
                <a:bodyPr wrap="none">
                  <a:spAutoFit/>
                </a:bodyPr>
                <a:lstStyle/>
                <a:p>
                  <a:r>
                    <a:rPr lang="en-IN" sz="1000" dirty="0">
                      <a:solidFill>
                        <a:prstClr val="white"/>
                      </a:solidFill>
                    </a:rPr>
                    <a:t>3'</a:t>
                  </a:r>
                  <a:endParaRPr lang="en-US" sz="1000" dirty="0"/>
                </a:p>
              </p:txBody>
            </p:sp>
          </p:grpSp>
          <p:grpSp>
            <p:nvGrpSpPr>
              <p:cNvPr id="63" name="Group 62">
                <a:extLst>
                  <a:ext uri="{FF2B5EF4-FFF2-40B4-BE49-F238E27FC236}">
                    <a16:creationId xmlns:a16="http://schemas.microsoft.com/office/drawing/2014/main" id="{DD64C75B-30DA-F142-B377-24AB64937F25}"/>
                  </a:ext>
                </a:extLst>
              </p:cNvPr>
              <p:cNvGrpSpPr/>
              <p:nvPr/>
            </p:nvGrpSpPr>
            <p:grpSpPr>
              <a:xfrm>
                <a:off x="128894" y="851323"/>
                <a:ext cx="7160406" cy="256697"/>
                <a:chOff x="93044" y="3211326"/>
                <a:chExt cx="7160406" cy="256697"/>
              </a:xfrm>
            </p:grpSpPr>
            <p:cxnSp>
              <p:nvCxnSpPr>
                <p:cNvPr id="66" name="Straight Arrow Connector 65">
                  <a:extLst>
                    <a:ext uri="{FF2B5EF4-FFF2-40B4-BE49-F238E27FC236}">
                      <a16:creationId xmlns:a16="http://schemas.microsoft.com/office/drawing/2014/main" id="{250346DC-2AF2-DD44-8529-327341D6D855}"/>
                    </a:ext>
                  </a:extLst>
                </p:cNvPr>
                <p:cNvCxnSpPr>
                  <a:cxnSpLocks/>
                </p:cNvCxnSpPr>
                <p:nvPr/>
              </p:nvCxnSpPr>
              <p:spPr>
                <a:xfrm>
                  <a:off x="550296" y="327461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67" name="Rectangle 66">
                  <a:extLst>
                    <a:ext uri="{FF2B5EF4-FFF2-40B4-BE49-F238E27FC236}">
                      <a16:creationId xmlns:a16="http://schemas.microsoft.com/office/drawing/2014/main" id="{11677B3F-8F42-DC4E-B526-E1F3D3236651}"/>
                    </a:ext>
                  </a:extLst>
                </p:cNvPr>
                <p:cNvSpPr/>
                <p:nvPr/>
              </p:nvSpPr>
              <p:spPr>
                <a:xfrm>
                  <a:off x="93044" y="3211326"/>
                  <a:ext cx="491518" cy="246221"/>
                </a:xfrm>
                <a:prstGeom prst="rect">
                  <a:avLst/>
                </a:prstGeom>
              </p:spPr>
              <p:txBody>
                <a:bodyPr wrap="none">
                  <a:spAutoFit/>
                </a:bodyPr>
                <a:lstStyle/>
                <a:p>
                  <a:r>
                    <a:rPr lang="en-IN" sz="1000" dirty="0">
                      <a:solidFill>
                        <a:prstClr val="white"/>
                      </a:solidFill>
                    </a:rPr>
                    <a:t>5'</a:t>
                  </a:r>
                  <a:endParaRPr lang="en-US" sz="1000" dirty="0"/>
                </a:p>
              </p:txBody>
            </p:sp>
            <p:sp>
              <p:nvSpPr>
                <p:cNvPr id="68" name="Rectangle 67">
                  <a:extLst>
                    <a:ext uri="{FF2B5EF4-FFF2-40B4-BE49-F238E27FC236}">
                      <a16:creationId xmlns:a16="http://schemas.microsoft.com/office/drawing/2014/main" id="{10957403-CFAE-EB49-AA14-287368CCB5CB}"/>
                    </a:ext>
                  </a:extLst>
                </p:cNvPr>
                <p:cNvSpPr/>
                <p:nvPr/>
              </p:nvSpPr>
              <p:spPr>
                <a:xfrm>
                  <a:off x="6761932" y="3221802"/>
                  <a:ext cx="491518" cy="246221"/>
                </a:xfrm>
                <a:prstGeom prst="rect">
                  <a:avLst/>
                </a:prstGeom>
              </p:spPr>
              <p:txBody>
                <a:bodyPr wrap="none">
                  <a:spAutoFit/>
                </a:bodyPr>
                <a:lstStyle/>
                <a:p>
                  <a:r>
                    <a:rPr lang="en-IN" sz="1000" dirty="0">
                      <a:solidFill>
                        <a:prstClr val="white"/>
                      </a:solidFill>
                    </a:rPr>
                    <a:t>3'</a:t>
                  </a:r>
                  <a:endParaRPr lang="en-US" sz="1000" dirty="0"/>
                </a:p>
              </p:txBody>
            </p:sp>
          </p:grpSp>
          <p:sp>
            <p:nvSpPr>
              <p:cNvPr id="64" name="Rectangle 63">
                <a:extLst>
                  <a:ext uri="{FF2B5EF4-FFF2-40B4-BE49-F238E27FC236}">
                    <a16:creationId xmlns:a16="http://schemas.microsoft.com/office/drawing/2014/main" id="{15449ECB-AF1F-B949-BEEC-020B8126FB23}"/>
                  </a:ext>
                </a:extLst>
              </p:cNvPr>
              <p:cNvSpPr/>
              <p:nvPr/>
            </p:nvSpPr>
            <p:spPr>
              <a:xfrm>
                <a:off x="475818" y="682444"/>
                <a:ext cx="6741630" cy="172643"/>
              </a:xfrm>
              <a:prstGeom prst="rect">
                <a:avLst/>
              </a:prstGeom>
            </p:spPr>
            <p:txBody>
              <a:bodyPr wrap="none">
                <a:spAutoFit/>
              </a:bodyPr>
              <a:lstStyle/>
              <a:p>
                <a:r>
                  <a:rPr lang="en-US" sz="1000" b="1" dirty="0"/>
                  <a:t>A G  C  T  A  G  C   T  A  G  C   T   G  C    T   A   G  C   A  G  C  T    </a:t>
                </a:r>
              </a:p>
            </p:txBody>
          </p:sp>
          <p:sp>
            <p:nvSpPr>
              <p:cNvPr id="65" name="Rectangle 64">
                <a:extLst>
                  <a:ext uri="{FF2B5EF4-FFF2-40B4-BE49-F238E27FC236}">
                    <a16:creationId xmlns:a16="http://schemas.microsoft.com/office/drawing/2014/main" id="{C2B325F0-ACA7-FA45-A3C3-99382E522265}"/>
                  </a:ext>
                </a:extLst>
              </p:cNvPr>
              <p:cNvSpPr/>
              <p:nvPr/>
            </p:nvSpPr>
            <p:spPr>
              <a:xfrm>
                <a:off x="475818" y="763137"/>
                <a:ext cx="6615267" cy="172643"/>
              </a:xfrm>
              <a:prstGeom prst="rect">
                <a:avLst/>
              </a:prstGeom>
            </p:spPr>
            <p:txBody>
              <a:bodyPr wrap="square">
                <a:spAutoFit/>
              </a:bodyPr>
              <a:lstStyle/>
              <a:p>
                <a:pPr lvl="0"/>
                <a:r>
                  <a:rPr lang="en-US" sz="1000" b="1" dirty="0">
                    <a:solidFill>
                      <a:srgbClr val="92D050"/>
                    </a:solidFill>
                  </a:rPr>
                  <a:t>T  C  G A  T   C  G  A  T   C  G   A  C   G   A   T   C   G   T  C  G  A     </a:t>
                </a:r>
              </a:p>
            </p:txBody>
          </p:sp>
        </p:grpSp>
      </p:grpSp>
      <p:grpSp>
        <p:nvGrpSpPr>
          <p:cNvPr id="72" name="Group 71">
            <a:extLst>
              <a:ext uri="{FF2B5EF4-FFF2-40B4-BE49-F238E27FC236}">
                <a16:creationId xmlns:a16="http://schemas.microsoft.com/office/drawing/2014/main" id="{DB4685A4-CFCC-0E48-98BE-29B9DAE026E9}"/>
              </a:ext>
            </a:extLst>
          </p:cNvPr>
          <p:cNvGrpSpPr/>
          <p:nvPr/>
        </p:nvGrpSpPr>
        <p:grpSpPr>
          <a:xfrm>
            <a:off x="4965450" y="1614668"/>
            <a:ext cx="3687254" cy="280594"/>
            <a:chOff x="615100" y="2130714"/>
            <a:chExt cx="7259246" cy="196745"/>
          </a:xfrm>
        </p:grpSpPr>
        <p:sp>
          <p:nvSpPr>
            <p:cNvPr id="73" name="Rectangle 72">
              <a:extLst>
                <a:ext uri="{FF2B5EF4-FFF2-40B4-BE49-F238E27FC236}">
                  <a16:creationId xmlns:a16="http://schemas.microsoft.com/office/drawing/2014/main" id="{4F1AFBA5-2173-C54E-A3E6-461602D0EDCF}"/>
                </a:ext>
              </a:extLst>
            </p:cNvPr>
            <p:cNvSpPr/>
            <p:nvPr/>
          </p:nvSpPr>
          <p:spPr>
            <a:xfrm>
              <a:off x="7239378" y="2130714"/>
              <a:ext cx="634968" cy="172644"/>
            </a:xfrm>
            <a:prstGeom prst="rect">
              <a:avLst/>
            </a:prstGeom>
          </p:spPr>
          <p:txBody>
            <a:bodyPr wrap="none">
              <a:spAutoFit/>
            </a:bodyPr>
            <a:lstStyle/>
            <a:p>
              <a:pPr algn="ctr"/>
              <a:r>
                <a:rPr lang="en-US" sz="1000" b="1" dirty="0">
                  <a:solidFill>
                    <a:srgbClr val="FFFF00"/>
                  </a:solidFill>
                </a:rPr>
                <a:t>dd</a:t>
              </a:r>
              <a:endParaRPr lang="en-US" sz="600" dirty="0">
                <a:solidFill>
                  <a:prstClr val="white"/>
                </a:solidFill>
              </a:endParaRPr>
            </a:p>
          </p:txBody>
        </p:sp>
        <p:grpSp>
          <p:nvGrpSpPr>
            <p:cNvPr id="74" name="Group 73">
              <a:extLst>
                <a:ext uri="{FF2B5EF4-FFF2-40B4-BE49-F238E27FC236}">
                  <a16:creationId xmlns:a16="http://schemas.microsoft.com/office/drawing/2014/main" id="{51C265F4-688E-9D40-BDCD-69F70042C3C6}"/>
                </a:ext>
              </a:extLst>
            </p:cNvPr>
            <p:cNvGrpSpPr/>
            <p:nvPr/>
          </p:nvGrpSpPr>
          <p:grpSpPr>
            <a:xfrm>
              <a:off x="615100" y="2154815"/>
              <a:ext cx="6620093" cy="172644"/>
              <a:chOff x="615100" y="2154815"/>
              <a:chExt cx="6620093" cy="172644"/>
            </a:xfrm>
          </p:grpSpPr>
          <p:sp>
            <p:nvSpPr>
              <p:cNvPr id="75" name="Rectangle 74">
                <a:extLst>
                  <a:ext uri="{FF2B5EF4-FFF2-40B4-BE49-F238E27FC236}">
                    <a16:creationId xmlns:a16="http://schemas.microsoft.com/office/drawing/2014/main" id="{A2E2D7CD-F612-5C46-9FE5-E8A0940F1EB0}"/>
                  </a:ext>
                </a:extLst>
              </p:cNvPr>
              <p:cNvSpPr/>
              <p:nvPr/>
            </p:nvSpPr>
            <p:spPr>
              <a:xfrm>
                <a:off x="673450" y="2154815"/>
                <a:ext cx="6561743" cy="172644"/>
              </a:xfrm>
              <a:prstGeom prst="rect">
                <a:avLst/>
              </a:prstGeom>
            </p:spPr>
            <p:txBody>
              <a:bodyPr wrap="none">
                <a:spAutoFit/>
              </a:bodyPr>
              <a:lstStyle/>
              <a:p>
                <a:r>
                  <a:rPr lang="en-US" sz="1000" b="1" dirty="0">
                    <a:solidFill>
                      <a:srgbClr val="FFFF00"/>
                    </a:solidFill>
                  </a:rPr>
                  <a:t>A G  C  U A  G  C   U  A  G  C  U   G  C    U   A  G  C   A  G  C  U  </a:t>
                </a:r>
              </a:p>
            </p:txBody>
          </p:sp>
          <p:cxnSp>
            <p:nvCxnSpPr>
              <p:cNvPr id="76" name="Straight Connector 75">
                <a:extLst>
                  <a:ext uri="{FF2B5EF4-FFF2-40B4-BE49-F238E27FC236}">
                    <a16:creationId xmlns:a16="http://schemas.microsoft.com/office/drawing/2014/main" id="{100E57AE-3B3E-0A4F-87A7-7593EA79585A}"/>
                  </a:ext>
                </a:extLst>
              </p:cNvPr>
              <p:cNvCxnSpPr/>
              <p:nvPr/>
            </p:nvCxnSpPr>
            <p:spPr>
              <a:xfrm>
                <a:off x="615100" y="2295293"/>
                <a:ext cx="6436303" cy="0"/>
              </a:xfrm>
              <a:prstGeom prst="line">
                <a:avLst/>
              </a:prstGeom>
              <a:ln>
                <a:solidFill>
                  <a:schemeClr val="accent1">
                    <a:lumMod val="20000"/>
                    <a:lumOff val="80000"/>
                  </a:schemeClr>
                </a:solidFill>
              </a:ln>
            </p:spPr>
            <p:style>
              <a:lnRef idx="3">
                <a:schemeClr val="accent1"/>
              </a:lnRef>
              <a:fillRef idx="0">
                <a:schemeClr val="accent1"/>
              </a:fillRef>
              <a:effectRef idx="2">
                <a:schemeClr val="accent1"/>
              </a:effectRef>
              <a:fontRef idx="minor">
                <a:schemeClr val="tx1"/>
              </a:fontRef>
            </p:style>
          </p:cxnSp>
        </p:grpSp>
      </p:grpSp>
      <p:sp>
        <p:nvSpPr>
          <p:cNvPr id="4" name="Cross 3">
            <a:extLst>
              <a:ext uri="{FF2B5EF4-FFF2-40B4-BE49-F238E27FC236}">
                <a16:creationId xmlns:a16="http://schemas.microsoft.com/office/drawing/2014/main" id="{8C16BB70-4CD3-B24A-AFA5-087F46CB15EB}"/>
              </a:ext>
            </a:extLst>
          </p:cNvPr>
          <p:cNvSpPr/>
          <p:nvPr/>
        </p:nvSpPr>
        <p:spPr>
          <a:xfrm rot="2529717">
            <a:off x="6257292" y="1888091"/>
            <a:ext cx="545712" cy="552843"/>
          </a:xfrm>
          <a:prstGeom prst="plus">
            <a:avLst>
              <a:gd name="adj" fmla="val 4241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787C05B-D722-154B-96B5-554EA5C3E384}"/>
              </a:ext>
            </a:extLst>
          </p:cNvPr>
          <p:cNvSpPr/>
          <p:nvPr/>
        </p:nvSpPr>
        <p:spPr>
          <a:xfrm>
            <a:off x="5496443" y="2526502"/>
            <a:ext cx="2039212" cy="307777"/>
          </a:xfrm>
          <a:prstGeom prst="rect">
            <a:avLst/>
          </a:prstGeom>
        </p:spPr>
        <p:txBody>
          <a:bodyPr wrap="none">
            <a:spAutoFit/>
          </a:bodyPr>
          <a:lstStyle/>
          <a:p>
            <a:pPr algn="ctr"/>
            <a:r>
              <a:rPr lang="en-US" sz="1400" b="1" dirty="0"/>
              <a:t>No production of Protein</a:t>
            </a:r>
          </a:p>
        </p:txBody>
      </p:sp>
      <p:sp>
        <p:nvSpPr>
          <p:cNvPr id="5" name="Rectangle 4">
            <a:extLst>
              <a:ext uri="{FF2B5EF4-FFF2-40B4-BE49-F238E27FC236}">
                <a16:creationId xmlns:a16="http://schemas.microsoft.com/office/drawing/2014/main" id="{D8346866-67B8-8F45-A707-899137E12F26}"/>
              </a:ext>
            </a:extLst>
          </p:cNvPr>
          <p:cNvSpPr/>
          <p:nvPr/>
        </p:nvSpPr>
        <p:spPr>
          <a:xfrm>
            <a:off x="5012377" y="3361556"/>
            <a:ext cx="3900905" cy="830997"/>
          </a:xfrm>
          <a:prstGeom prst="rect">
            <a:avLst/>
          </a:prstGeom>
        </p:spPr>
        <p:txBody>
          <a:bodyPr wrap="square">
            <a:spAutoFit/>
          </a:bodyPr>
          <a:lstStyle/>
          <a:p>
            <a:pPr algn="just"/>
            <a:r>
              <a:rPr lang="en-US" sz="1600" b="1" dirty="0">
                <a:solidFill>
                  <a:srgbClr val="FFFF00"/>
                </a:solidFill>
              </a:rPr>
              <a:t>RNA interference (RNAi) </a:t>
            </a:r>
            <a:r>
              <a:rPr lang="en-US" sz="1600" dirty="0"/>
              <a:t>is a mechanism of regulation or controlling gene expression by using Small interfering RNA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childTnLst>
                          </p:cTn>
                        </p:par>
                        <p:par>
                          <p:cTn id="35" fill="hold">
                            <p:stCondLst>
                              <p:cond delay="0"/>
                            </p:stCondLst>
                            <p:childTnLst>
                              <p:par>
                                <p:cTn id="36" presetID="1" presetClass="exit" presetSubtype="0" fill="hold" nodeType="afterEffect">
                                  <p:stCondLst>
                                    <p:cond delay="0"/>
                                  </p:stCondLst>
                                  <p:childTnLst>
                                    <p:set>
                                      <p:cBhvr>
                                        <p:cTn id="37" dur="1" fill="hold">
                                          <p:stCondLst>
                                            <p:cond delay="0"/>
                                          </p:stCondLst>
                                        </p:cTn>
                                        <p:tgtEl>
                                          <p:spTgt spid="38"/>
                                        </p:tgtEl>
                                        <p:attrNameLst>
                                          <p:attrName>style.visibility</p:attrName>
                                        </p:attrNameLst>
                                      </p:cBhvr>
                                      <p:to>
                                        <p:strVal val="hidden"/>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7"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857250"/>
          </a:xfrm>
        </p:spPr>
        <p:txBody>
          <a:bodyPr>
            <a:noAutofit/>
          </a:bodyPr>
          <a:lstStyle/>
          <a:p>
            <a:pPr algn="just"/>
            <a:r>
              <a:rPr lang="en-US" sz="2000" b="1" dirty="0"/>
              <a:t>Figure Host plant generated </a:t>
            </a:r>
            <a:r>
              <a:rPr lang="en-US" sz="2000" b="1" dirty="0" err="1"/>
              <a:t>dsRNA</a:t>
            </a:r>
            <a:r>
              <a:rPr lang="en-US" sz="2000" b="1" dirty="0"/>
              <a:t> triggers protection against nematode infestation</a:t>
            </a:r>
          </a:p>
        </p:txBody>
      </p:sp>
      <p:pic>
        <p:nvPicPr>
          <p:cNvPr id="2050" name="Picture 2"/>
          <p:cNvPicPr>
            <a:picLocks noChangeAspect="1" noChangeArrowheads="1"/>
          </p:cNvPicPr>
          <p:nvPr/>
        </p:nvPicPr>
        <p:blipFill rotWithShape="1">
          <a:blip r:embed="rId2" cstate="print"/>
          <a:srcRect l="9521" t="8657" r="51794" b="7180"/>
          <a:stretch/>
        </p:blipFill>
        <p:spPr bwMode="auto">
          <a:xfrm>
            <a:off x="1907704" y="1417340"/>
            <a:ext cx="2520280" cy="3096344"/>
          </a:xfrm>
          <a:prstGeom prst="rect">
            <a:avLst/>
          </a:prstGeom>
          <a:noFill/>
          <a:ln w="9525">
            <a:noFill/>
            <a:miter lim="800000"/>
            <a:headEnd/>
            <a:tailEnd/>
          </a:ln>
        </p:spPr>
      </p:pic>
      <p:grpSp>
        <p:nvGrpSpPr>
          <p:cNvPr id="17" name="Group 16"/>
          <p:cNvGrpSpPr/>
          <p:nvPr/>
        </p:nvGrpSpPr>
        <p:grpSpPr>
          <a:xfrm>
            <a:off x="25400" y="3865612"/>
            <a:ext cx="3970536" cy="1186820"/>
            <a:chOff x="25400" y="3579862"/>
            <a:chExt cx="3970536" cy="1186820"/>
          </a:xfrm>
        </p:grpSpPr>
        <p:sp>
          <p:nvSpPr>
            <p:cNvPr id="5" name="Rectangle 4"/>
            <p:cNvSpPr/>
            <p:nvPr/>
          </p:nvSpPr>
          <p:spPr>
            <a:xfrm>
              <a:off x="25400" y="4397350"/>
              <a:ext cx="3202352" cy="369332"/>
            </a:xfrm>
            <a:prstGeom prst="rect">
              <a:avLst/>
            </a:prstGeom>
          </p:spPr>
          <p:txBody>
            <a:bodyPr wrap="none">
              <a:spAutoFit/>
            </a:bodyPr>
            <a:lstStyle/>
            <a:p>
              <a:r>
                <a:rPr lang="en-US" b="1" dirty="0"/>
                <a:t>Roots of a typical control plants</a:t>
              </a:r>
            </a:p>
          </p:txBody>
        </p:sp>
        <p:cxnSp>
          <p:nvCxnSpPr>
            <p:cNvPr id="8" name="Straight Arrow Connector 7"/>
            <p:cNvCxnSpPr/>
            <p:nvPr/>
          </p:nvCxnSpPr>
          <p:spPr>
            <a:xfrm flipH="1">
              <a:off x="1619672" y="3579862"/>
              <a:ext cx="2376264" cy="86409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pic>
        <p:nvPicPr>
          <p:cNvPr id="11" name="Picture 2">
            <a:extLst>
              <a:ext uri="{FF2B5EF4-FFF2-40B4-BE49-F238E27FC236}">
                <a16:creationId xmlns:a16="http://schemas.microsoft.com/office/drawing/2014/main" id="{1A493DE5-7942-2E4A-BCD2-ACA8E864F78C}"/>
              </a:ext>
            </a:extLst>
          </p:cNvPr>
          <p:cNvPicPr>
            <a:picLocks noChangeAspect="1" noChangeArrowheads="1"/>
          </p:cNvPicPr>
          <p:nvPr/>
        </p:nvPicPr>
        <p:blipFill rotWithShape="1">
          <a:blip r:embed="rId2" cstate="print"/>
          <a:srcRect l="57068" t="8657" r="1639" b="7180"/>
          <a:stretch/>
        </p:blipFill>
        <p:spPr bwMode="auto">
          <a:xfrm>
            <a:off x="5004048" y="1422071"/>
            <a:ext cx="2690193" cy="3096344"/>
          </a:xfrm>
          <a:prstGeom prst="rect">
            <a:avLst/>
          </a:prstGeom>
          <a:noFill/>
          <a:ln w="9525">
            <a:noFill/>
            <a:miter lim="800000"/>
            <a:headEnd/>
            <a:tailEnd/>
          </a:ln>
        </p:spPr>
      </p:pic>
      <p:grpSp>
        <p:nvGrpSpPr>
          <p:cNvPr id="16" name="Group 15"/>
          <p:cNvGrpSpPr/>
          <p:nvPr/>
        </p:nvGrpSpPr>
        <p:grpSpPr>
          <a:xfrm>
            <a:off x="3741812" y="4153645"/>
            <a:ext cx="5400600" cy="1427386"/>
            <a:chOff x="3741812" y="3867894"/>
            <a:chExt cx="5400600" cy="1427386"/>
          </a:xfrm>
        </p:grpSpPr>
        <p:sp>
          <p:nvSpPr>
            <p:cNvPr id="6" name="Rectangle 5"/>
            <p:cNvSpPr/>
            <p:nvPr/>
          </p:nvSpPr>
          <p:spPr>
            <a:xfrm>
              <a:off x="3741812" y="4371950"/>
              <a:ext cx="5400600" cy="923330"/>
            </a:xfrm>
            <a:prstGeom prst="rect">
              <a:avLst/>
            </a:prstGeom>
          </p:spPr>
          <p:txBody>
            <a:bodyPr wrap="square">
              <a:spAutoFit/>
            </a:bodyPr>
            <a:lstStyle/>
            <a:p>
              <a:pPr algn="just"/>
              <a:r>
                <a:rPr lang="en-US" b="1" dirty="0"/>
                <a:t>Transgenic plant roots 5 days after deliberate infection of nematode but protected through novel mechanism of RNAi</a:t>
              </a:r>
            </a:p>
          </p:txBody>
        </p:sp>
        <p:cxnSp>
          <p:nvCxnSpPr>
            <p:cNvPr id="10" name="Straight Arrow Connector 9"/>
            <p:cNvCxnSpPr/>
            <p:nvPr/>
          </p:nvCxnSpPr>
          <p:spPr>
            <a:xfrm>
              <a:off x="7248996" y="3867894"/>
              <a:ext cx="288032" cy="57606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9" name="Group 3088">
            <a:extLst>
              <a:ext uri="{FF2B5EF4-FFF2-40B4-BE49-F238E27FC236}">
                <a16:creationId xmlns:a16="http://schemas.microsoft.com/office/drawing/2014/main" id="{07A07DA5-1B09-BD41-BC4D-40C98B626FA0}"/>
              </a:ext>
            </a:extLst>
          </p:cNvPr>
          <p:cNvGrpSpPr/>
          <p:nvPr/>
        </p:nvGrpSpPr>
        <p:grpSpPr>
          <a:xfrm>
            <a:off x="1661554" y="553244"/>
            <a:ext cx="2664296" cy="5023050"/>
            <a:chOff x="1661554" y="553244"/>
            <a:chExt cx="2664296" cy="5023050"/>
          </a:xfrm>
        </p:grpSpPr>
        <p:grpSp>
          <p:nvGrpSpPr>
            <p:cNvPr id="2508" name="Group 2507">
              <a:extLst>
                <a:ext uri="{FF2B5EF4-FFF2-40B4-BE49-F238E27FC236}">
                  <a16:creationId xmlns:a16="http://schemas.microsoft.com/office/drawing/2014/main" id="{F8063ABB-930C-9741-BB42-FA8A1E7ED7E3}"/>
                </a:ext>
              </a:extLst>
            </p:cNvPr>
            <p:cNvGrpSpPr/>
            <p:nvPr/>
          </p:nvGrpSpPr>
          <p:grpSpPr>
            <a:xfrm>
              <a:off x="1661554" y="553244"/>
              <a:ext cx="2664296" cy="4704750"/>
              <a:chOff x="1691680" y="1561357"/>
              <a:chExt cx="1771519" cy="3052786"/>
            </a:xfrm>
          </p:grpSpPr>
          <p:grpSp>
            <p:nvGrpSpPr>
              <p:cNvPr id="2509" name="Group 12">
                <a:extLst>
                  <a:ext uri="{FF2B5EF4-FFF2-40B4-BE49-F238E27FC236}">
                    <a16:creationId xmlns:a16="http://schemas.microsoft.com/office/drawing/2014/main" id="{86276E6E-A3DE-D54D-94F9-6ED1E63CEF77}"/>
                  </a:ext>
                </a:extLst>
              </p:cNvPr>
              <p:cNvGrpSpPr/>
              <p:nvPr/>
            </p:nvGrpSpPr>
            <p:grpSpPr>
              <a:xfrm rot="16200000">
                <a:off x="1051047" y="2201990"/>
                <a:ext cx="3052786" cy="1771519"/>
                <a:chOff x="1057061" y="661480"/>
                <a:chExt cx="7036323" cy="3777215"/>
              </a:xfrm>
              <a:solidFill>
                <a:srgbClr val="EEFF41">
                  <a:lumMod val="50000"/>
                </a:srgbClr>
              </a:solidFill>
            </p:grpSpPr>
            <p:sp>
              <p:nvSpPr>
                <p:cNvPr id="3014" name="Frame 3013">
                  <a:extLst>
                    <a:ext uri="{FF2B5EF4-FFF2-40B4-BE49-F238E27FC236}">
                      <a16:creationId xmlns:a16="http://schemas.microsoft.com/office/drawing/2014/main" id="{C4E9ECBF-FF74-1A48-89F0-BAF5CFCD5F4B}"/>
                    </a:ext>
                  </a:extLst>
                </p:cNvPr>
                <p:cNvSpPr/>
                <p:nvPr/>
              </p:nvSpPr>
              <p:spPr>
                <a:xfrm>
                  <a:off x="1177047" y="661480"/>
                  <a:ext cx="6799634" cy="3764605"/>
                </a:xfrm>
                <a:prstGeom prst="frame">
                  <a:avLst>
                    <a:gd name="adj1" fmla="val 4490"/>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3015" name="Round Same Side Corner Rectangle 10">
                  <a:extLst>
                    <a:ext uri="{FF2B5EF4-FFF2-40B4-BE49-F238E27FC236}">
                      <a16:creationId xmlns:a16="http://schemas.microsoft.com/office/drawing/2014/main" id="{D1F34CAF-F72E-734A-B0B6-5485F9A94E99}"/>
                    </a:ext>
                  </a:extLst>
                </p:cNvPr>
                <p:cNvSpPr/>
                <p:nvPr/>
              </p:nvSpPr>
              <p:spPr>
                <a:xfrm rot="5400000">
                  <a:off x="6112456" y="2457766"/>
                  <a:ext cx="3767328" cy="194529"/>
                </a:xfrm>
                <a:prstGeom prst="round2SameRect">
                  <a:avLst>
                    <a:gd name="adj1" fmla="val 50000"/>
                    <a:gd name="adj2" fmla="val 0"/>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16" name="Round Same Side Corner Rectangle 11">
                  <a:extLst>
                    <a:ext uri="{FF2B5EF4-FFF2-40B4-BE49-F238E27FC236}">
                      <a16:creationId xmlns:a16="http://schemas.microsoft.com/office/drawing/2014/main" id="{B6534D00-DBCD-4649-AA4D-56F13904F965}"/>
                    </a:ext>
                  </a:extLst>
                </p:cNvPr>
                <p:cNvSpPr/>
                <p:nvPr/>
              </p:nvSpPr>
              <p:spPr>
                <a:xfrm rot="16200000" flipH="1">
                  <a:off x="-730408" y="2450574"/>
                  <a:ext cx="3769468" cy="194529"/>
                </a:xfrm>
                <a:prstGeom prst="round2SameRect">
                  <a:avLst>
                    <a:gd name="adj1" fmla="val 50000"/>
                    <a:gd name="adj2" fmla="val 0"/>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510" name="Group 14">
                <a:extLst>
                  <a:ext uri="{FF2B5EF4-FFF2-40B4-BE49-F238E27FC236}">
                    <a16:creationId xmlns:a16="http://schemas.microsoft.com/office/drawing/2014/main" id="{756F3CAE-000B-EC4E-9254-8C7540971201}"/>
                  </a:ext>
                </a:extLst>
              </p:cNvPr>
              <p:cNvGrpSpPr/>
              <p:nvPr/>
            </p:nvGrpSpPr>
            <p:grpSpPr>
              <a:xfrm rot="16200000">
                <a:off x="1134045" y="2272193"/>
                <a:ext cx="2886789" cy="1631113"/>
                <a:chOff x="1120295" y="652550"/>
                <a:chExt cx="6899316" cy="3773537"/>
              </a:xfrm>
              <a:solidFill>
                <a:srgbClr val="FFAB40">
                  <a:lumMod val="50000"/>
                </a:srgbClr>
              </a:solidFill>
            </p:grpSpPr>
            <p:sp>
              <p:nvSpPr>
                <p:cNvPr id="3011" name="Frame 3010">
                  <a:extLst>
                    <a:ext uri="{FF2B5EF4-FFF2-40B4-BE49-F238E27FC236}">
                      <a16:creationId xmlns:a16="http://schemas.microsoft.com/office/drawing/2014/main" id="{C1007131-01D0-B146-80CE-D49DE8EE4C30}"/>
                    </a:ext>
                  </a:extLst>
                </p:cNvPr>
                <p:cNvSpPr/>
                <p:nvPr/>
              </p:nvSpPr>
              <p:spPr>
                <a:xfrm>
                  <a:off x="1177047" y="661480"/>
                  <a:ext cx="6799634" cy="3764605"/>
                </a:xfrm>
                <a:prstGeom prst="frame">
                  <a:avLst>
                    <a:gd name="adj1" fmla="val 4490"/>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3012" name="Round Same Side Corner Rectangle 16">
                  <a:extLst>
                    <a:ext uri="{FF2B5EF4-FFF2-40B4-BE49-F238E27FC236}">
                      <a16:creationId xmlns:a16="http://schemas.microsoft.com/office/drawing/2014/main" id="{18355C93-E137-4D45-B819-176FE803080D}"/>
                    </a:ext>
                  </a:extLst>
                </p:cNvPr>
                <p:cNvSpPr/>
                <p:nvPr/>
              </p:nvSpPr>
              <p:spPr>
                <a:xfrm rot="5400000">
                  <a:off x="6037613" y="2444088"/>
                  <a:ext cx="3769468" cy="194529"/>
                </a:xfrm>
                <a:prstGeom prst="round2SameRect">
                  <a:avLst>
                    <a:gd name="adj1" fmla="val 50000"/>
                    <a:gd name="adj2" fmla="val 0"/>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13" name="Round Same Side Corner Rectangle 17">
                  <a:extLst>
                    <a:ext uri="{FF2B5EF4-FFF2-40B4-BE49-F238E27FC236}">
                      <a16:creationId xmlns:a16="http://schemas.microsoft.com/office/drawing/2014/main" id="{1AB0CDA7-8BB2-DF4D-ADA3-445DC6159314}"/>
                    </a:ext>
                  </a:extLst>
                </p:cNvPr>
                <p:cNvSpPr/>
                <p:nvPr/>
              </p:nvSpPr>
              <p:spPr>
                <a:xfrm rot="16200000" flipH="1">
                  <a:off x="-667174" y="2440019"/>
                  <a:ext cx="3769468" cy="194529"/>
                </a:xfrm>
                <a:prstGeom prst="round2SameRect">
                  <a:avLst>
                    <a:gd name="adj1" fmla="val 50000"/>
                    <a:gd name="adj2" fmla="val 0"/>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2511" name="Rectangle 2510">
                <a:extLst>
                  <a:ext uri="{FF2B5EF4-FFF2-40B4-BE49-F238E27FC236}">
                    <a16:creationId xmlns:a16="http://schemas.microsoft.com/office/drawing/2014/main" id="{B776B33A-2CA5-3446-857A-FC8BFB249B33}"/>
                  </a:ext>
                </a:extLst>
              </p:cNvPr>
              <p:cNvSpPr/>
              <p:nvPr/>
            </p:nvSpPr>
            <p:spPr>
              <a:xfrm rot="16200000">
                <a:off x="1247826" y="2306423"/>
                <a:ext cx="2701967" cy="1498109"/>
              </a:xfrm>
              <a:prstGeom prst="rect">
                <a:avLst/>
              </a:prstGeom>
              <a:gradFill flip="none" rotWithShape="1">
                <a:gsLst>
                  <a:gs pos="0">
                    <a:srgbClr val="DDEBCF"/>
                  </a:gs>
                  <a:gs pos="50000">
                    <a:srgbClr val="9CB86E"/>
                  </a:gs>
                  <a:gs pos="100000">
                    <a:srgbClr val="156B1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nvGrpSpPr>
              <p:cNvPr id="2512" name="Group 938">
                <a:extLst>
                  <a:ext uri="{FF2B5EF4-FFF2-40B4-BE49-F238E27FC236}">
                    <a16:creationId xmlns:a16="http://schemas.microsoft.com/office/drawing/2014/main" id="{167DE4B2-F01E-094E-9522-E587E1BE5BEE}"/>
                  </a:ext>
                </a:extLst>
              </p:cNvPr>
              <p:cNvGrpSpPr/>
              <p:nvPr/>
            </p:nvGrpSpPr>
            <p:grpSpPr>
              <a:xfrm rot="16200000">
                <a:off x="1964239" y="2439521"/>
                <a:ext cx="96968" cy="136454"/>
                <a:chOff x="7244099" y="2985517"/>
                <a:chExt cx="223501" cy="309094"/>
              </a:xfrm>
            </p:grpSpPr>
            <p:sp>
              <p:nvSpPr>
                <p:cNvPr id="3007" name="Oval 3006">
                  <a:extLst>
                    <a:ext uri="{FF2B5EF4-FFF2-40B4-BE49-F238E27FC236}">
                      <a16:creationId xmlns:a16="http://schemas.microsoft.com/office/drawing/2014/main" id="{3A2BC398-5908-614F-B5F2-963409E21516}"/>
                    </a:ext>
                  </a:extLst>
                </p:cNvPr>
                <p:cNvSpPr/>
                <p:nvPr/>
              </p:nvSpPr>
              <p:spPr>
                <a:xfrm>
                  <a:off x="7337629" y="2985517"/>
                  <a:ext cx="99492" cy="104048"/>
                </a:xfrm>
                <a:prstGeom prst="ellipse">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08" name="Oval 3007">
                  <a:extLst>
                    <a:ext uri="{FF2B5EF4-FFF2-40B4-BE49-F238E27FC236}">
                      <a16:creationId xmlns:a16="http://schemas.microsoft.com/office/drawing/2014/main" id="{4685494A-447E-A045-ACC2-265E32435EF2}"/>
                    </a:ext>
                  </a:extLst>
                </p:cNvPr>
                <p:cNvSpPr/>
                <p:nvPr/>
              </p:nvSpPr>
              <p:spPr>
                <a:xfrm>
                  <a:off x="7273794" y="3206613"/>
                  <a:ext cx="88512" cy="87998"/>
                </a:xfrm>
                <a:prstGeom prst="ellipse">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09" name="Oval 3008">
                  <a:extLst>
                    <a:ext uri="{FF2B5EF4-FFF2-40B4-BE49-F238E27FC236}">
                      <a16:creationId xmlns:a16="http://schemas.microsoft.com/office/drawing/2014/main" id="{2FF79CF0-D9FB-D342-ADFA-F197886B7EE2}"/>
                    </a:ext>
                  </a:extLst>
                </p:cNvPr>
                <p:cNvSpPr/>
                <p:nvPr/>
              </p:nvSpPr>
              <p:spPr>
                <a:xfrm>
                  <a:off x="7244099" y="3089138"/>
                  <a:ext cx="76643" cy="78011"/>
                </a:xfrm>
                <a:prstGeom prst="ellipse">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5400000" scaled="1"/>
                  <a:tileRect/>
                </a:gradFill>
                <a:ln w="25400" cap="flat" cmpd="sng" algn="ctr">
                  <a:noFill/>
                  <a:prstDash val="solid"/>
                </a:ln>
                <a:effectLst>
                  <a:glow rad="63500">
                    <a:srgbClr val="FFFFFF">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10" name="Oval 3009">
                  <a:extLst>
                    <a:ext uri="{FF2B5EF4-FFF2-40B4-BE49-F238E27FC236}">
                      <a16:creationId xmlns:a16="http://schemas.microsoft.com/office/drawing/2014/main" id="{ADD7BD77-F290-5C4D-8BD0-9E85170DFC35}"/>
                    </a:ext>
                  </a:extLst>
                </p:cNvPr>
                <p:cNvSpPr/>
                <p:nvPr/>
              </p:nvSpPr>
              <p:spPr>
                <a:xfrm>
                  <a:off x="7401413" y="3139538"/>
                  <a:ext cx="66187" cy="77488"/>
                </a:xfrm>
                <a:prstGeom prst="ellipse">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5400000" scaled="1"/>
                  <a:tileRect/>
                </a:gradFill>
                <a:ln w="25400" cap="flat" cmpd="sng" algn="ctr">
                  <a:noFill/>
                  <a:prstDash val="solid"/>
                </a:ln>
                <a:effectLst>
                  <a:glow rad="63500">
                    <a:srgbClr val="FFFFFF">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2513" name="Freeform 2512">
                <a:extLst>
                  <a:ext uri="{FF2B5EF4-FFF2-40B4-BE49-F238E27FC236}">
                    <a16:creationId xmlns:a16="http://schemas.microsoft.com/office/drawing/2014/main" id="{FBEF068F-5FD9-B649-9657-674EEDDA5858}"/>
                  </a:ext>
                </a:extLst>
              </p:cNvPr>
              <p:cNvSpPr/>
              <p:nvPr/>
            </p:nvSpPr>
            <p:spPr>
              <a:xfrm rot="16200000" flipV="1">
                <a:off x="2601447" y="4121592"/>
                <a:ext cx="317935" cy="238737"/>
              </a:xfrm>
              <a:custGeom>
                <a:avLst/>
                <a:gdLst>
                  <a:gd name="connsiteX0" fmla="*/ 19455 w 4161904"/>
                  <a:gd name="connsiteY0" fmla="*/ 515566 h 3122579"/>
                  <a:gd name="connsiteX1" fmla="*/ 87549 w 4161904"/>
                  <a:gd name="connsiteY1" fmla="*/ 428017 h 3122579"/>
                  <a:gd name="connsiteX2" fmla="*/ 107004 w 4161904"/>
                  <a:gd name="connsiteY2" fmla="*/ 398834 h 3122579"/>
                  <a:gd name="connsiteX3" fmla="*/ 136187 w 4161904"/>
                  <a:gd name="connsiteY3" fmla="*/ 369651 h 3122579"/>
                  <a:gd name="connsiteX4" fmla="*/ 155642 w 4161904"/>
                  <a:gd name="connsiteY4" fmla="*/ 340468 h 3122579"/>
                  <a:gd name="connsiteX5" fmla="*/ 184825 w 4161904"/>
                  <a:gd name="connsiteY5" fmla="*/ 311285 h 3122579"/>
                  <a:gd name="connsiteX6" fmla="*/ 204280 w 4161904"/>
                  <a:gd name="connsiteY6" fmla="*/ 282102 h 3122579"/>
                  <a:gd name="connsiteX7" fmla="*/ 252919 w 4161904"/>
                  <a:gd name="connsiteY7" fmla="*/ 233464 h 3122579"/>
                  <a:gd name="connsiteX8" fmla="*/ 311285 w 4161904"/>
                  <a:gd name="connsiteY8" fmla="*/ 175098 h 3122579"/>
                  <a:gd name="connsiteX9" fmla="*/ 379378 w 4161904"/>
                  <a:gd name="connsiteY9" fmla="*/ 107004 h 3122579"/>
                  <a:gd name="connsiteX10" fmla="*/ 398834 w 4161904"/>
                  <a:gd name="connsiteY10" fmla="*/ 87549 h 3122579"/>
                  <a:gd name="connsiteX11" fmla="*/ 428017 w 4161904"/>
                  <a:gd name="connsiteY11" fmla="*/ 77821 h 3122579"/>
                  <a:gd name="connsiteX12" fmla="*/ 457200 w 4161904"/>
                  <a:gd name="connsiteY12" fmla="*/ 58366 h 3122579"/>
                  <a:gd name="connsiteX13" fmla="*/ 593387 w 4161904"/>
                  <a:gd name="connsiteY13" fmla="*/ 48638 h 3122579"/>
                  <a:gd name="connsiteX14" fmla="*/ 651753 w 4161904"/>
                  <a:gd name="connsiteY14" fmla="*/ 38911 h 3122579"/>
                  <a:gd name="connsiteX15" fmla="*/ 680936 w 4161904"/>
                  <a:gd name="connsiteY15" fmla="*/ 29183 h 3122579"/>
                  <a:gd name="connsiteX16" fmla="*/ 729574 w 4161904"/>
                  <a:gd name="connsiteY16" fmla="*/ 19455 h 3122579"/>
                  <a:gd name="connsiteX17" fmla="*/ 768485 w 4161904"/>
                  <a:gd name="connsiteY17" fmla="*/ 9728 h 3122579"/>
                  <a:gd name="connsiteX18" fmla="*/ 894944 w 4161904"/>
                  <a:gd name="connsiteY18" fmla="*/ 0 h 3122579"/>
                  <a:gd name="connsiteX19" fmla="*/ 1011676 w 4161904"/>
                  <a:gd name="connsiteY19" fmla="*/ 9728 h 3122579"/>
                  <a:gd name="connsiteX20" fmla="*/ 1060314 w 4161904"/>
                  <a:gd name="connsiteY20" fmla="*/ 38911 h 3122579"/>
                  <a:gd name="connsiteX21" fmla="*/ 1089497 w 4161904"/>
                  <a:gd name="connsiteY21" fmla="*/ 48638 h 3122579"/>
                  <a:gd name="connsiteX22" fmla="*/ 1147863 w 4161904"/>
                  <a:gd name="connsiteY22" fmla="*/ 87549 h 3122579"/>
                  <a:gd name="connsiteX23" fmla="*/ 1177046 w 4161904"/>
                  <a:gd name="connsiteY23" fmla="*/ 107004 h 3122579"/>
                  <a:gd name="connsiteX24" fmla="*/ 1215957 w 4161904"/>
                  <a:gd name="connsiteY24" fmla="*/ 126460 h 3122579"/>
                  <a:gd name="connsiteX25" fmla="*/ 1245140 w 4161904"/>
                  <a:gd name="connsiteY25" fmla="*/ 145915 h 3122579"/>
                  <a:gd name="connsiteX26" fmla="*/ 1284051 w 4161904"/>
                  <a:gd name="connsiteY26" fmla="*/ 175098 h 3122579"/>
                  <a:gd name="connsiteX27" fmla="*/ 1371600 w 4161904"/>
                  <a:gd name="connsiteY27" fmla="*/ 194553 h 3122579"/>
                  <a:gd name="connsiteX28" fmla="*/ 1400783 w 4161904"/>
                  <a:gd name="connsiteY28" fmla="*/ 204281 h 3122579"/>
                  <a:gd name="connsiteX29" fmla="*/ 1536970 w 4161904"/>
                  <a:gd name="connsiteY29" fmla="*/ 233464 h 3122579"/>
                  <a:gd name="connsiteX30" fmla="*/ 1702340 w 4161904"/>
                  <a:gd name="connsiteY30" fmla="*/ 243192 h 3122579"/>
                  <a:gd name="connsiteX31" fmla="*/ 1945531 w 4161904"/>
                  <a:gd name="connsiteY31" fmla="*/ 243192 h 3122579"/>
                  <a:gd name="connsiteX32" fmla="*/ 2227634 w 4161904"/>
                  <a:gd name="connsiteY32" fmla="*/ 233464 h 3122579"/>
                  <a:gd name="connsiteX33" fmla="*/ 2276272 w 4161904"/>
                  <a:gd name="connsiteY33" fmla="*/ 223736 h 3122579"/>
                  <a:gd name="connsiteX34" fmla="*/ 2305455 w 4161904"/>
                  <a:gd name="connsiteY34" fmla="*/ 214009 h 3122579"/>
                  <a:gd name="connsiteX35" fmla="*/ 2344366 w 4161904"/>
                  <a:gd name="connsiteY35" fmla="*/ 204281 h 3122579"/>
                  <a:gd name="connsiteX36" fmla="*/ 2373549 w 4161904"/>
                  <a:gd name="connsiteY36" fmla="*/ 194553 h 3122579"/>
                  <a:gd name="connsiteX37" fmla="*/ 2480553 w 4161904"/>
                  <a:gd name="connsiteY37" fmla="*/ 184826 h 3122579"/>
                  <a:gd name="connsiteX38" fmla="*/ 2548646 w 4161904"/>
                  <a:gd name="connsiteY38" fmla="*/ 165370 h 3122579"/>
                  <a:gd name="connsiteX39" fmla="*/ 2558374 w 4161904"/>
                  <a:gd name="connsiteY39" fmla="*/ 136187 h 3122579"/>
                  <a:gd name="connsiteX40" fmla="*/ 2587557 w 4161904"/>
                  <a:gd name="connsiteY40" fmla="*/ 107004 h 3122579"/>
                  <a:gd name="connsiteX41" fmla="*/ 2665378 w 4161904"/>
                  <a:gd name="connsiteY41" fmla="*/ 87549 h 3122579"/>
                  <a:gd name="connsiteX42" fmla="*/ 2772383 w 4161904"/>
                  <a:gd name="connsiteY42" fmla="*/ 97277 h 3122579"/>
                  <a:gd name="connsiteX43" fmla="*/ 2801566 w 4161904"/>
                  <a:gd name="connsiteY43" fmla="*/ 107004 h 3122579"/>
                  <a:gd name="connsiteX44" fmla="*/ 2850204 w 4161904"/>
                  <a:gd name="connsiteY44" fmla="*/ 155643 h 3122579"/>
                  <a:gd name="connsiteX45" fmla="*/ 2889114 w 4161904"/>
                  <a:gd name="connsiteY45" fmla="*/ 184826 h 3122579"/>
                  <a:gd name="connsiteX46" fmla="*/ 2937753 w 4161904"/>
                  <a:gd name="connsiteY46" fmla="*/ 233464 h 3122579"/>
                  <a:gd name="connsiteX47" fmla="*/ 2966936 w 4161904"/>
                  <a:gd name="connsiteY47" fmla="*/ 252919 h 3122579"/>
                  <a:gd name="connsiteX48" fmla="*/ 3005846 w 4161904"/>
                  <a:gd name="connsiteY48" fmla="*/ 301557 h 3122579"/>
                  <a:gd name="connsiteX49" fmla="*/ 3035029 w 4161904"/>
                  <a:gd name="connsiteY49" fmla="*/ 321013 h 3122579"/>
                  <a:gd name="connsiteX50" fmla="*/ 3064212 w 4161904"/>
                  <a:gd name="connsiteY50" fmla="*/ 350196 h 3122579"/>
                  <a:gd name="connsiteX51" fmla="*/ 3142034 w 4161904"/>
                  <a:gd name="connsiteY51" fmla="*/ 408562 h 3122579"/>
                  <a:gd name="connsiteX52" fmla="*/ 3171217 w 4161904"/>
                  <a:gd name="connsiteY52" fmla="*/ 418289 h 3122579"/>
                  <a:gd name="connsiteX53" fmla="*/ 3268493 w 4161904"/>
                  <a:gd name="connsiteY53" fmla="*/ 457200 h 3122579"/>
                  <a:gd name="connsiteX54" fmla="*/ 3346314 w 4161904"/>
                  <a:gd name="connsiteY54" fmla="*/ 476655 h 3122579"/>
                  <a:gd name="connsiteX55" fmla="*/ 3570051 w 4161904"/>
                  <a:gd name="connsiteY55" fmla="*/ 457200 h 3122579"/>
                  <a:gd name="connsiteX56" fmla="*/ 3647872 w 4161904"/>
                  <a:gd name="connsiteY56" fmla="*/ 437745 h 3122579"/>
                  <a:gd name="connsiteX57" fmla="*/ 3677055 w 4161904"/>
                  <a:gd name="connsiteY57" fmla="*/ 418289 h 3122579"/>
                  <a:gd name="connsiteX58" fmla="*/ 3735421 w 4161904"/>
                  <a:gd name="connsiteY58" fmla="*/ 389106 h 3122579"/>
                  <a:gd name="connsiteX59" fmla="*/ 3949429 w 4161904"/>
                  <a:gd name="connsiteY59" fmla="*/ 398834 h 3122579"/>
                  <a:gd name="connsiteX60" fmla="*/ 3968885 w 4161904"/>
                  <a:gd name="connsiteY60" fmla="*/ 418289 h 3122579"/>
                  <a:gd name="connsiteX61" fmla="*/ 4007795 w 4161904"/>
                  <a:gd name="connsiteY61" fmla="*/ 476655 h 3122579"/>
                  <a:gd name="connsiteX62" fmla="*/ 3968885 w 4161904"/>
                  <a:gd name="connsiteY62" fmla="*/ 622570 h 3122579"/>
                  <a:gd name="connsiteX63" fmla="*/ 3939702 w 4161904"/>
                  <a:gd name="connsiteY63" fmla="*/ 642026 h 3122579"/>
                  <a:gd name="connsiteX64" fmla="*/ 3900791 w 4161904"/>
                  <a:gd name="connsiteY64" fmla="*/ 700392 h 3122579"/>
                  <a:gd name="connsiteX65" fmla="*/ 3891063 w 4161904"/>
                  <a:gd name="connsiteY65" fmla="*/ 729575 h 3122579"/>
                  <a:gd name="connsiteX66" fmla="*/ 3822970 w 4161904"/>
                  <a:gd name="connsiteY66" fmla="*/ 807396 h 3122579"/>
                  <a:gd name="connsiteX67" fmla="*/ 3784059 w 4161904"/>
                  <a:gd name="connsiteY67" fmla="*/ 826851 h 3122579"/>
                  <a:gd name="connsiteX68" fmla="*/ 3754876 w 4161904"/>
                  <a:gd name="connsiteY68" fmla="*/ 856034 h 3122579"/>
                  <a:gd name="connsiteX69" fmla="*/ 3725693 w 4161904"/>
                  <a:gd name="connsiteY69" fmla="*/ 894945 h 3122579"/>
                  <a:gd name="connsiteX70" fmla="*/ 3696510 w 4161904"/>
                  <a:gd name="connsiteY70" fmla="*/ 914400 h 3122579"/>
                  <a:gd name="connsiteX71" fmla="*/ 3647872 w 4161904"/>
                  <a:gd name="connsiteY71" fmla="*/ 953311 h 3122579"/>
                  <a:gd name="connsiteX72" fmla="*/ 3628417 w 4161904"/>
                  <a:gd name="connsiteY72" fmla="*/ 982494 h 3122579"/>
                  <a:gd name="connsiteX73" fmla="*/ 3599234 w 4161904"/>
                  <a:gd name="connsiteY73" fmla="*/ 1001949 h 3122579"/>
                  <a:gd name="connsiteX74" fmla="*/ 3531140 w 4161904"/>
                  <a:gd name="connsiteY74" fmla="*/ 1050587 h 3122579"/>
                  <a:gd name="connsiteX75" fmla="*/ 3521412 w 4161904"/>
                  <a:gd name="connsiteY75" fmla="*/ 1079770 h 3122579"/>
                  <a:gd name="connsiteX76" fmla="*/ 3501957 w 4161904"/>
                  <a:gd name="connsiteY76" fmla="*/ 1099226 h 3122579"/>
                  <a:gd name="connsiteX77" fmla="*/ 3492229 w 4161904"/>
                  <a:gd name="connsiteY77" fmla="*/ 1138136 h 3122579"/>
                  <a:gd name="connsiteX78" fmla="*/ 3482502 w 4161904"/>
                  <a:gd name="connsiteY78" fmla="*/ 1167319 h 3122579"/>
                  <a:gd name="connsiteX79" fmla="*/ 3472774 w 4161904"/>
                  <a:gd name="connsiteY79" fmla="*/ 1254868 h 3122579"/>
                  <a:gd name="connsiteX80" fmla="*/ 3463046 w 4161904"/>
                  <a:gd name="connsiteY80" fmla="*/ 1332689 h 3122579"/>
                  <a:gd name="connsiteX81" fmla="*/ 3482502 w 4161904"/>
                  <a:gd name="connsiteY81" fmla="*/ 1750979 h 3122579"/>
                  <a:gd name="connsiteX82" fmla="*/ 3501957 w 4161904"/>
                  <a:gd name="connsiteY82" fmla="*/ 1819072 h 3122579"/>
                  <a:gd name="connsiteX83" fmla="*/ 3540868 w 4161904"/>
                  <a:gd name="connsiteY83" fmla="*/ 1896894 h 3122579"/>
                  <a:gd name="connsiteX84" fmla="*/ 3570051 w 4161904"/>
                  <a:gd name="connsiteY84" fmla="*/ 1974715 h 3122579"/>
                  <a:gd name="connsiteX85" fmla="*/ 3608961 w 4161904"/>
                  <a:gd name="connsiteY85" fmla="*/ 2101175 h 3122579"/>
                  <a:gd name="connsiteX86" fmla="*/ 3657600 w 4161904"/>
                  <a:gd name="connsiteY86" fmla="*/ 2198451 h 3122579"/>
                  <a:gd name="connsiteX87" fmla="*/ 3677055 w 4161904"/>
                  <a:gd name="connsiteY87" fmla="*/ 2256817 h 3122579"/>
                  <a:gd name="connsiteX88" fmla="*/ 3706238 w 4161904"/>
                  <a:gd name="connsiteY88" fmla="*/ 2295728 h 3122579"/>
                  <a:gd name="connsiteX89" fmla="*/ 3764604 w 4161904"/>
                  <a:gd name="connsiteY89" fmla="*/ 2383277 h 3122579"/>
                  <a:gd name="connsiteX90" fmla="*/ 3774331 w 4161904"/>
                  <a:gd name="connsiteY90" fmla="*/ 2412460 h 3122579"/>
                  <a:gd name="connsiteX91" fmla="*/ 3822970 w 4161904"/>
                  <a:gd name="connsiteY91" fmla="*/ 2451370 h 3122579"/>
                  <a:gd name="connsiteX92" fmla="*/ 3871608 w 4161904"/>
                  <a:gd name="connsiteY92" fmla="*/ 2490281 h 3122579"/>
                  <a:gd name="connsiteX93" fmla="*/ 3949429 w 4161904"/>
                  <a:gd name="connsiteY93" fmla="*/ 2597285 h 3122579"/>
                  <a:gd name="connsiteX94" fmla="*/ 3988340 w 4161904"/>
                  <a:gd name="connsiteY94" fmla="*/ 2636196 h 3122579"/>
                  <a:gd name="connsiteX95" fmla="*/ 4027251 w 4161904"/>
                  <a:gd name="connsiteY95" fmla="*/ 2675106 h 3122579"/>
                  <a:gd name="connsiteX96" fmla="*/ 4066161 w 4161904"/>
                  <a:gd name="connsiteY96" fmla="*/ 2694562 h 3122579"/>
                  <a:gd name="connsiteX97" fmla="*/ 4134255 w 4161904"/>
                  <a:gd name="connsiteY97" fmla="*/ 2714017 h 3122579"/>
                  <a:gd name="connsiteX98" fmla="*/ 4153710 w 4161904"/>
                  <a:gd name="connsiteY98" fmla="*/ 2743200 h 3122579"/>
                  <a:gd name="connsiteX99" fmla="*/ 4124527 w 4161904"/>
                  <a:gd name="connsiteY99" fmla="*/ 2840477 h 3122579"/>
                  <a:gd name="connsiteX100" fmla="*/ 4105072 w 4161904"/>
                  <a:gd name="connsiteY100" fmla="*/ 2869660 h 3122579"/>
                  <a:gd name="connsiteX101" fmla="*/ 4017523 w 4161904"/>
                  <a:gd name="connsiteY101" fmla="*/ 2918298 h 3122579"/>
                  <a:gd name="connsiteX102" fmla="*/ 3978612 w 4161904"/>
                  <a:gd name="connsiteY102" fmla="*/ 2928026 h 3122579"/>
                  <a:gd name="connsiteX103" fmla="*/ 3852153 w 4161904"/>
                  <a:gd name="connsiteY103" fmla="*/ 2918298 h 3122579"/>
                  <a:gd name="connsiteX104" fmla="*/ 3784059 w 4161904"/>
                  <a:gd name="connsiteY104" fmla="*/ 2889115 h 3122579"/>
                  <a:gd name="connsiteX105" fmla="*/ 3638144 w 4161904"/>
                  <a:gd name="connsiteY105" fmla="*/ 2869660 h 3122579"/>
                  <a:gd name="connsiteX106" fmla="*/ 3443591 w 4161904"/>
                  <a:gd name="connsiteY106" fmla="*/ 2850204 h 3122579"/>
                  <a:gd name="connsiteX107" fmla="*/ 3268493 w 4161904"/>
                  <a:gd name="connsiteY107" fmla="*/ 2859932 h 3122579"/>
                  <a:gd name="connsiteX108" fmla="*/ 3180944 w 4161904"/>
                  <a:gd name="connsiteY108" fmla="*/ 2908570 h 3122579"/>
                  <a:gd name="connsiteX109" fmla="*/ 3142034 w 4161904"/>
                  <a:gd name="connsiteY109" fmla="*/ 2928026 h 3122579"/>
                  <a:gd name="connsiteX110" fmla="*/ 3083668 w 4161904"/>
                  <a:gd name="connsiteY110" fmla="*/ 2966936 h 3122579"/>
                  <a:gd name="connsiteX111" fmla="*/ 3064212 w 4161904"/>
                  <a:gd name="connsiteY111" fmla="*/ 2996119 h 3122579"/>
                  <a:gd name="connsiteX112" fmla="*/ 3044757 w 4161904"/>
                  <a:gd name="connsiteY112" fmla="*/ 3015575 h 3122579"/>
                  <a:gd name="connsiteX113" fmla="*/ 3015574 w 4161904"/>
                  <a:gd name="connsiteY113" fmla="*/ 3054485 h 3122579"/>
                  <a:gd name="connsiteX114" fmla="*/ 3005846 w 4161904"/>
                  <a:gd name="connsiteY114" fmla="*/ 3083668 h 3122579"/>
                  <a:gd name="connsiteX115" fmla="*/ 2947480 w 4161904"/>
                  <a:gd name="connsiteY115" fmla="*/ 3122579 h 3122579"/>
                  <a:gd name="connsiteX116" fmla="*/ 2840476 w 4161904"/>
                  <a:gd name="connsiteY116" fmla="*/ 3112851 h 3122579"/>
                  <a:gd name="connsiteX117" fmla="*/ 2782110 w 4161904"/>
                  <a:gd name="connsiteY117" fmla="*/ 3093396 h 3122579"/>
                  <a:gd name="connsiteX118" fmla="*/ 2733472 w 4161904"/>
                  <a:gd name="connsiteY118" fmla="*/ 3054485 h 3122579"/>
                  <a:gd name="connsiteX119" fmla="*/ 2704289 w 4161904"/>
                  <a:gd name="connsiteY119" fmla="*/ 3025302 h 3122579"/>
                  <a:gd name="connsiteX120" fmla="*/ 2675106 w 4161904"/>
                  <a:gd name="connsiteY120" fmla="*/ 3005847 h 3122579"/>
                  <a:gd name="connsiteX121" fmla="*/ 2607012 w 4161904"/>
                  <a:gd name="connsiteY121" fmla="*/ 2966936 h 3122579"/>
                  <a:gd name="connsiteX122" fmla="*/ 2354093 w 4161904"/>
                  <a:gd name="connsiteY122" fmla="*/ 2976664 h 3122579"/>
                  <a:gd name="connsiteX123" fmla="*/ 2295727 w 4161904"/>
                  <a:gd name="connsiteY123" fmla="*/ 3005847 h 3122579"/>
                  <a:gd name="connsiteX124" fmla="*/ 2256817 w 4161904"/>
                  <a:gd name="connsiteY124" fmla="*/ 3015575 h 3122579"/>
                  <a:gd name="connsiteX125" fmla="*/ 2130357 w 4161904"/>
                  <a:gd name="connsiteY125" fmla="*/ 3035030 h 3122579"/>
                  <a:gd name="connsiteX126" fmla="*/ 2052536 w 4161904"/>
                  <a:gd name="connsiteY126" fmla="*/ 3054485 h 3122579"/>
                  <a:gd name="connsiteX127" fmla="*/ 2023353 w 4161904"/>
                  <a:gd name="connsiteY127" fmla="*/ 3073940 h 3122579"/>
                  <a:gd name="connsiteX128" fmla="*/ 1799617 w 4161904"/>
                  <a:gd name="connsiteY128" fmla="*/ 3054485 h 3122579"/>
                  <a:gd name="connsiteX129" fmla="*/ 1750978 w 4161904"/>
                  <a:gd name="connsiteY129" fmla="*/ 3025302 h 3122579"/>
                  <a:gd name="connsiteX130" fmla="*/ 1721795 w 4161904"/>
                  <a:gd name="connsiteY130" fmla="*/ 3005847 h 3122579"/>
                  <a:gd name="connsiteX131" fmla="*/ 1663429 w 4161904"/>
                  <a:gd name="connsiteY131" fmla="*/ 2986392 h 3122579"/>
                  <a:gd name="connsiteX132" fmla="*/ 1478604 w 4161904"/>
                  <a:gd name="connsiteY132" fmla="*/ 2996119 h 3122579"/>
                  <a:gd name="connsiteX133" fmla="*/ 1381327 w 4161904"/>
                  <a:gd name="connsiteY133" fmla="*/ 2996119 h 3122579"/>
                  <a:gd name="connsiteX134" fmla="*/ 1303506 w 4161904"/>
                  <a:gd name="connsiteY134" fmla="*/ 2957209 h 3122579"/>
                  <a:gd name="connsiteX135" fmla="*/ 1147863 w 4161904"/>
                  <a:gd name="connsiteY135" fmla="*/ 2937753 h 3122579"/>
                  <a:gd name="connsiteX136" fmla="*/ 914400 w 4161904"/>
                  <a:gd name="connsiteY136" fmla="*/ 2947481 h 3122579"/>
                  <a:gd name="connsiteX137" fmla="*/ 885217 w 4161904"/>
                  <a:gd name="connsiteY137" fmla="*/ 2957209 h 3122579"/>
                  <a:gd name="connsiteX138" fmla="*/ 807395 w 4161904"/>
                  <a:gd name="connsiteY138" fmla="*/ 2966936 h 3122579"/>
                  <a:gd name="connsiteX139" fmla="*/ 719846 w 4161904"/>
                  <a:gd name="connsiteY139" fmla="*/ 2986392 h 3122579"/>
                  <a:gd name="connsiteX140" fmla="*/ 651753 w 4161904"/>
                  <a:gd name="connsiteY140" fmla="*/ 2996119 h 3122579"/>
                  <a:gd name="connsiteX141" fmla="*/ 622570 w 4161904"/>
                  <a:gd name="connsiteY141" fmla="*/ 3005847 h 3122579"/>
                  <a:gd name="connsiteX142" fmla="*/ 544749 w 4161904"/>
                  <a:gd name="connsiteY142" fmla="*/ 3025302 h 3122579"/>
                  <a:gd name="connsiteX143" fmla="*/ 515566 w 4161904"/>
                  <a:gd name="connsiteY143" fmla="*/ 3035030 h 3122579"/>
                  <a:gd name="connsiteX144" fmla="*/ 428017 w 4161904"/>
                  <a:gd name="connsiteY144" fmla="*/ 3025302 h 3122579"/>
                  <a:gd name="connsiteX145" fmla="*/ 408561 w 4161904"/>
                  <a:gd name="connsiteY145" fmla="*/ 2976664 h 3122579"/>
                  <a:gd name="connsiteX146" fmla="*/ 389106 w 4161904"/>
                  <a:gd name="connsiteY146" fmla="*/ 2918298 h 3122579"/>
                  <a:gd name="connsiteX147" fmla="*/ 369651 w 4161904"/>
                  <a:gd name="connsiteY147" fmla="*/ 2782111 h 3122579"/>
                  <a:gd name="connsiteX148" fmla="*/ 350195 w 4161904"/>
                  <a:gd name="connsiteY148" fmla="*/ 2694562 h 3122579"/>
                  <a:gd name="connsiteX149" fmla="*/ 330740 w 4161904"/>
                  <a:gd name="connsiteY149" fmla="*/ 2607013 h 3122579"/>
                  <a:gd name="connsiteX150" fmla="*/ 340468 w 4161904"/>
                  <a:gd name="connsiteY150" fmla="*/ 2402732 h 3122579"/>
                  <a:gd name="connsiteX151" fmla="*/ 359923 w 4161904"/>
                  <a:gd name="connsiteY151" fmla="*/ 2334638 h 3122579"/>
                  <a:gd name="connsiteX152" fmla="*/ 379378 w 4161904"/>
                  <a:gd name="connsiteY152" fmla="*/ 2266545 h 3122579"/>
                  <a:gd name="connsiteX153" fmla="*/ 369651 w 4161904"/>
                  <a:gd name="connsiteY153" fmla="*/ 1964987 h 3122579"/>
                  <a:gd name="connsiteX154" fmla="*/ 350195 w 4161904"/>
                  <a:gd name="connsiteY154" fmla="*/ 1906621 h 3122579"/>
                  <a:gd name="connsiteX155" fmla="*/ 340468 w 4161904"/>
                  <a:gd name="connsiteY155" fmla="*/ 1877438 h 3122579"/>
                  <a:gd name="connsiteX156" fmla="*/ 330740 w 4161904"/>
                  <a:gd name="connsiteY156" fmla="*/ 1848255 h 3122579"/>
                  <a:gd name="connsiteX157" fmla="*/ 311285 w 4161904"/>
                  <a:gd name="connsiteY157" fmla="*/ 1770434 h 3122579"/>
                  <a:gd name="connsiteX158" fmla="*/ 301557 w 4161904"/>
                  <a:gd name="connsiteY158" fmla="*/ 1721796 h 3122579"/>
                  <a:gd name="connsiteX159" fmla="*/ 282102 w 4161904"/>
                  <a:gd name="connsiteY159" fmla="*/ 1663430 h 3122579"/>
                  <a:gd name="connsiteX160" fmla="*/ 272374 w 4161904"/>
                  <a:gd name="connsiteY160" fmla="*/ 1614792 h 3122579"/>
                  <a:gd name="connsiteX161" fmla="*/ 252919 w 4161904"/>
                  <a:gd name="connsiteY161" fmla="*/ 1585609 h 3122579"/>
                  <a:gd name="connsiteX162" fmla="*/ 175097 w 4161904"/>
                  <a:gd name="connsiteY162" fmla="*/ 1527243 h 3122579"/>
                  <a:gd name="connsiteX163" fmla="*/ 155642 w 4161904"/>
                  <a:gd name="connsiteY163" fmla="*/ 1507787 h 3122579"/>
                  <a:gd name="connsiteX164" fmla="*/ 97276 w 4161904"/>
                  <a:gd name="connsiteY164" fmla="*/ 1468877 h 3122579"/>
                  <a:gd name="connsiteX165" fmla="*/ 48638 w 4161904"/>
                  <a:gd name="connsiteY165" fmla="*/ 1429966 h 3122579"/>
                  <a:gd name="connsiteX166" fmla="*/ 0 w 4161904"/>
                  <a:gd name="connsiteY166" fmla="*/ 1332689 h 3122579"/>
                  <a:gd name="connsiteX167" fmla="*/ 9727 w 4161904"/>
                  <a:gd name="connsiteY167" fmla="*/ 1050587 h 3122579"/>
                  <a:gd name="connsiteX168" fmla="*/ 38910 w 4161904"/>
                  <a:gd name="connsiteY168" fmla="*/ 992221 h 3122579"/>
                  <a:gd name="connsiteX169" fmla="*/ 58366 w 4161904"/>
                  <a:gd name="connsiteY169" fmla="*/ 933855 h 3122579"/>
                  <a:gd name="connsiteX170" fmla="*/ 68093 w 4161904"/>
                  <a:gd name="connsiteY170" fmla="*/ 904672 h 3122579"/>
                  <a:gd name="connsiteX171" fmla="*/ 68093 w 4161904"/>
                  <a:gd name="connsiteY171" fmla="*/ 603115 h 3122579"/>
                  <a:gd name="connsiteX172" fmla="*/ 48638 w 4161904"/>
                  <a:gd name="connsiteY172" fmla="*/ 544749 h 3122579"/>
                  <a:gd name="connsiteX173" fmla="*/ 9727 w 4161904"/>
                  <a:gd name="connsiteY173" fmla="*/ 496111 h 3122579"/>
                  <a:gd name="connsiteX174" fmla="*/ 58366 w 4161904"/>
                  <a:gd name="connsiteY174" fmla="*/ 466928 h 3122579"/>
                  <a:gd name="connsiteX175" fmla="*/ 68093 w 4161904"/>
                  <a:gd name="connsiteY175" fmla="*/ 437745 h 3122579"/>
                  <a:gd name="connsiteX176" fmla="*/ 97276 w 4161904"/>
                  <a:gd name="connsiteY176" fmla="*/ 428017 h 312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161904" h="3122579">
                    <a:moveTo>
                      <a:pt x="19455" y="515566"/>
                    </a:moveTo>
                    <a:cubicBezTo>
                      <a:pt x="117805" y="368042"/>
                      <a:pt x="11351" y="519455"/>
                      <a:pt x="87549" y="428017"/>
                    </a:cubicBezTo>
                    <a:cubicBezTo>
                      <a:pt x="95033" y="419036"/>
                      <a:pt x="99520" y="407815"/>
                      <a:pt x="107004" y="398834"/>
                    </a:cubicBezTo>
                    <a:cubicBezTo>
                      <a:pt x="115811" y="388266"/>
                      <a:pt x="127380" y="380219"/>
                      <a:pt x="136187" y="369651"/>
                    </a:cubicBezTo>
                    <a:cubicBezTo>
                      <a:pt x="143671" y="360670"/>
                      <a:pt x="148158" y="349449"/>
                      <a:pt x="155642" y="340468"/>
                    </a:cubicBezTo>
                    <a:cubicBezTo>
                      <a:pt x="164449" y="329900"/>
                      <a:pt x="176018" y="321853"/>
                      <a:pt x="184825" y="311285"/>
                    </a:cubicBezTo>
                    <a:cubicBezTo>
                      <a:pt x="192309" y="302304"/>
                      <a:pt x="196581" y="290900"/>
                      <a:pt x="204280" y="282102"/>
                    </a:cubicBezTo>
                    <a:cubicBezTo>
                      <a:pt x="219379" y="264847"/>
                      <a:pt x="239162" y="251807"/>
                      <a:pt x="252919" y="233464"/>
                    </a:cubicBezTo>
                    <a:cubicBezTo>
                      <a:pt x="289117" y="185200"/>
                      <a:pt x="268612" y="203546"/>
                      <a:pt x="311285" y="175098"/>
                    </a:cubicBezTo>
                    <a:cubicBezTo>
                      <a:pt x="358840" y="111691"/>
                      <a:pt x="318853" y="157441"/>
                      <a:pt x="379378" y="107004"/>
                    </a:cubicBezTo>
                    <a:cubicBezTo>
                      <a:pt x="386424" y="101133"/>
                      <a:pt x="390970" y="92268"/>
                      <a:pt x="398834" y="87549"/>
                    </a:cubicBezTo>
                    <a:cubicBezTo>
                      <a:pt x="407627" y="82273"/>
                      <a:pt x="418846" y="82407"/>
                      <a:pt x="428017" y="77821"/>
                    </a:cubicBezTo>
                    <a:cubicBezTo>
                      <a:pt x="438474" y="72593"/>
                      <a:pt x="445687" y="60398"/>
                      <a:pt x="457200" y="58366"/>
                    </a:cubicBezTo>
                    <a:cubicBezTo>
                      <a:pt x="502019" y="50457"/>
                      <a:pt x="547991" y="51881"/>
                      <a:pt x="593387" y="48638"/>
                    </a:cubicBezTo>
                    <a:cubicBezTo>
                      <a:pt x="612842" y="45396"/>
                      <a:pt x="632499" y="43190"/>
                      <a:pt x="651753" y="38911"/>
                    </a:cubicBezTo>
                    <a:cubicBezTo>
                      <a:pt x="661763" y="36687"/>
                      <a:pt x="670988" y="31670"/>
                      <a:pt x="680936" y="29183"/>
                    </a:cubicBezTo>
                    <a:cubicBezTo>
                      <a:pt x="696976" y="25173"/>
                      <a:pt x="713434" y="23042"/>
                      <a:pt x="729574" y="19455"/>
                    </a:cubicBezTo>
                    <a:cubicBezTo>
                      <a:pt x="742625" y="16555"/>
                      <a:pt x="755207" y="11290"/>
                      <a:pt x="768485" y="9728"/>
                    </a:cubicBezTo>
                    <a:cubicBezTo>
                      <a:pt x="810473" y="4788"/>
                      <a:pt x="852791" y="3243"/>
                      <a:pt x="894944" y="0"/>
                    </a:cubicBezTo>
                    <a:cubicBezTo>
                      <a:pt x="933855" y="3243"/>
                      <a:pt x="972973" y="4568"/>
                      <a:pt x="1011676" y="9728"/>
                    </a:cubicBezTo>
                    <a:cubicBezTo>
                      <a:pt x="1058920" y="16027"/>
                      <a:pt x="1025236" y="17864"/>
                      <a:pt x="1060314" y="38911"/>
                    </a:cubicBezTo>
                    <a:cubicBezTo>
                      <a:pt x="1069107" y="44187"/>
                      <a:pt x="1079769" y="45396"/>
                      <a:pt x="1089497" y="48638"/>
                    </a:cubicBezTo>
                    <a:lnTo>
                      <a:pt x="1147863" y="87549"/>
                    </a:lnTo>
                    <a:cubicBezTo>
                      <a:pt x="1157591" y="94034"/>
                      <a:pt x="1166589" y="101775"/>
                      <a:pt x="1177046" y="107004"/>
                    </a:cubicBezTo>
                    <a:cubicBezTo>
                      <a:pt x="1190016" y="113489"/>
                      <a:pt x="1203366" y="119265"/>
                      <a:pt x="1215957" y="126460"/>
                    </a:cubicBezTo>
                    <a:cubicBezTo>
                      <a:pt x="1226108" y="132260"/>
                      <a:pt x="1235626" y="139120"/>
                      <a:pt x="1245140" y="145915"/>
                    </a:cubicBezTo>
                    <a:cubicBezTo>
                      <a:pt x="1258333" y="155338"/>
                      <a:pt x="1269550" y="167847"/>
                      <a:pt x="1284051" y="175098"/>
                    </a:cubicBezTo>
                    <a:cubicBezTo>
                      <a:pt x="1294043" y="180094"/>
                      <a:pt x="1365453" y="193016"/>
                      <a:pt x="1371600" y="194553"/>
                    </a:cubicBezTo>
                    <a:cubicBezTo>
                      <a:pt x="1381548" y="197040"/>
                      <a:pt x="1390924" y="201464"/>
                      <a:pt x="1400783" y="204281"/>
                    </a:cubicBezTo>
                    <a:cubicBezTo>
                      <a:pt x="1432833" y="213439"/>
                      <a:pt x="1522900" y="232636"/>
                      <a:pt x="1536970" y="233464"/>
                    </a:cubicBezTo>
                    <a:lnTo>
                      <a:pt x="1702340" y="243192"/>
                    </a:lnTo>
                    <a:cubicBezTo>
                      <a:pt x="1808507" y="269732"/>
                      <a:pt x="1722180" y="252126"/>
                      <a:pt x="1945531" y="243192"/>
                    </a:cubicBezTo>
                    <a:lnTo>
                      <a:pt x="2227634" y="233464"/>
                    </a:lnTo>
                    <a:cubicBezTo>
                      <a:pt x="2243847" y="230221"/>
                      <a:pt x="2260232" y="227746"/>
                      <a:pt x="2276272" y="223736"/>
                    </a:cubicBezTo>
                    <a:cubicBezTo>
                      <a:pt x="2286220" y="221249"/>
                      <a:pt x="2295596" y="216826"/>
                      <a:pt x="2305455" y="214009"/>
                    </a:cubicBezTo>
                    <a:cubicBezTo>
                      <a:pt x="2318310" y="210336"/>
                      <a:pt x="2331511" y="207954"/>
                      <a:pt x="2344366" y="204281"/>
                    </a:cubicBezTo>
                    <a:cubicBezTo>
                      <a:pt x="2354225" y="201464"/>
                      <a:pt x="2363398" y="196003"/>
                      <a:pt x="2373549" y="194553"/>
                    </a:cubicBezTo>
                    <a:cubicBezTo>
                      <a:pt x="2409004" y="189488"/>
                      <a:pt x="2444885" y="188068"/>
                      <a:pt x="2480553" y="184826"/>
                    </a:cubicBezTo>
                    <a:cubicBezTo>
                      <a:pt x="2480890" y="184742"/>
                      <a:pt x="2543994" y="170022"/>
                      <a:pt x="2548646" y="165370"/>
                    </a:cubicBezTo>
                    <a:cubicBezTo>
                      <a:pt x="2555897" y="158119"/>
                      <a:pt x="2552686" y="144719"/>
                      <a:pt x="2558374" y="136187"/>
                    </a:cubicBezTo>
                    <a:cubicBezTo>
                      <a:pt x="2566005" y="124741"/>
                      <a:pt x="2576110" y="114635"/>
                      <a:pt x="2587557" y="107004"/>
                    </a:cubicBezTo>
                    <a:cubicBezTo>
                      <a:pt x="2600374" y="98459"/>
                      <a:pt x="2658367" y="88951"/>
                      <a:pt x="2665378" y="87549"/>
                    </a:cubicBezTo>
                    <a:cubicBezTo>
                      <a:pt x="2701046" y="90792"/>
                      <a:pt x="2736928" y="92212"/>
                      <a:pt x="2772383" y="97277"/>
                    </a:cubicBezTo>
                    <a:cubicBezTo>
                      <a:pt x="2782534" y="98727"/>
                      <a:pt x="2793363" y="100852"/>
                      <a:pt x="2801566" y="107004"/>
                    </a:cubicBezTo>
                    <a:cubicBezTo>
                      <a:pt x="2819909" y="120761"/>
                      <a:pt x="2831861" y="141886"/>
                      <a:pt x="2850204" y="155643"/>
                    </a:cubicBezTo>
                    <a:cubicBezTo>
                      <a:pt x="2863174" y="165371"/>
                      <a:pt x="2876997" y="174055"/>
                      <a:pt x="2889114" y="184826"/>
                    </a:cubicBezTo>
                    <a:cubicBezTo>
                      <a:pt x="2906251" y="200059"/>
                      <a:pt x="2918675" y="220746"/>
                      <a:pt x="2937753" y="233464"/>
                    </a:cubicBezTo>
                    <a:cubicBezTo>
                      <a:pt x="2947481" y="239949"/>
                      <a:pt x="2957807" y="245616"/>
                      <a:pt x="2966936" y="252919"/>
                    </a:cubicBezTo>
                    <a:cubicBezTo>
                      <a:pt x="3015063" y="291421"/>
                      <a:pt x="2955293" y="251004"/>
                      <a:pt x="3005846" y="301557"/>
                    </a:cubicBezTo>
                    <a:cubicBezTo>
                      <a:pt x="3014113" y="309824"/>
                      <a:pt x="3026048" y="313528"/>
                      <a:pt x="3035029" y="321013"/>
                    </a:cubicBezTo>
                    <a:cubicBezTo>
                      <a:pt x="3045597" y="329820"/>
                      <a:pt x="3053565" y="341485"/>
                      <a:pt x="3064212" y="350196"/>
                    </a:cubicBezTo>
                    <a:cubicBezTo>
                      <a:pt x="3089308" y="370729"/>
                      <a:pt x="3111272" y="398309"/>
                      <a:pt x="3142034" y="408562"/>
                    </a:cubicBezTo>
                    <a:cubicBezTo>
                      <a:pt x="3151762" y="411804"/>
                      <a:pt x="3161792" y="414250"/>
                      <a:pt x="3171217" y="418289"/>
                    </a:cubicBezTo>
                    <a:cubicBezTo>
                      <a:pt x="3227579" y="442444"/>
                      <a:pt x="3197630" y="439484"/>
                      <a:pt x="3268493" y="457200"/>
                    </a:cubicBezTo>
                    <a:lnTo>
                      <a:pt x="3346314" y="476655"/>
                    </a:lnTo>
                    <a:cubicBezTo>
                      <a:pt x="3472145" y="469665"/>
                      <a:pt x="3482696" y="477359"/>
                      <a:pt x="3570051" y="457200"/>
                    </a:cubicBezTo>
                    <a:cubicBezTo>
                      <a:pt x="3596105" y="451188"/>
                      <a:pt x="3647872" y="437745"/>
                      <a:pt x="3647872" y="437745"/>
                    </a:cubicBezTo>
                    <a:cubicBezTo>
                      <a:pt x="3657600" y="431260"/>
                      <a:pt x="3666309" y="422894"/>
                      <a:pt x="3677055" y="418289"/>
                    </a:cubicBezTo>
                    <a:cubicBezTo>
                      <a:pt x="3739804" y="391397"/>
                      <a:pt x="3696264" y="428265"/>
                      <a:pt x="3735421" y="389106"/>
                    </a:cubicBezTo>
                    <a:cubicBezTo>
                      <a:pt x="3806757" y="392349"/>
                      <a:pt x="3878571" y="389977"/>
                      <a:pt x="3949429" y="398834"/>
                    </a:cubicBezTo>
                    <a:cubicBezTo>
                      <a:pt x="3958530" y="399972"/>
                      <a:pt x="3963382" y="410952"/>
                      <a:pt x="3968885" y="418289"/>
                    </a:cubicBezTo>
                    <a:cubicBezTo>
                      <a:pt x="3982914" y="436995"/>
                      <a:pt x="4007795" y="476655"/>
                      <a:pt x="4007795" y="476655"/>
                    </a:cubicBezTo>
                    <a:cubicBezTo>
                      <a:pt x="4000365" y="521234"/>
                      <a:pt x="4006088" y="585367"/>
                      <a:pt x="3968885" y="622570"/>
                    </a:cubicBezTo>
                    <a:cubicBezTo>
                      <a:pt x="3960618" y="630837"/>
                      <a:pt x="3949430" y="635541"/>
                      <a:pt x="3939702" y="642026"/>
                    </a:cubicBezTo>
                    <a:cubicBezTo>
                      <a:pt x="3916571" y="711416"/>
                      <a:pt x="3949370" y="627525"/>
                      <a:pt x="3900791" y="700392"/>
                    </a:cubicBezTo>
                    <a:cubicBezTo>
                      <a:pt x="3895103" y="708924"/>
                      <a:pt x="3896150" y="720672"/>
                      <a:pt x="3891063" y="729575"/>
                    </a:cubicBezTo>
                    <a:cubicBezTo>
                      <a:pt x="3878752" y="751118"/>
                      <a:pt x="3841803" y="793271"/>
                      <a:pt x="3822970" y="807396"/>
                    </a:cubicBezTo>
                    <a:cubicBezTo>
                      <a:pt x="3811369" y="816097"/>
                      <a:pt x="3797029" y="820366"/>
                      <a:pt x="3784059" y="826851"/>
                    </a:cubicBezTo>
                    <a:cubicBezTo>
                      <a:pt x="3774331" y="836579"/>
                      <a:pt x="3763829" y="845589"/>
                      <a:pt x="3754876" y="856034"/>
                    </a:cubicBezTo>
                    <a:cubicBezTo>
                      <a:pt x="3744325" y="868344"/>
                      <a:pt x="3737157" y="883481"/>
                      <a:pt x="3725693" y="894945"/>
                    </a:cubicBezTo>
                    <a:cubicBezTo>
                      <a:pt x="3717426" y="903212"/>
                      <a:pt x="3705863" y="907385"/>
                      <a:pt x="3696510" y="914400"/>
                    </a:cubicBezTo>
                    <a:cubicBezTo>
                      <a:pt x="3679900" y="926858"/>
                      <a:pt x="3662553" y="938630"/>
                      <a:pt x="3647872" y="953311"/>
                    </a:cubicBezTo>
                    <a:cubicBezTo>
                      <a:pt x="3639605" y="961578"/>
                      <a:pt x="3636684" y="974227"/>
                      <a:pt x="3628417" y="982494"/>
                    </a:cubicBezTo>
                    <a:cubicBezTo>
                      <a:pt x="3620150" y="990761"/>
                      <a:pt x="3608111" y="994341"/>
                      <a:pt x="3599234" y="1001949"/>
                    </a:cubicBezTo>
                    <a:cubicBezTo>
                      <a:pt x="3540483" y="1052307"/>
                      <a:pt x="3584762" y="1032714"/>
                      <a:pt x="3531140" y="1050587"/>
                    </a:cubicBezTo>
                    <a:cubicBezTo>
                      <a:pt x="3527897" y="1060315"/>
                      <a:pt x="3526688" y="1070977"/>
                      <a:pt x="3521412" y="1079770"/>
                    </a:cubicBezTo>
                    <a:cubicBezTo>
                      <a:pt x="3516693" y="1087634"/>
                      <a:pt x="3506059" y="1091023"/>
                      <a:pt x="3501957" y="1099226"/>
                    </a:cubicBezTo>
                    <a:cubicBezTo>
                      <a:pt x="3495978" y="1111184"/>
                      <a:pt x="3495902" y="1125281"/>
                      <a:pt x="3492229" y="1138136"/>
                    </a:cubicBezTo>
                    <a:cubicBezTo>
                      <a:pt x="3489412" y="1147995"/>
                      <a:pt x="3485744" y="1157591"/>
                      <a:pt x="3482502" y="1167319"/>
                    </a:cubicBezTo>
                    <a:cubicBezTo>
                      <a:pt x="3479259" y="1196502"/>
                      <a:pt x="3476205" y="1225707"/>
                      <a:pt x="3472774" y="1254868"/>
                    </a:cubicBezTo>
                    <a:cubicBezTo>
                      <a:pt x="3469719" y="1280831"/>
                      <a:pt x="3463046" y="1306547"/>
                      <a:pt x="3463046" y="1332689"/>
                    </a:cubicBezTo>
                    <a:cubicBezTo>
                      <a:pt x="3463046" y="1429655"/>
                      <a:pt x="3461103" y="1622584"/>
                      <a:pt x="3482502" y="1750979"/>
                    </a:cubicBezTo>
                    <a:cubicBezTo>
                      <a:pt x="3484458" y="1762714"/>
                      <a:pt x="3495869" y="1805678"/>
                      <a:pt x="3501957" y="1819072"/>
                    </a:cubicBezTo>
                    <a:cubicBezTo>
                      <a:pt x="3513958" y="1845475"/>
                      <a:pt x="3530684" y="1869738"/>
                      <a:pt x="3540868" y="1896894"/>
                    </a:cubicBezTo>
                    <a:cubicBezTo>
                      <a:pt x="3550596" y="1922834"/>
                      <a:pt x="3561290" y="1948432"/>
                      <a:pt x="3570051" y="1974715"/>
                    </a:cubicBezTo>
                    <a:cubicBezTo>
                      <a:pt x="3581714" y="2009705"/>
                      <a:pt x="3593704" y="2066303"/>
                      <a:pt x="3608961" y="2101175"/>
                    </a:cubicBezTo>
                    <a:cubicBezTo>
                      <a:pt x="3623492" y="2134388"/>
                      <a:pt x="3646136" y="2164059"/>
                      <a:pt x="3657600" y="2198451"/>
                    </a:cubicBezTo>
                    <a:cubicBezTo>
                      <a:pt x="3664085" y="2217906"/>
                      <a:pt x="3667884" y="2238474"/>
                      <a:pt x="3677055" y="2256817"/>
                    </a:cubicBezTo>
                    <a:cubicBezTo>
                      <a:pt x="3684306" y="2271318"/>
                      <a:pt x="3697645" y="2281980"/>
                      <a:pt x="3706238" y="2295728"/>
                    </a:cubicBezTo>
                    <a:cubicBezTo>
                      <a:pt x="3767824" y="2394266"/>
                      <a:pt x="3669605" y="2264527"/>
                      <a:pt x="3764604" y="2383277"/>
                    </a:cubicBezTo>
                    <a:cubicBezTo>
                      <a:pt x="3767846" y="2393005"/>
                      <a:pt x="3769055" y="2403667"/>
                      <a:pt x="3774331" y="2412460"/>
                    </a:cubicBezTo>
                    <a:cubicBezTo>
                      <a:pt x="3785171" y="2430526"/>
                      <a:pt x="3807678" y="2439136"/>
                      <a:pt x="3822970" y="2451370"/>
                    </a:cubicBezTo>
                    <a:cubicBezTo>
                      <a:pt x="3892275" y="2506815"/>
                      <a:pt x="3781786" y="2430401"/>
                      <a:pt x="3871608" y="2490281"/>
                    </a:cubicBezTo>
                    <a:cubicBezTo>
                      <a:pt x="3901943" y="2535784"/>
                      <a:pt x="3913753" y="2557149"/>
                      <a:pt x="3949429" y="2597285"/>
                    </a:cubicBezTo>
                    <a:cubicBezTo>
                      <a:pt x="3961615" y="2610995"/>
                      <a:pt x="3975370" y="2623226"/>
                      <a:pt x="3988340" y="2636196"/>
                    </a:cubicBezTo>
                    <a:cubicBezTo>
                      <a:pt x="4001310" y="2649166"/>
                      <a:pt x="4010845" y="2666903"/>
                      <a:pt x="4027251" y="2675106"/>
                    </a:cubicBezTo>
                    <a:cubicBezTo>
                      <a:pt x="4040221" y="2681591"/>
                      <a:pt x="4052832" y="2688850"/>
                      <a:pt x="4066161" y="2694562"/>
                    </a:cubicBezTo>
                    <a:cubicBezTo>
                      <a:pt x="4085692" y="2702933"/>
                      <a:pt x="4114519" y="2709083"/>
                      <a:pt x="4134255" y="2714017"/>
                    </a:cubicBezTo>
                    <a:cubicBezTo>
                      <a:pt x="4140740" y="2723745"/>
                      <a:pt x="4152651" y="2731557"/>
                      <a:pt x="4153710" y="2743200"/>
                    </a:cubicBezTo>
                    <a:cubicBezTo>
                      <a:pt x="4161904" y="2833335"/>
                      <a:pt x="4155782" y="2801408"/>
                      <a:pt x="4124527" y="2840477"/>
                    </a:cubicBezTo>
                    <a:cubicBezTo>
                      <a:pt x="4117224" y="2849606"/>
                      <a:pt x="4113870" y="2861961"/>
                      <a:pt x="4105072" y="2869660"/>
                    </a:cubicBezTo>
                    <a:cubicBezTo>
                      <a:pt x="4071292" y="2899217"/>
                      <a:pt x="4054365" y="2907771"/>
                      <a:pt x="4017523" y="2918298"/>
                    </a:cubicBezTo>
                    <a:cubicBezTo>
                      <a:pt x="4004668" y="2921971"/>
                      <a:pt x="3991582" y="2924783"/>
                      <a:pt x="3978612" y="2928026"/>
                    </a:cubicBezTo>
                    <a:cubicBezTo>
                      <a:pt x="3936459" y="2924783"/>
                      <a:pt x="3894141" y="2923238"/>
                      <a:pt x="3852153" y="2918298"/>
                    </a:cubicBezTo>
                    <a:cubicBezTo>
                      <a:pt x="3775507" y="2909281"/>
                      <a:pt x="3847446" y="2912885"/>
                      <a:pt x="3784059" y="2889115"/>
                    </a:cubicBezTo>
                    <a:cubicBezTo>
                      <a:pt x="3754749" y="2878124"/>
                      <a:pt x="3650797" y="2870925"/>
                      <a:pt x="3638144" y="2869660"/>
                    </a:cubicBezTo>
                    <a:cubicBezTo>
                      <a:pt x="3560069" y="2854044"/>
                      <a:pt x="3551866" y="2850204"/>
                      <a:pt x="3443591" y="2850204"/>
                    </a:cubicBezTo>
                    <a:cubicBezTo>
                      <a:pt x="3385135" y="2850204"/>
                      <a:pt x="3326859" y="2856689"/>
                      <a:pt x="3268493" y="2859932"/>
                    </a:cubicBezTo>
                    <a:cubicBezTo>
                      <a:pt x="3187800" y="2886831"/>
                      <a:pt x="3314719" y="2841679"/>
                      <a:pt x="3180944" y="2908570"/>
                    </a:cubicBezTo>
                    <a:cubicBezTo>
                      <a:pt x="3167974" y="2915055"/>
                      <a:pt x="3154469" y="2920565"/>
                      <a:pt x="3142034" y="2928026"/>
                    </a:cubicBezTo>
                    <a:cubicBezTo>
                      <a:pt x="3121984" y="2940056"/>
                      <a:pt x="3083668" y="2966936"/>
                      <a:pt x="3083668" y="2966936"/>
                    </a:cubicBezTo>
                    <a:cubicBezTo>
                      <a:pt x="3077183" y="2976664"/>
                      <a:pt x="3071515" y="2986990"/>
                      <a:pt x="3064212" y="2996119"/>
                    </a:cubicBezTo>
                    <a:cubicBezTo>
                      <a:pt x="3058483" y="3003281"/>
                      <a:pt x="3050628" y="3008529"/>
                      <a:pt x="3044757" y="3015575"/>
                    </a:cubicBezTo>
                    <a:cubicBezTo>
                      <a:pt x="3034378" y="3028030"/>
                      <a:pt x="3025302" y="3041515"/>
                      <a:pt x="3015574" y="3054485"/>
                    </a:cubicBezTo>
                    <a:cubicBezTo>
                      <a:pt x="3012331" y="3064213"/>
                      <a:pt x="3011534" y="3075136"/>
                      <a:pt x="3005846" y="3083668"/>
                    </a:cubicBezTo>
                    <a:cubicBezTo>
                      <a:pt x="2985027" y="3114897"/>
                      <a:pt x="2978076" y="3112380"/>
                      <a:pt x="2947480" y="3122579"/>
                    </a:cubicBezTo>
                    <a:cubicBezTo>
                      <a:pt x="2911812" y="3119336"/>
                      <a:pt x="2875746" y="3119075"/>
                      <a:pt x="2840476" y="3112851"/>
                    </a:cubicBezTo>
                    <a:cubicBezTo>
                      <a:pt x="2820280" y="3109287"/>
                      <a:pt x="2782110" y="3093396"/>
                      <a:pt x="2782110" y="3093396"/>
                    </a:cubicBezTo>
                    <a:cubicBezTo>
                      <a:pt x="2725517" y="3036801"/>
                      <a:pt x="2807089" y="3115832"/>
                      <a:pt x="2733472" y="3054485"/>
                    </a:cubicBezTo>
                    <a:cubicBezTo>
                      <a:pt x="2722904" y="3045678"/>
                      <a:pt x="2714857" y="3034109"/>
                      <a:pt x="2704289" y="3025302"/>
                    </a:cubicBezTo>
                    <a:cubicBezTo>
                      <a:pt x="2695308" y="3017818"/>
                      <a:pt x="2684620" y="3012642"/>
                      <a:pt x="2675106" y="3005847"/>
                    </a:cubicBezTo>
                    <a:cubicBezTo>
                      <a:pt x="2623574" y="2969039"/>
                      <a:pt x="2654370" y="2982722"/>
                      <a:pt x="2607012" y="2966936"/>
                    </a:cubicBezTo>
                    <a:cubicBezTo>
                      <a:pt x="2522706" y="2970179"/>
                      <a:pt x="2438262" y="2970859"/>
                      <a:pt x="2354093" y="2976664"/>
                    </a:cubicBezTo>
                    <a:cubicBezTo>
                      <a:pt x="2321528" y="2978910"/>
                      <a:pt x="2324652" y="2993450"/>
                      <a:pt x="2295727" y="3005847"/>
                    </a:cubicBezTo>
                    <a:cubicBezTo>
                      <a:pt x="2283439" y="3011113"/>
                      <a:pt x="2269971" y="3013183"/>
                      <a:pt x="2256817" y="3015575"/>
                    </a:cubicBezTo>
                    <a:cubicBezTo>
                      <a:pt x="2202087" y="3025526"/>
                      <a:pt x="2183047" y="3023739"/>
                      <a:pt x="2130357" y="3035030"/>
                    </a:cubicBezTo>
                    <a:cubicBezTo>
                      <a:pt x="2104212" y="3040633"/>
                      <a:pt x="2052536" y="3054485"/>
                      <a:pt x="2052536" y="3054485"/>
                    </a:cubicBezTo>
                    <a:cubicBezTo>
                      <a:pt x="2042808" y="3060970"/>
                      <a:pt x="2035030" y="3073356"/>
                      <a:pt x="2023353" y="3073940"/>
                    </a:cubicBezTo>
                    <a:cubicBezTo>
                      <a:pt x="1931237" y="3078546"/>
                      <a:pt x="1879251" y="3067758"/>
                      <a:pt x="1799617" y="3054485"/>
                    </a:cubicBezTo>
                    <a:cubicBezTo>
                      <a:pt x="1761615" y="3016485"/>
                      <a:pt x="1801490" y="3050558"/>
                      <a:pt x="1750978" y="3025302"/>
                    </a:cubicBezTo>
                    <a:cubicBezTo>
                      <a:pt x="1740521" y="3020074"/>
                      <a:pt x="1732479" y="3010595"/>
                      <a:pt x="1721795" y="3005847"/>
                    </a:cubicBezTo>
                    <a:cubicBezTo>
                      <a:pt x="1703055" y="2997518"/>
                      <a:pt x="1663429" y="2986392"/>
                      <a:pt x="1663429" y="2986392"/>
                    </a:cubicBezTo>
                    <a:cubicBezTo>
                      <a:pt x="1601821" y="2989634"/>
                      <a:pt x="1540084" y="2990996"/>
                      <a:pt x="1478604" y="2996119"/>
                    </a:cubicBezTo>
                    <a:cubicBezTo>
                      <a:pt x="1387048" y="3003749"/>
                      <a:pt x="1472884" y="3014431"/>
                      <a:pt x="1381327" y="2996119"/>
                    </a:cubicBezTo>
                    <a:cubicBezTo>
                      <a:pt x="1355387" y="2983149"/>
                      <a:pt x="1332331" y="2960412"/>
                      <a:pt x="1303506" y="2957209"/>
                    </a:cubicBezTo>
                    <a:cubicBezTo>
                      <a:pt x="1193169" y="2944949"/>
                      <a:pt x="1245024" y="2951634"/>
                      <a:pt x="1147863" y="2937753"/>
                    </a:cubicBezTo>
                    <a:cubicBezTo>
                      <a:pt x="1070042" y="2940996"/>
                      <a:pt x="992076" y="2941727"/>
                      <a:pt x="914400" y="2947481"/>
                    </a:cubicBezTo>
                    <a:cubicBezTo>
                      <a:pt x="904174" y="2948239"/>
                      <a:pt x="895306" y="2955375"/>
                      <a:pt x="885217" y="2957209"/>
                    </a:cubicBezTo>
                    <a:cubicBezTo>
                      <a:pt x="859496" y="2961885"/>
                      <a:pt x="833234" y="2962961"/>
                      <a:pt x="807395" y="2966936"/>
                    </a:cubicBezTo>
                    <a:cubicBezTo>
                      <a:pt x="681891" y="2986244"/>
                      <a:pt x="826352" y="2967028"/>
                      <a:pt x="719846" y="2986392"/>
                    </a:cubicBezTo>
                    <a:cubicBezTo>
                      <a:pt x="697288" y="2990493"/>
                      <a:pt x="674451" y="2992877"/>
                      <a:pt x="651753" y="2996119"/>
                    </a:cubicBezTo>
                    <a:cubicBezTo>
                      <a:pt x="642025" y="2999362"/>
                      <a:pt x="632463" y="3003149"/>
                      <a:pt x="622570" y="3005847"/>
                    </a:cubicBezTo>
                    <a:cubicBezTo>
                      <a:pt x="596774" y="3012882"/>
                      <a:pt x="570115" y="3016846"/>
                      <a:pt x="544749" y="3025302"/>
                    </a:cubicBezTo>
                    <a:lnTo>
                      <a:pt x="515566" y="3035030"/>
                    </a:lnTo>
                    <a:cubicBezTo>
                      <a:pt x="486383" y="3031787"/>
                      <a:pt x="453794" y="3039362"/>
                      <a:pt x="428017" y="3025302"/>
                    </a:cubicBezTo>
                    <a:cubicBezTo>
                      <a:pt x="412687" y="3016940"/>
                      <a:pt x="414528" y="2993074"/>
                      <a:pt x="408561" y="2976664"/>
                    </a:cubicBezTo>
                    <a:cubicBezTo>
                      <a:pt x="401553" y="2957391"/>
                      <a:pt x="394502" y="2938083"/>
                      <a:pt x="389106" y="2918298"/>
                    </a:cubicBezTo>
                    <a:cubicBezTo>
                      <a:pt x="375909" y="2869909"/>
                      <a:pt x="377138" y="2834518"/>
                      <a:pt x="369651" y="2782111"/>
                    </a:cubicBezTo>
                    <a:cubicBezTo>
                      <a:pt x="361155" y="2722637"/>
                      <a:pt x="360817" y="2747673"/>
                      <a:pt x="350195" y="2694562"/>
                    </a:cubicBezTo>
                    <a:cubicBezTo>
                      <a:pt x="333074" y="2608958"/>
                      <a:pt x="349673" y="2663809"/>
                      <a:pt x="330740" y="2607013"/>
                    </a:cubicBezTo>
                    <a:cubicBezTo>
                      <a:pt x="333983" y="2538919"/>
                      <a:pt x="335032" y="2470686"/>
                      <a:pt x="340468" y="2402732"/>
                    </a:cubicBezTo>
                    <a:cubicBezTo>
                      <a:pt x="342158" y="2381608"/>
                      <a:pt x="354039" y="2355233"/>
                      <a:pt x="359923" y="2334638"/>
                    </a:cubicBezTo>
                    <a:cubicBezTo>
                      <a:pt x="384361" y="2249110"/>
                      <a:pt x="356049" y="2336536"/>
                      <a:pt x="379378" y="2266545"/>
                    </a:cubicBezTo>
                    <a:cubicBezTo>
                      <a:pt x="376136" y="2166026"/>
                      <a:pt x="377779" y="2065230"/>
                      <a:pt x="369651" y="1964987"/>
                    </a:cubicBezTo>
                    <a:cubicBezTo>
                      <a:pt x="367994" y="1944546"/>
                      <a:pt x="356680" y="1926076"/>
                      <a:pt x="350195" y="1906621"/>
                    </a:cubicBezTo>
                    <a:lnTo>
                      <a:pt x="340468" y="1877438"/>
                    </a:lnTo>
                    <a:cubicBezTo>
                      <a:pt x="337225" y="1867710"/>
                      <a:pt x="333227" y="1858203"/>
                      <a:pt x="330740" y="1848255"/>
                    </a:cubicBezTo>
                    <a:cubicBezTo>
                      <a:pt x="324255" y="1822315"/>
                      <a:pt x="316529" y="1796653"/>
                      <a:pt x="311285" y="1770434"/>
                    </a:cubicBezTo>
                    <a:cubicBezTo>
                      <a:pt x="308042" y="1754221"/>
                      <a:pt x="305907" y="1737747"/>
                      <a:pt x="301557" y="1721796"/>
                    </a:cubicBezTo>
                    <a:cubicBezTo>
                      <a:pt x="296161" y="1702011"/>
                      <a:pt x="286124" y="1683539"/>
                      <a:pt x="282102" y="1663430"/>
                    </a:cubicBezTo>
                    <a:cubicBezTo>
                      <a:pt x="278859" y="1647217"/>
                      <a:pt x="278179" y="1630273"/>
                      <a:pt x="272374" y="1614792"/>
                    </a:cubicBezTo>
                    <a:cubicBezTo>
                      <a:pt x="268269" y="1603845"/>
                      <a:pt x="260618" y="1594407"/>
                      <a:pt x="252919" y="1585609"/>
                    </a:cubicBezTo>
                    <a:cubicBezTo>
                      <a:pt x="206892" y="1533007"/>
                      <a:pt x="221621" y="1542750"/>
                      <a:pt x="175097" y="1527243"/>
                    </a:cubicBezTo>
                    <a:cubicBezTo>
                      <a:pt x="168612" y="1520758"/>
                      <a:pt x="162979" y="1513290"/>
                      <a:pt x="155642" y="1507787"/>
                    </a:cubicBezTo>
                    <a:cubicBezTo>
                      <a:pt x="136936" y="1493758"/>
                      <a:pt x="113809" y="1485411"/>
                      <a:pt x="97276" y="1468877"/>
                    </a:cubicBezTo>
                    <a:cubicBezTo>
                      <a:pt x="69554" y="1441154"/>
                      <a:pt x="85452" y="1454508"/>
                      <a:pt x="48638" y="1429966"/>
                    </a:cubicBezTo>
                    <a:cubicBezTo>
                      <a:pt x="2311" y="1360476"/>
                      <a:pt x="15398" y="1394284"/>
                      <a:pt x="0" y="1332689"/>
                    </a:cubicBezTo>
                    <a:cubicBezTo>
                      <a:pt x="3242" y="1238655"/>
                      <a:pt x="3858" y="1144494"/>
                      <a:pt x="9727" y="1050587"/>
                    </a:cubicBezTo>
                    <a:cubicBezTo>
                      <a:pt x="11662" y="1019628"/>
                      <a:pt x="26868" y="1019315"/>
                      <a:pt x="38910" y="992221"/>
                    </a:cubicBezTo>
                    <a:cubicBezTo>
                      <a:pt x="47239" y="973481"/>
                      <a:pt x="51881" y="953310"/>
                      <a:pt x="58366" y="933855"/>
                    </a:cubicBezTo>
                    <a:lnTo>
                      <a:pt x="68093" y="904672"/>
                    </a:lnTo>
                    <a:cubicBezTo>
                      <a:pt x="72431" y="791880"/>
                      <a:pt x="95548" y="703785"/>
                      <a:pt x="68093" y="603115"/>
                    </a:cubicBezTo>
                    <a:cubicBezTo>
                      <a:pt x="62697" y="583330"/>
                      <a:pt x="60013" y="561813"/>
                      <a:pt x="48638" y="544749"/>
                    </a:cubicBezTo>
                    <a:cubicBezTo>
                      <a:pt x="24096" y="507935"/>
                      <a:pt x="37450" y="523833"/>
                      <a:pt x="9727" y="496111"/>
                    </a:cubicBezTo>
                    <a:cubicBezTo>
                      <a:pt x="32680" y="488460"/>
                      <a:pt x="45014" y="489182"/>
                      <a:pt x="58366" y="466928"/>
                    </a:cubicBezTo>
                    <a:cubicBezTo>
                      <a:pt x="63642" y="458135"/>
                      <a:pt x="60843" y="444996"/>
                      <a:pt x="68093" y="437745"/>
                    </a:cubicBezTo>
                    <a:cubicBezTo>
                      <a:pt x="75344" y="430494"/>
                      <a:pt x="97276" y="428017"/>
                      <a:pt x="97276" y="428017"/>
                    </a:cubicBezTo>
                  </a:path>
                </a:pathLst>
              </a:custGeom>
              <a:solidFill>
                <a:srgbClr val="0097A7">
                  <a:lumMod val="20000"/>
                  <a:lumOff val="8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514" name="Oval 2513">
                <a:extLst>
                  <a:ext uri="{FF2B5EF4-FFF2-40B4-BE49-F238E27FC236}">
                    <a16:creationId xmlns:a16="http://schemas.microsoft.com/office/drawing/2014/main" id="{BD098B6C-FE61-EB42-9781-00D8EABBD39F}"/>
                  </a:ext>
                </a:extLst>
              </p:cNvPr>
              <p:cNvSpPr/>
              <p:nvPr/>
            </p:nvSpPr>
            <p:spPr>
              <a:xfrm rot="16200000">
                <a:off x="2150725" y="2497663"/>
                <a:ext cx="52957" cy="56905"/>
              </a:xfrm>
              <a:prstGeom prst="ellipse">
                <a:avLst/>
              </a:prstGeom>
              <a:gradFill flip="none" rotWithShape="1">
                <a:gsLst>
                  <a:gs pos="0">
                    <a:srgbClr val="FFF200"/>
                  </a:gs>
                  <a:gs pos="45000">
                    <a:srgbClr val="FF7A00"/>
                  </a:gs>
                  <a:gs pos="70000">
                    <a:srgbClr val="FF0300"/>
                  </a:gs>
                  <a:gs pos="100000">
                    <a:srgbClr val="4D0808"/>
                  </a:gs>
                </a:gsLst>
                <a:path path="circle">
                  <a:fillToRect l="100000" t="100000"/>
                </a:path>
                <a:tileRect r="-100000" b="-10000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515" name="Group 946">
                <a:extLst>
                  <a:ext uri="{FF2B5EF4-FFF2-40B4-BE49-F238E27FC236}">
                    <a16:creationId xmlns:a16="http://schemas.microsoft.com/office/drawing/2014/main" id="{1915BF73-11F4-464C-A688-34128A4B511C}"/>
                  </a:ext>
                </a:extLst>
              </p:cNvPr>
              <p:cNvGrpSpPr/>
              <p:nvPr/>
            </p:nvGrpSpPr>
            <p:grpSpPr>
              <a:xfrm rot="16200000">
                <a:off x="2945593" y="2398405"/>
                <a:ext cx="355914" cy="313265"/>
                <a:chOff x="4276725" y="3136986"/>
                <a:chExt cx="820341" cy="667940"/>
              </a:xfrm>
              <a:effectLst>
                <a:outerShdw blurRad="50800" dist="38100" dir="8100000" sx="101000" sy="101000" algn="tr" rotWithShape="0">
                  <a:srgbClr val="990099">
                    <a:alpha val="40000"/>
                  </a:srgbClr>
                </a:outerShdw>
              </a:effectLst>
            </p:grpSpPr>
            <p:grpSp>
              <p:nvGrpSpPr>
                <p:cNvPr id="2998" name="Group 381">
                  <a:extLst>
                    <a:ext uri="{FF2B5EF4-FFF2-40B4-BE49-F238E27FC236}">
                      <a16:creationId xmlns:a16="http://schemas.microsoft.com/office/drawing/2014/main" id="{66A090CA-457A-C840-9C2B-41435FC2BBE7}"/>
                    </a:ext>
                  </a:extLst>
                </p:cNvPr>
                <p:cNvGrpSpPr/>
                <p:nvPr/>
              </p:nvGrpSpPr>
              <p:grpSpPr>
                <a:xfrm>
                  <a:off x="4276725" y="3445670"/>
                  <a:ext cx="248840" cy="254793"/>
                  <a:chOff x="4276725" y="3445670"/>
                  <a:chExt cx="248840" cy="254793"/>
                </a:xfrm>
              </p:grpSpPr>
              <p:sp>
                <p:nvSpPr>
                  <p:cNvPr id="3004" name="Oval 3003">
                    <a:extLst>
                      <a:ext uri="{FF2B5EF4-FFF2-40B4-BE49-F238E27FC236}">
                        <a16:creationId xmlns:a16="http://schemas.microsoft.com/office/drawing/2014/main" id="{95DD2F1D-D1BB-474F-965D-E0E0D9F2D79F}"/>
                      </a:ext>
                    </a:extLst>
                  </p:cNvPr>
                  <p:cNvSpPr/>
                  <p:nvPr/>
                </p:nvSpPr>
                <p:spPr>
                  <a:xfrm>
                    <a:off x="4457700" y="3636169"/>
                    <a:ext cx="67865" cy="64294"/>
                  </a:xfrm>
                  <a:prstGeom prst="ellipse">
                    <a:avLst/>
                  </a:prstGeom>
                  <a:solidFill>
                    <a:srgbClr val="990099"/>
                  </a:solidFill>
                  <a:ln w="317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05" name="Oval 3004">
                    <a:extLst>
                      <a:ext uri="{FF2B5EF4-FFF2-40B4-BE49-F238E27FC236}">
                        <a16:creationId xmlns:a16="http://schemas.microsoft.com/office/drawing/2014/main" id="{58D8870F-B641-9A48-B7A6-9A3943F3E05C}"/>
                      </a:ext>
                    </a:extLst>
                  </p:cNvPr>
                  <p:cNvSpPr/>
                  <p:nvPr/>
                </p:nvSpPr>
                <p:spPr>
                  <a:xfrm>
                    <a:off x="4410075" y="3445670"/>
                    <a:ext cx="67865" cy="64294"/>
                  </a:xfrm>
                  <a:prstGeom prst="ellipse">
                    <a:avLst/>
                  </a:prstGeom>
                  <a:solidFill>
                    <a:srgbClr val="990099"/>
                  </a:solidFill>
                  <a:ln w="317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06" name="Oval 3005">
                    <a:extLst>
                      <a:ext uri="{FF2B5EF4-FFF2-40B4-BE49-F238E27FC236}">
                        <a16:creationId xmlns:a16="http://schemas.microsoft.com/office/drawing/2014/main" id="{05F840F6-F38D-5C42-B67F-83F844BC5C00}"/>
                      </a:ext>
                    </a:extLst>
                  </p:cNvPr>
                  <p:cNvSpPr/>
                  <p:nvPr/>
                </p:nvSpPr>
                <p:spPr>
                  <a:xfrm>
                    <a:off x="4276725" y="3555208"/>
                    <a:ext cx="67865" cy="64294"/>
                  </a:xfrm>
                  <a:prstGeom prst="ellipse">
                    <a:avLst/>
                  </a:prstGeom>
                  <a:solidFill>
                    <a:srgbClr val="990099"/>
                  </a:solidFill>
                  <a:ln w="317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99" name="Group 383">
                  <a:extLst>
                    <a:ext uri="{FF2B5EF4-FFF2-40B4-BE49-F238E27FC236}">
                      <a16:creationId xmlns:a16="http://schemas.microsoft.com/office/drawing/2014/main" id="{D4778BC3-9D92-A449-84AD-8D0AA6E2AD66}"/>
                    </a:ext>
                  </a:extLst>
                </p:cNvPr>
                <p:cNvGrpSpPr/>
                <p:nvPr/>
              </p:nvGrpSpPr>
              <p:grpSpPr>
                <a:xfrm>
                  <a:off x="4312443" y="3136986"/>
                  <a:ext cx="784623" cy="667940"/>
                  <a:chOff x="4312443" y="3128964"/>
                  <a:chExt cx="784623" cy="667940"/>
                </a:xfrm>
              </p:grpSpPr>
              <p:grpSp>
                <p:nvGrpSpPr>
                  <p:cNvPr id="3000" name="Group 382">
                    <a:extLst>
                      <a:ext uri="{FF2B5EF4-FFF2-40B4-BE49-F238E27FC236}">
                        <a16:creationId xmlns:a16="http://schemas.microsoft.com/office/drawing/2014/main" id="{D49BA5C2-8AC9-2042-8570-63308E090F40}"/>
                      </a:ext>
                    </a:extLst>
                  </p:cNvPr>
                  <p:cNvGrpSpPr/>
                  <p:nvPr/>
                </p:nvGrpSpPr>
                <p:grpSpPr>
                  <a:xfrm>
                    <a:off x="4312443" y="3128964"/>
                    <a:ext cx="784623" cy="667940"/>
                    <a:chOff x="4312443" y="3128964"/>
                    <a:chExt cx="784623" cy="667940"/>
                  </a:xfrm>
                </p:grpSpPr>
                <p:sp>
                  <p:nvSpPr>
                    <p:cNvPr id="3002" name="Freeform 3001">
                      <a:extLst>
                        <a:ext uri="{FF2B5EF4-FFF2-40B4-BE49-F238E27FC236}">
                          <a16:creationId xmlns:a16="http://schemas.microsoft.com/office/drawing/2014/main" id="{8E58A404-2F19-2146-9100-C86AFBF4A7F5}"/>
                        </a:ext>
                      </a:extLst>
                    </p:cNvPr>
                    <p:cNvSpPr/>
                    <p:nvPr/>
                  </p:nvSpPr>
                  <p:spPr>
                    <a:xfrm>
                      <a:off x="4384864" y="3128964"/>
                      <a:ext cx="712202" cy="667940"/>
                    </a:xfrm>
                    <a:custGeom>
                      <a:avLst/>
                      <a:gdLst>
                        <a:gd name="connsiteX0" fmla="*/ 330011 w 616558"/>
                        <a:gd name="connsiteY0" fmla="*/ 102229 h 537997"/>
                        <a:gd name="connsiteX1" fmla="*/ 319295 w 616558"/>
                        <a:gd name="connsiteY1" fmla="*/ 80797 h 537997"/>
                        <a:gd name="connsiteX2" fmla="*/ 322867 w 616558"/>
                        <a:gd name="connsiteY2" fmla="*/ 66510 h 537997"/>
                        <a:gd name="connsiteX3" fmla="*/ 330011 w 616558"/>
                        <a:gd name="connsiteY3" fmla="*/ 55794 h 537997"/>
                        <a:gd name="connsiteX4" fmla="*/ 340726 w 616558"/>
                        <a:gd name="connsiteY4" fmla="*/ 52222 h 537997"/>
                        <a:gd name="connsiteX5" fmla="*/ 351442 w 616558"/>
                        <a:gd name="connsiteY5" fmla="*/ 45079 h 537997"/>
                        <a:gd name="connsiteX6" fmla="*/ 405020 w 616558"/>
                        <a:gd name="connsiteY6" fmla="*/ 59366 h 537997"/>
                        <a:gd name="connsiteX7" fmla="*/ 408592 w 616558"/>
                        <a:gd name="connsiteY7" fmla="*/ 70082 h 537997"/>
                        <a:gd name="connsiteX8" fmla="*/ 405020 w 616558"/>
                        <a:gd name="connsiteY8" fmla="*/ 105800 h 537997"/>
                        <a:gd name="connsiteX9" fmla="*/ 401448 w 616558"/>
                        <a:gd name="connsiteY9" fmla="*/ 116516 h 537997"/>
                        <a:gd name="connsiteX10" fmla="*/ 422880 w 616558"/>
                        <a:gd name="connsiteY10" fmla="*/ 123660 h 537997"/>
                        <a:gd name="connsiteX11" fmla="*/ 497889 w 616558"/>
                        <a:gd name="connsiteY11" fmla="*/ 148663 h 537997"/>
                        <a:gd name="connsiteX12" fmla="*/ 519320 w 616558"/>
                        <a:gd name="connsiteY12" fmla="*/ 155807 h 537997"/>
                        <a:gd name="connsiteX13" fmla="*/ 530036 w 616558"/>
                        <a:gd name="connsiteY13" fmla="*/ 159379 h 537997"/>
                        <a:gd name="connsiteX14" fmla="*/ 551467 w 616558"/>
                        <a:gd name="connsiteY14" fmla="*/ 173666 h 537997"/>
                        <a:gd name="connsiteX15" fmla="*/ 562183 w 616558"/>
                        <a:gd name="connsiteY15" fmla="*/ 180810 h 537997"/>
                        <a:gd name="connsiteX16" fmla="*/ 590758 w 616558"/>
                        <a:gd name="connsiteY16" fmla="*/ 223672 h 537997"/>
                        <a:gd name="connsiteX17" fmla="*/ 597901 w 616558"/>
                        <a:gd name="connsiteY17" fmla="*/ 234388 h 537997"/>
                        <a:gd name="connsiteX18" fmla="*/ 608617 w 616558"/>
                        <a:gd name="connsiteY18" fmla="*/ 255819 h 537997"/>
                        <a:gd name="connsiteX19" fmla="*/ 608617 w 616558"/>
                        <a:gd name="connsiteY19" fmla="*/ 287966 h 537997"/>
                        <a:gd name="connsiteX20" fmla="*/ 597901 w 616558"/>
                        <a:gd name="connsiteY20" fmla="*/ 291538 h 537997"/>
                        <a:gd name="connsiteX21" fmla="*/ 576470 w 616558"/>
                        <a:gd name="connsiteY21" fmla="*/ 287966 h 537997"/>
                        <a:gd name="connsiteX22" fmla="*/ 565755 w 616558"/>
                        <a:gd name="connsiteY22" fmla="*/ 262963 h 537997"/>
                        <a:gd name="connsiteX23" fmla="*/ 555039 w 616558"/>
                        <a:gd name="connsiteY23" fmla="*/ 252247 h 537997"/>
                        <a:gd name="connsiteX24" fmla="*/ 551467 w 616558"/>
                        <a:gd name="connsiteY24" fmla="*/ 241532 h 537997"/>
                        <a:gd name="connsiteX25" fmla="*/ 519320 w 616558"/>
                        <a:gd name="connsiteY25" fmla="*/ 223672 h 537997"/>
                        <a:gd name="connsiteX26" fmla="*/ 508605 w 616558"/>
                        <a:gd name="connsiteY26" fmla="*/ 212957 h 537997"/>
                        <a:gd name="connsiteX27" fmla="*/ 469314 w 616558"/>
                        <a:gd name="connsiteY27" fmla="*/ 212957 h 537997"/>
                        <a:gd name="connsiteX28" fmla="*/ 465742 w 616558"/>
                        <a:gd name="connsiteY28" fmla="*/ 270107 h 537997"/>
                        <a:gd name="connsiteX29" fmla="*/ 476458 w 616558"/>
                        <a:gd name="connsiteY29" fmla="*/ 277250 h 537997"/>
                        <a:gd name="connsiteX30" fmla="*/ 487173 w 616558"/>
                        <a:gd name="connsiteY30" fmla="*/ 287966 h 537997"/>
                        <a:gd name="connsiteX31" fmla="*/ 497889 w 616558"/>
                        <a:gd name="connsiteY31" fmla="*/ 295110 h 537997"/>
                        <a:gd name="connsiteX32" fmla="*/ 508605 w 616558"/>
                        <a:gd name="connsiteY32" fmla="*/ 305825 h 537997"/>
                        <a:gd name="connsiteX33" fmla="*/ 519320 w 616558"/>
                        <a:gd name="connsiteY33" fmla="*/ 309397 h 537997"/>
                        <a:gd name="connsiteX34" fmla="*/ 540751 w 616558"/>
                        <a:gd name="connsiteY34" fmla="*/ 330829 h 537997"/>
                        <a:gd name="connsiteX35" fmla="*/ 562183 w 616558"/>
                        <a:gd name="connsiteY35" fmla="*/ 366547 h 537997"/>
                        <a:gd name="connsiteX36" fmla="*/ 565755 w 616558"/>
                        <a:gd name="connsiteY36" fmla="*/ 380835 h 537997"/>
                        <a:gd name="connsiteX37" fmla="*/ 565755 w 616558"/>
                        <a:gd name="connsiteY37" fmla="*/ 409410 h 537997"/>
                        <a:gd name="connsiteX38" fmla="*/ 555039 w 616558"/>
                        <a:gd name="connsiteY38" fmla="*/ 412982 h 537997"/>
                        <a:gd name="connsiteX39" fmla="*/ 526464 w 616558"/>
                        <a:gd name="connsiteY39" fmla="*/ 405838 h 537997"/>
                        <a:gd name="connsiteX40" fmla="*/ 515748 w 616558"/>
                        <a:gd name="connsiteY40" fmla="*/ 395122 h 537997"/>
                        <a:gd name="connsiteX41" fmla="*/ 494317 w 616558"/>
                        <a:gd name="connsiteY41" fmla="*/ 377263 h 537997"/>
                        <a:gd name="connsiteX42" fmla="*/ 476458 w 616558"/>
                        <a:gd name="connsiteY42" fmla="*/ 355832 h 537997"/>
                        <a:gd name="connsiteX43" fmla="*/ 455026 w 616558"/>
                        <a:gd name="connsiteY43" fmla="*/ 341544 h 537997"/>
                        <a:gd name="connsiteX44" fmla="*/ 422880 w 616558"/>
                        <a:gd name="connsiteY44" fmla="*/ 316541 h 537997"/>
                        <a:gd name="connsiteX45" fmla="*/ 401448 w 616558"/>
                        <a:gd name="connsiteY45" fmla="*/ 305825 h 537997"/>
                        <a:gd name="connsiteX46" fmla="*/ 372873 w 616558"/>
                        <a:gd name="connsiteY46" fmla="*/ 280822 h 537997"/>
                        <a:gd name="connsiteX47" fmla="*/ 362158 w 616558"/>
                        <a:gd name="connsiteY47" fmla="*/ 273679 h 537997"/>
                        <a:gd name="connsiteX48" fmla="*/ 351442 w 616558"/>
                        <a:gd name="connsiteY48" fmla="*/ 266535 h 537997"/>
                        <a:gd name="connsiteX49" fmla="*/ 337155 w 616558"/>
                        <a:gd name="connsiteY49" fmla="*/ 262963 h 537997"/>
                        <a:gd name="connsiteX50" fmla="*/ 280005 w 616558"/>
                        <a:gd name="connsiteY50" fmla="*/ 252247 h 537997"/>
                        <a:gd name="connsiteX51" fmla="*/ 258573 w 616558"/>
                        <a:gd name="connsiteY51" fmla="*/ 259391 h 537997"/>
                        <a:gd name="connsiteX52" fmla="*/ 240714 w 616558"/>
                        <a:gd name="connsiteY52" fmla="*/ 277250 h 537997"/>
                        <a:gd name="connsiteX53" fmla="*/ 237142 w 616558"/>
                        <a:gd name="connsiteY53" fmla="*/ 287966 h 537997"/>
                        <a:gd name="connsiteX54" fmla="*/ 247858 w 616558"/>
                        <a:gd name="connsiteY54" fmla="*/ 309397 h 537997"/>
                        <a:gd name="connsiteX55" fmla="*/ 294292 w 616558"/>
                        <a:gd name="connsiteY55" fmla="*/ 320113 h 537997"/>
                        <a:gd name="connsiteX56" fmla="*/ 330011 w 616558"/>
                        <a:gd name="connsiteY56" fmla="*/ 330829 h 537997"/>
                        <a:gd name="connsiteX57" fmla="*/ 340726 w 616558"/>
                        <a:gd name="connsiteY57" fmla="*/ 334400 h 537997"/>
                        <a:gd name="connsiteX58" fmla="*/ 351442 w 616558"/>
                        <a:gd name="connsiteY58" fmla="*/ 337972 h 537997"/>
                        <a:gd name="connsiteX59" fmla="*/ 362158 w 616558"/>
                        <a:gd name="connsiteY59" fmla="*/ 341544 h 537997"/>
                        <a:gd name="connsiteX60" fmla="*/ 387161 w 616558"/>
                        <a:gd name="connsiteY60" fmla="*/ 348688 h 537997"/>
                        <a:gd name="connsiteX61" fmla="*/ 397876 w 616558"/>
                        <a:gd name="connsiteY61" fmla="*/ 359404 h 537997"/>
                        <a:gd name="connsiteX62" fmla="*/ 412164 w 616558"/>
                        <a:gd name="connsiteY62" fmla="*/ 380835 h 537997"/>
                        <a:gd name="connsiteX63" fmla="*/ 422880 w 616558"/>
                        <a:gd name="connsiteY63" fmla="*/ 387979 h 537997"/>
                        <a:gd name="connsiteX64" fmla="*/ 437167 w 616558"/>
                        <a:gd name="connsiteY64" fmla="*/ 409410 h 537997"/>
                        <a:gd name="connsiteX65" fmla="*/ 458598 w 616558"/>
                        <a:gd name="connsiteY65" fmla="*/ 423697 h 537997"/>
                        <a:gd name="connsiteX66" fmla="*/ 465742 w 616558"/>
                        <a:gd name="connsiteY66" fmla="*/ 434413 h 537997"/>
                        <a:gd name="connsiteX67" fmla="*/ 476458 w 616558"/>
                        <a:gd name="connsiteY67" fmla="*/ 437985 h 537997"/>
                        <a:gd name="connsiteX68" fmla="*/ 487173 w 616558"/>
                        <a:gd name="connsiteY68" fmla="*/ 445129 h 537997"/>
                        <a:gd name="connsiteX69" fmla="*/ 505033 w 616558"/>
                        <a:gd name="connsiteY69" fmla="*/ 477275 h 537997"/>
                        <a:gd name="connsiteX70" fmla="*/ 501461 w 616558"/>
                        <a:gd name="connsiteY70" fmla="*/ 516566 h 537997"/>
                        <a:gd name="connsiteX71" fmla="*/ 490745 w 616558"/>
                        <a:gd name="connsiteY71" fmla="*/ 512994 h 537997"/>
                        <a:gd name="connsiteX72" fmla="*/ 483601 w 616558"/>
                        <a:gd name="connsiteY72" fmla="*/ 502279 h 537997"/>
                        <a:gd name="connsiteX73" fmla="*/ 472886 w 616558"/>
                        <a:gd name="connsiteY73" fmla="*/ 495135 h 537997"/>
                        <a:gd name="connsiteX74" fmla="*/ 444311 w 616558"/>
                        <a:gd name="connsiteY74" fmla="*/ 477275 h 537997"/>
                        <a:gd name="connsiteX75" fmla="*/ 433595 w 616558"/>
                        <a:gd name="connsiteY75" fmla="*/ 473704 h 537997"/>
                        <a:gd name="connsiteX76" fmla="*/ 401448 w 616558"/>
                        <a:gd name="connsiteY76" fmla="*/ 487991 h 537997"/>
                        <a:gd name="connsiteX77" fmla="*/ 397876 w 616558"/>
                        <a:gd name="connsiteY77" fmla="*/ 498707 h 537997"/>
                        <a:gd name="connsiteX78" fmla="*/ 401448 w 616558"/>
                        <a:gd name="connsiteY78" fmla="*/ 516566 h 537997"/>
                        <a:gd name="connsiteX79" fmla="*/ 408592 w 616558"/>
                        <a:gd name="connsiteY79" fmla="*/ 527282 h 537997"/>
                        <a:gd name="connsiteX80" fmla="*/ 405020 w 616558"/>
                        <a:gd name="connsiteY80" fmla="*/ 537997 h 537997"/>
                        <a:gd name="connsiteX81" fmla="*/ 376445 w 616558"/>
                        <a:gd name="connsiteY81" fmla="*/ 534425 h 537997"/>
                        <a:gd name="connsiteX82" fmla="*/ 369301 w 616558"/>
                        <a:gd name="connsiteY82" fmla="*/ 487991 h 537997"/>
                        <a:gd name="connsiteX83" fmla="*/ 387161 w 616558"/>
                        <a:gd name="connsiteY83" fmla="*/ 455844 h 537997"/>
                        <a:gd name="connsiteX84" fmla="*/ 390733 w 616558"/>
                        <a:gd name="connsiteY84" fmla="*/ 445129 h 537997"/>
                        <a:gd name="connsiteX85" fmla="*/ 387161 w 616558"/>
                        <a:gd name="connsiteY85" fmla="*/ 434413 h 537997"/>
                        <a:gd name="connsiteX86" fmla="*/ 358586 w 616558"/>
                        <a:gd name="connsiteY86" fmla="*/ 409410 h 537997"/>
                        <a:gd name="connsiteX87" fmla="*/ 347870 w 616558"/>
                        <a:gd name="connsiteY87" fmla="*/ 402266 h 537997"/>
                        <a:gd name="connsiteX88" fmla="*/ 337155 w 616558"/>
                        <a:gd name="connsiteY88" fmla="*/ 395122 h 537997"/>
                        <a:gd name="connsiteX89" fmla="*/ 333583 w 616558"/>
                        <a:gd name="connsiteY89" fmla="*/ 384407 h 537997"/>
                        <a:gd name="connsiteX90" fmla="*/ 301436 w 616558"/>
                        <a:gd name="connsiteY90" fmla="*/ 366547 h 537997"/>
                        <a:gd name="connsiteX91" fmla="*/ 280005 w 616558"/>
                        <a:gd name="connsiteY91" fmla="*/ 380835 h 537997"/>
                        <a:gd name="connsiteX92" fmla="*/ 272861 w 616558"/>
                        <a:gd name="connsiteY92" fmla="*/ 402266 h 537997"/>
                        <a:gd name="connsiteX93" fmla="*/ 265717 w 616558"/>
                        <a:gd name="connsiteY93" fmla="*/ 448700 h 537997"/>
                        <a:gd name="connsiteX94" fmla="*/ 258573 w 616558"/>
                        <a:gd name="connsiteY94" fmla="*/ 459416 h 537997"/>
                        <a:gd name="connsiteX95" fmla="*/ 247858 w 616558"/>
                        <a:gd name="connsiteY95" fmla="*/ 462988 h 537997"/>
                        <a:gd name="connsiteX96" fmla="*/ 201423 w 616558"/>
                        <a:gd name="connsiteY96" fmla="*/ 459416 h 537997"/>
                        <a:gd name="connsiteX97" fmla="*/ 197851 w 616558"/>
                        <a:gd name="connsiteY97" fmla="*/ 448700 h 537997"/>
                        <a:gd name="connsiteX98" fmla="*/ 208567 w 616558"/>
                        <a:gd name="connsiteY98" fmla="*/ 409410 h 537997"/>
                        <a:gd name="connsiteX99" fmla="*/ 219283 w 616558"/>
                        <a:gd name="connsiteY99" fmla="*/ 405838 h 537997"/>
                        <a:gd name="connsiteX100" fmla="*/ 229998 w 616558"/>
                        <a:gd name="connsiteY100" fmla="*/ 395122 h 537997"/>
                        <a:gd name="connsiteX101" fmla="*/ 247858 w 616558"/>
                        <a:gd name="connsiteY101" fmla="*/ 377263 h 537997"/>
                        <a:gd name="connsiteX102" fmla="*/ 255001 w 616558"/>
                        <a:gd name="connsiteY102" fmla="*/ 355832 h 537997"/>
                        <a:gd name="connsiteX103" fmla="*/ 158561 w 616558"/>
                        <a:gd name="connsiteY103" fmla="*/ 352260 h 537997"/>
                        <a:gd name="connsiteX104" fmla="*/ 144273 w 616558"/>
                        <a:gd name="connsiteY104" fmla="*/ 348688 h 537997"/>
                        <a:gd name="connsiteX105" fmla="*/ 115698 w 616558"/>
                        <a:gd name="connsiteY105" fmla="*/ 341544 h 537997"/>
                        <a:gd name="connsiteX106" fmla="*/ 97839 w 616558"/>
                        <a:gd name="connsiteY106" fmla="*/ 345116 h 537997"/>
                        <a:gd name="connsiteX107" fmla="*/ 87123 w 616558"/>
                        <a:gd name="connsiteY107" fmla="*/ 348688 h 537997"/>
                        <a:gd name="connsiteX108" fmla="*/ 72836 w 616558"/>
                        <a:gd name="connsiteY108" fmla="*/ 370119 h 537997"/>
                        <a:gd name="connsiteX109" fmla="*/ 54976 w 616558"/>
                        <a:gd name="connsiteY109" fmla="*/ 402266 h 537997"/>
                        <a:gd name="connsiteX110" fmla="*/ 44261 w 616558"/>
                        <a:gd name="connsiteY110" fmla="*/ 405838 h 537997"/>
                        <a:gd name="connsiteX111" fmla="*/ 19258 w 616558"/>
                        <a:gd name="connsiteY111" fmla="*/ 402266 h 537997"/>
                        <a:gd name="connsiteX112" fmla="*/ 22830 w 616558"/>
                        <a:gd name="connsiteY112" fmla="*/ 377263 h 537997"/>
                        <a:gd name="connsiteX113" fmla="*/ 29973 w 616558"/>
                        <a:gd name="connsiteY113" fmla="*/ 355832 h 537997"/>
                        <a:gd name="connsiteX114" fmla="*/ 62120 w 616558"/>
                        <a:gd name="connsiteY114" fmla="*/ 337972 h 537997"/>
                        <a:gd name="connsiteX115" fmla="*/ 83551 w 616558"/>
                        <a:gd name="connsiteY115" fmla="*/ 320113 h 537997"/>
                        <a:gd name="connsiteX116" fmla="*/ 94267 w 616558"/>
                        <a:gd name="connsiteY116" fmla="*/ 316541 h 537997"/>
                        <a:gd name="connsiteX117" fmla="*/ 154989 w 616558"/>
                        <a:gd name="connsiteY117" fmla="*/ 312969 h 537997"/>
                        <a:gd name="connsiteX118" fmla="*/ 190708 w 616558"/>
                        <a:gd name="connsiteY118" fmla="*/ 309397 h 537997"/>
                        <a:gd name="connsiteX119" fmla="*/ 201423 w 616558"/>
                        <a:gd name="connsiteY119" fmla="*/ 287966 h 537997"/>
                        <a:gd name="connsiteX120" fmla="*/ 208567 w 616558"/>
                        <a:gd name="connsiteY120" fmla="*/ 277250 h 537997"/>
                        <a:gd name="connsiteX121" fmla="*/ 204995 w 616558"/>
                        <a:gd name="connsiteY121" fmla="*/ 259391 h 537997"/>
                        <a:gd name="connsiteX122" fmla="*/ 183564 w 616558"/>
                        <a:gd name="connsiteY122" fmla="*/ 248675 h 537997"/>
                        <a:gd name="connsiteX123" fmla="*/ 137130 w 616558"/>
                        <a:gd name="connsiteY123" fmla="*/ 245104 h 537997"/>
                        <a:gd name="connsiteX124" fmla="*/ 112126 w 616558"/>
                        <a:gd name="connsiteY124" fmla="*/ 241532 h 537997"/>
                        <a:gd name="connsiteX125" fmla="*/ 76408 w 616558"/>
                        <a:gd name="connsiteY125" fmla="*/ 234388 h 537997"/>
                        <a:gd name="connsiteX126" fmla="*/ 58548 w 616558"/>
                        <a:gd name="connsiteY126" fmla="*/ 230816 h 537997"/>
                        <a:gd name="connsiteX127" fmla="*/ 47833 w 616558"/>
                        <a:gd name="connsiteY127" fmla="*/ 227244 h 537997"/>
                        <a:gd name="connsiteX128" fmla="*/ 4970 w 616558"/>
                        <a:gd name="connsiteY128" fmla="*/ 223672 h 537997"/>
                        <a:gd name="connsiteX129" fmla="*/ 1398 w 616558"/>
                        <a:gd name="connsiteY129" fmla="*/ 212957 h 537997"/>
                        <a:gd name="connsiteX130" fmla="*/ 12114 w 616558"/>
                        <a:gd name="connsiteY130" fmla="*/ 205813 h 537997"/>
                        <a:gd name="connsiteX131" fmla="*/ 22830 w 616558"/>
                        <a:gd name="connsiteY131" fmla="*/ 195097 h 537997"/>
                        <a:gd name="connsiteX132" fmla="*/ 29973 w 616558"/>
                        <a:gd name="connsiteY132" fmla="*/ 184382 h 537997"/>
                        <a:gd name="connsiteX133" fmla="*/ 51405 w 616558"/>
                        <a:gd name="connsiteY133" fmla="*/ 177238 h 537997"/>
                        <a:gd name="connsiteX134" fmla="*/ 62120 w 616558"/>
                        <a:gd name="connsiteY134" fmla="*/ 173666 h 537997"/>
                        <a:gd name="connsiteX135" fmla="*/ 72836 w 616558"/>
                        <a:gd name="connsiteY135" fmla="*/ 170094 h 537997"/>
                        <a:gd name="connsiteX136" fmla="*/ 147845 w 616558"/>
                        <a:gd name="connsiteY136" fmla="*/ 177238 h 537997"/>
                        <a:gd name="connsiteX137" fmla="*/ 158561 w 616558"/>
                        <a:gd name="connsiteY137" fmla="*/ 184382 h 537997"/>
                        <a:gd name="connsiteX138" fmla="*/ 165705 w 616558"/>
                        <a:gd name="connsiteY138" fmla="*/ 195097 h 537997"/>
                        <a:gd name="connsiteX139" fmla="*/ 187136 w 616558"/>
                        <a:gd name="connsiteY139" fmla="*/ 202241 h 537997"/>
                        <a:gd name="connsiteX140" fmla="*/ 215711 w 616558"/>
                        <a:gd name="connsiteY140" fmla="*/ 209385 h 537997"/>
                        <a:gd name="connsiteX141" fmla="*/ 255001 w 616558"/>
                        <a:gd name="connsiteY141" fmla="*/ 220100 h 537997"/>
                        <a:gd name="connsiteX142" fmla="*/ 326439 w 616558"/>
                        <a:gd name="connsiteY142" fmla="*/ 223672 h 537997"/>
                        <a:gd name="connsiteX143" fmla="*/ 340726 w 616558"/>
                        <a:gd name="connsiteY143" fmla="*/ 227244 h 537997"/>
                        <a:gd name="connsiteX144" fmla="*/ 372873 w 616558"/>
                        <a:gd name="connsiteY144" fmla="*/ 237960 h 537997"/>
                        <a:gd name="connsiteX145" fmla="*/ 383589 w 616558"/>
                        <a:gd name="connsiteY145" fmla="*/ 241532 h 537997"/>
                        <a:gd name="connsiteX146" fmla="*/ 394305 w 616558"/>
                        <a:gd name="connsiteY146" fmla="*/ 245104 h 537997"/>
                        <a:gd name="connsiteX147" fmla="*/ 415736 w 616558"/>
                        <a:gd name="connsiteY147" fmla="*/ 237960 h 537997"/>
                        <a:gd name="connsiteX148" fmla="*/ 433595 w 616558"/>
                        <a:gd name="connsiteY148" fmla="*/ 220100 h 537997"/>
                        <a:gd name="connsiteX149" fmla="*/ 408592 w 616558"/>
                        <a:gd name="connsiteY149" fmla="*/ 195097 h 537997"/>
                        <a:gd name="connsiteX150" fmla="*/ 397876 w 616558"/>
                        <a:gd name="connsiteY150" fmla="*/ 184382 h 537997"/>
                        <a:gd name="connsiteX151" fmla="*/ 355014 w 616558"/>
                        <a:gd name="connsiteY151" fmla="*/ 162950 h 537997"/>
                        <a:gd name="connsiteX152" fmla="*/ 305008 w 616558"/>
                        <a:gd name="connsiteY152" fmla="*/ 155807 h 537997"/>
                        <a:gd name="connsiteX153" fmla="*/ 283576 w 616558"/>
                        <a:gd name="connsiteY153" fmla="*/ 148663 h 537997"/>
                        <a:gd name="connsiteX154" fmla="*/ 272861 w 616558"/>
                        <a:gd name="connsiteY154" fmla="*/ 145091 h 537997"/>
                        <a:gd name="connsiteX155" fmla="*/ 262145 w 616558"/>
                        <a:gd name="connsiteY155" fmla="*/ 137947 h 537997"/>
                        <a:gd name="connsiteX156" fmla="*/ 237142 w 616558"/>
                        <a:gd name="connsiteY156" fmla="*/ 130804 h 537997"/>
                        <a:gd name="connsiteX157" fmla="*/ 212139 w 616558"/>
                        <a:gd name="connsiteY157" fmla="*/ 123660 h 537997"/>
                        <a:gd name="connsiteX158" fmla="*/ 144273 w 616558"/>
                        <a:gd name="connsiteY158" fmla="*/ 127232 h 537997"/>
                        <a:gd name="connsiteX159" fmla="*/ 83551 w 616558"/>
                        <a:gd name="connsiteY159" fmla="*/ 123660 h 537997"/>
                        <a:gd name="connsiteX160" fmla="*/ 62120 w 616558"/>
                        <a:gd name="connsiteY160" fmla="*/ 116516 h 537997"/>
                        <a:gd name="connsiteX161" fmla="*/ 44261 w 616558"/>
                        <a:gd name="connsiteY161" fmla="*/ 98657 h 537997"/>
                        <a:gd name="connsiteX162" fmla="*/ 65692 w 616558"/>
                        <a:gd name="connsiteY162" fmla="*/ 80797 h 537997"/>
                        <a:gd name="connsiteX163" fmla="*/ 169276 w 616558"/>
                        <a:gd name="connsiteY163" fmla="*/ 70082 h 537997"/>
                        <a:gd name="connsiteX164" fmla="*/ 169276 w 616558"/>
                        <a:gd name="connsiteY164" fmla="*/ 48650 h 537997"/>
                        <a:gd name="connsiteX165" fmla="*/ 158561 w 616558"/>
                        <a:gd name="connsiteY165" fmla="*/ 45079 h 537997"/>
                        <a:gd name="connsiteX166" fmla="*/ 147845 w 616558"/>
                        <a:gd name="connsiteY166" fmla="*/ 37935 h 537997"/>
                        <a:gd name="connsiteX167" fmla="*/ 147845 w 616558"/>
                        <a:gd name="connsiteY167" fmla="*/ 5788 h 537997"/>
                        <a:gd name="connsiteX168" fmla="*/ 158561 w 616558"/>
                        <a:gd name="connsiteY168" fmla="*/ 2216 h 537997"/>
                        <a:gd name="connsiteX169" fmla="*/ 190708 w 616558"/>
                        <a:gd name="connsiteY169" fmla="*/ 5788 h 537997"/>
                        <a:gd name="connsiteX170" fmla="*/ 197851 w 616558"/>
                        <a:gd name="connsiteY170" fmla="*/ 27219 h 537997"/>
                        <a:gd name="connsiteX171" fmla="*/ 201423 w 616558"/>
                        <a:gd name="connsiteY171" fmla="*/ 37935 h 537997"/>
                        <a:gd name="connsiteX172" fmla="*/ 204995 w 616558"/>
                        <a:gd name="connsiteY172" fmla="*/ 62938 h 537997"/>
                        <a:gd name="connsiteX173" fmla="*/ 226426 w 616558"/>
                        <a:gd name="connsiteY173" fmla="*/ 70082 h 537997"/>
                        <a:gd name="connsiteX174" fmla="*/ 247858 w 616558"/>
                        <a:gd name="connsiteY174" fmla="*/ 77225 h 537997"/>
                        <a:gd name="connsiteX175" fmla="*/ 258573 w 616558"/>
                        <a:gd name="connsiteY175" fmla="*/ 80797 h 537997"/>
                        <a:gd name="connsiteX176" fmla="*/ 280005 w 616558"/>
                        <a:gd name="connsiteY176" fmla="*/ 84369 h 537997"/>
                        <a:gd name="connsiteX177" fmla="*/ 319295 w 616558"/>
                        <a:gd name="connsiteY177" fmla="*/ 95085 h 537997"/>
                        <a:gd name="connsiteX178" fmla="*/ 330011 w 616558"/>
                        <a:gd name="connsiteY178" fmla="*/ 102229 h 53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616558" h="537997">
                          <a:moveTo>
                            <a:pt x="330011" y="102229"/>
                          </a:moveTo>
                          <a:cubicBezTo>
                            <a:pt x="326399" y="96811"/>
                            <a:pt x="319295" y="88191"/>
                            <a:pt x="319295" y="80797"/>
                          </a:cubicBezTo>
                          <a:cubicBezTo>
                            <a:pt x="319295" y="75888"/>
                            <a:pt x="320933" y="71022"/>
                            <a:pt x="322867" y="66510"/>
                          </a:cubicBezTo>
                          <a:cubicBezTo>
                            <a:pt x="324558" y="62564"/>
                            <a:pt x="326659" y="58476"/>
                            <a:pt x="330011" y="55794"/>
                          </a:cubicBezTo>
                          <a:cubicBezTo>
                            <a:pt x="332951" y="53442"/>
                            <a:pt x="337359" y="53906"/>
                            <a:pt x="340726" y="52222"/>
                          </a:cubicBezTo>
                          <a:cubicBezTo>
                            <a:pt x="344566" y="50302"/>
                            <a:pt x="347870" y="47460"/>
                            <a:pt x="351442" y="45079"/>
                          </a:cubicBezTo>
                          <a:cubicBezTo>
                            <a:pt x="387344" y="47840"/>
                            <a:pt x="393361" y="36049"/>
                            <a:pt x="405020" y="59366"/>
                          </a:cubicBezTo>
                          <a:cubicBezTo>
                            <a:pt x="406704" y="62734"/>
                            <a:pt x="407401" y="66510"/>
                            <a:pt x="408592" y="70082"/>
                          </a:cubicBezTo>
                          <a:cubicBezTo>
                            <a:pt x="407401" y="81988"/>
                            <a:pt x="406839" y="93974"/>
                            <a:pt x="405020" y="105800"/>
                          </a:cubicBezTo>
                          <a:cubicBezTo>
                            <a:pt x="404447" y="109521"/>
                            <a:pt x="398786" y="113854"/>
                            <a:pt x="401448" y="116516"/>
                          </a:cubicBezTo>
                          <a:cubicBezTo>
                            <a:pt x="406773" y="121841"/>
                            <a:pt x="415736" y="121279"/>
                            <a:pt x="422880" y="123660"/>
                          </a:cubicBezTo>
                          <a:lnTo>
                            <a:pt x="497889" y="148663"/>
                          </a:lnTo>
                          <a:lnTo>
                            <a:pt x="519320" y="155807"/>
                          </a:lnTo>
                          <a:cubicBezTo>
                            <a:pt x="522892" y="156998"/>
                            <a:pt x="526903" y="157290"/>
                            <a:pt x="530036" y="159379"/>
                          </a:cubicBezTo>
                          <a:lnTo>
                            <a:pt x="551467" y="173666"/>
                          </a:lnTo>
                          <a:lnTo>
                            <a:pt x="562183" y="180810"/>
                          </a:lnTo>
                          <a:lnTo>
                            <a:pt x="590758" y="223672"/>
                          </a:lnTo>
                          <a:cubicBezTo>
                            <a:pt x="593139" y="227244"/>
                            <a:pt x="596543" y="230315"/>
                            <a:pt x="597901" y="234388"/>
                          </a:cubicBezTo>
                          <a:cubicBezTo>
                            <a:pt x="602830" y="249176"/>
                            <a:pt x="599384" y="241971"/>
                            <a:pt x="608617" y="255819"/>
                          </a:cubicBezTo>
                          <a:cubicBezTo>
                            <a:pt x="612530" y="267557"/>
                            <a:pt x="616558" y="274070"/>
                            <a:pt x="608617" y="287966"/>
                          </a:cubicBezTo>
                          <a:cubicBezTo>
                            <a:pt x="606749" y="291235"/>
                            <a:pt x="601473" y="290347"/>
                            <a:pt x="597901" y="291538"/>
                          </a:cubicBezTo>
                          <a:cubicBezTo>
                            <a:pt x="590757" y="290347"/>
                            <a:pt x="582948" y="291205"/>
                            <a:pt x="576470" y="287966"/>
                          </a:cubicBezTo>
                          <a:cubicBezTo>
                            <a:pt x="567234" y="283348"/>
                            <a:pt x="569646" y="269772"/>
                            <a:pt x="565755" y="262963"/>
                          </a:cubicBezTo>
                          <a:cubicBezTo>
                            <a:pt x="563249" y="258577"/>
                            <a:pt x="558611" y="255819"/>
                            <a:pt x="555039" y="252247"/>
                          </a:cubicBezTo>
                          <a:cubicBezTo>
                            <a:pt x="553848" y="248675"/>
                            <a:pt x="554129" y="244194"/>
                            <a:pt x="551467" y="241532"/>
                          </a:cubicBezTo>
                          <a:cubicBezTo>
                            <a:pt x="539184" y="229249"/>
                            <a:pt x="532796" y="228164"/>
                            <a:pt x="519320" y="223672"/>
                          </a:cubicBezTo>
                          <a:cubicBezTo>
                            <a:pt x="515748" y="220100"/>
                            <a:pt x="512808" y="215759"/>
                            <a:pt x="508605" y="212957"/>
                          </a:cubicBezTo>
                          <a:cubicBezTo>
                            <a:pt x="497129" y="205306"/>
                            <a:pt x="480348" y="211578"/>
                            <a:pt x="469314" y="212957"/>
                          </a:cubicBezTo>
                          <a:cubicBezTo>
                            <a:pt x="461559" y="236222"/>
                            <a:pt x="456379" y="242019"/>
                            <a:pt x="465742" y="270107"/>
                          </a:cubicBezTo>
                          <a:cubicBezTo>
                            <a:pt x="467100" y="274180"/>
                            <a:pt x="473160" y="274502"/>
                            <a:pt x="476458" y="277250"/>
                          </a:cubicBezTo>
                          <a:cubicBezTo>
                            <a:pt x="480339" y="280484"/>
                            <a:pt x="483293" y="284732"/>
                            <a:pt x="487173" y="287966"/>
                          </a:cubicBezTo>
                          <a:cubicBezTo>
                            <a:pt x="490471" y="290714"/>
                            <a:pt x="494591" y="292362"/>
                            <a:pt x="497889" y="295110"/>
                          </a:cubicBezTo>
                          <a:cubicBezTo>
                            <a:pt x="501770" y="298344"/>
                            <a:pt x="504402" y="303023"/>
                            <a:pt x="508605" y="305825"/>
                          </a:cubicBezTo>
                          <a:cubicBezTo>
                            <a:pt x="511738" y="307913"/>
                            <a:pt x="515748" y="308206"/>
                            <a:pt x="519320" y="309397"/>
                          </a:cubicBezTo>
                          <a:cubicBezTo>
                            <a:pt x="526464" y="316541"/>
                            <a:pt x="535147" y="322423"/>
                            <a:pt x="540751" y="330829"/>
                          </a:cubicBezTo>
                          <a:cubicBezTo>
                            <a:pt x="557993" y="356690"/>
                            <a:pt x="551199" y="344581"/>
                            <a:pt x="562183" y="366547"/>
                          </a:cubicBezTo>
                          <a:cubicBezTo>
                            <a:pt x="563374" y="371310"/>
                            <a:pt x="564406" y="376115"/>
                            <a:pt x="565755" y="380835"/>
                          </a:cubicBezTo>
                          <a:cubicBezTo>
                            <a:pt x="568826" y="391584"/>
                            <a:pt x="573966" y="397092"/>
                            <a:pt x="565755" y="409410"/>
                          </a:cubicBezTo>
                          <a:cubicBezTo>
                            <a:pt x="563667" y="412543"/>
                            <a:pt x="558611" y="411791"/>
                            <a:pt x="555039" y="412982"/>
                          </a:cubicBezTo>
                          <a:cubicBezTo>
                            <a:pt x="552463" y="412467"/>
                            <a:pt x="531171" y="408976"/>
                            <a:pt x="526464" y="405838"/>
                          </a:cubicBezTo>
                          <a:cubicBezTo>
                            <a:pt x="522261" y="403036"/>
                            <a:pt x="519629" y="398356"/>
                            <a:pt x="515748" y="395122"/>
                          </a:cubicBezTo>
                          <a:cubicBezTo>
                            <a:pt x="500422" y="382350"/>
                            <a:pt x="508549" y="394341"/>
                            <a:pt x="494317" y="377263"/>
                          </a:cubicBezTo>
                          <a:cubicBezTo>
                            <a:pt x="483456" y="364229"/>
                            <a:pt x="491286" y="367365"/>
                            <a:pt x="476458" y="355832"/>
                          </a:cubicBezTo>
                          <a:cubicBezTo>
                            <a:pt x="469681" y="350561"/>
                            <a:pt x="461097" y="347615"/>
                            <a:pt x="455026" y="341544"/>
                          </a:cubicBezTo>
                          <a:cubicBezTo>
                            <a:pt x="445781" y="332299"/>
                            <a:pt x="435696" y="320813"/>
                            <a:pt x="422880" y="316541"/>
                          </a:cubicBezTo>
                          <a:cubicBezTo>
                            <a:pt x="408091" y="311611"/>
                            <a:pt x="415297" y="315058"/>
                            <a:pt x="401448" y="305825"/>
                          </a:cubicBezTo>
                          <a:cubicBezTo>
                            <a:pt x="389543" y="287966"/>
                            <a:pt x="397876" y="297491"/>
                            <a:pt x="372873" y="280822"/>
                          </a:cubicBezTo>
                          <a:lnTo>
                            <a:pt x="362158" y="273679"/>
                          </a:lnTo>
                          <a:cubicBezTo>
                            <a:pt x="358586" y="271298"/>
                            <a:pt x="355607" y="267576"/>
                            <a:pt x="351442" y="266535"/>
                          </a:cubicBezTo>
                          <a:lnTo>
                            <a:pt x="337155" y="262963"/>
                          </a:lnTo>
                          <a:cubicBezTo>
                            <a:pt x="305767" y="242038"/>
                            <a:pt x="324266" y="247821"/>
                            <a:pt x="280005" y="252247"/>
                          </a:cubicBezTo>
                          <a:cubicBezTo>
                            <a:pt x="272861" y="254628"/>
                            <a:pt x="262750" y="253125"/>
                            <a:pt x="258573" y="259391"/>
                          </a:cubicBezTo>
                          <a:cubicBezTo>
                            <a:pt x="249049" y="273679"/>
                            <a:pt x="255002" y="267726"/>
                            <a:pt x="240714" y="277250"/>
                          </a:cubicBezTo>
                          <a:cubicBezTo>
                            <a:pt x="239523" y="280822"/>
                            <a:pt x="237142" y="284201"/>
                            <a:pt x="237142" y="287966"/>
                          </a:cubicBezTo>
                          <a:cubicBezTo>
                            <a:pt x="237142" y="292589"/>
                            <a:pt x="244245" y="307139"/>
                            <a:pt x="247858" y="309397"/>
                          </a:cubicBezTo>
                          <a:cubicBezTo>
                            <a:pt x="260469" y="317279"/>
                            <a:pt x="280626" y="317628"/>
                            <a:pt x="294292" y="320113"/>
                          </a:cubicBezTo>
                          <a:cubicBezTo>
                            <a:pt x="306171" y="322273"/>
                            <a:pt x="318823" y="327100"/>
                            <a:pt x="330011" y="330829"/>
                          </a:cubicBezTo>
                          <a:lnTo>
                            <a:pt x="340726" y="334400"/>
                          </a:lnTo>
                          <a:lnTo>
                            <a:pt x="351442" y="337972"/>
                          </a:lnTo>
                          <a:cubicBezTo>
                            <a:pt x="355014" y="339163"/>
                            <a:pt x="358505" y="340631"/>
                            <a:pt x="362158" y="341544"/>
                          </a:cubicBezTo>
                          <a:cubicBezTo>
                            <a:pt x="380098" y="346029"/>
                            <a:pt x="371788" y="343564"/>
                            <a:pt x="387161" y="348688"/>
                          </a:cubicBezTo>
                          <a:cubicBezTo>
                            <a:pt x="390733" y="352260"/>
                            <a:pt x="394775" y="355417"/>
                            <a:pt x="397876" y="359404"/>
                          </a:cubicBezTo>
                          <a:cubicBezTo>
                            <a:pt x="403147" y="366181"/>
                            <a:pt x="405020" y="376072"/>
                            <a:pt x="412164" y="380835"/>
                          </a:cubicBezTo>
                          <a:lnTo>
                            <a:pt x="422880" y="387979"/>
                          </a:lnTo>
                          <a:cubicBezTo>
                            <a:pt x="427642" y="395123"/>
                            <a:pt x="430023" y="404648"/>
                            <a:pt x="437167" y="409410"/>
                          </a:cubicBezTo>
                          <a:lnTo>
                            <a:pt x="458598" y="423697"/>
                          </a:lnTo>
                          <a:cubicBezTo>
                            <a:pt x="460979" y="427269"/>
                            <a:pt x="462390" y="431731"/>
                            <a:pt x="465742" y="434413"/>
                          </a:cubicBezTo>
                          <a:cubicBezTo>
                            <a:pt x="468682" y="436765"/>
                            <a:pt x="473090" y="436301"/>
                            <a:pt x="476458" y="437985"/>
                          </a:cubicBezTo>
                          <a:cubicBezTo>
                            <a:pt x="480298" y="439905"/>
                            <a:pt x="483601" y="442748"/>
                            <a:pt x="487173" y="445129"/>
                          </a:cubicBezTo>
                          <a:cubicBezTo>
                            <a:pt x="503549" y="469693"/>
                            <a:pt x="498746" y="458415"/>
                            <a:pt x="505033" y="477275"/>
                          </a:cubicBezTo>
                          <a:cubicBezTo>
                            <a:pt x="503842" y="490372"/>
                            <a:pt x="506345" y="504356"/>
                            <a:pt x="501461" y="516566"/>
                          </a:cubicBezTo>
                          <a:cubicBezTo>
                            <a:pt x="500063" y="520062"/>
                            <a:pt x="493685" y="515346"/>
                            <a:pt x="490745" y="512994"/>
                          </a:cubicBezTo>
                          <a:cubicBezTo>
                            <a:pt x="487393" y="510312"/>
                            <a:pt x="486636" y="505314"/>
                            <a:pt x="483601" y="502279"/>
                          </a:cubicBezTo>
                          <a:cubicBezTo>
                            <a:pt x="480566" y="499244"/>
                            <a:pt x="476458" y="497516"/>
                            <a:pt x="472886" y="495135"/>
                          </a:cubicBezTo>
                          <a:cubicBezTo>
                            <a:pt x="461565" y="478154"/>
                            <a:pt x="469814" y="485775"/>
                            <a:pt x="444311" y="477275"/>
                          </a:cubicBezTo>
                          <a:lnTo>
                            <a:pt x="433595" y="473704"/>
                          </a:lnTo>
                          <a:cubicBezTo>
                            <a:pt x="415695" y="476687"/>
                            <a:pt x="411346" y="473144"/>
                            <a:pt x="401448" y="487991"/>
                          </a:cubicBezTo>
                          <a:cubicBezTo>
                            <a:pt x="399359" y="491124"/>
                            <a:pt x="399067" y="495135"/>
                            <a:pt x="397876" y="498707"/>
                          </a:cubicBezTo>
                          <a:cubicBezTo>
                            <a:pt x="399067" y="504660"/>
                            <a:pt x="399316" y="510882"/>
                            <a:pt x="401448" y="516566"/>
                          </a:cubicBezTo>
                          <a:cubicBezTo>
                            <a:pt x="402955" y="520586"/>
                            <a:pt x="407886" y="523047"/>
                            <a:pt x="408592" y="527282"/>
                          </a:cubicBezTo>
                          <a:cubicBezTo>
                            <a:pt x="409211" y="530996"/>
                            <a:pt x="406211" y="534425"/>
                            <a:pt x="405020" y="537997"/>
                          </a:cubicBezTo>
                          <a:cubicBezTo>
                            <a:pt x="395495" y="536806"/>
                            <a:pt x="385706" y="536951"/>
                            <a:pt x="376445" y="534425"/>
                          </a:cubicBezTo>
                          <a:cubicBezTo>
                            <a:pt x="354326" y="528393"/>
                            <a:pt x="366756" y="505806"/>
                            <a:pt x="369301" y="487991"/>
                          </a:cubicBezTo>
                          <a:cubicBezTo>
                            <a:pt x="371994" y="469141"/>
                            <a:pt x="378981" y="480382"/>
                            <a:pt x="387161" y="455844"/>
                          </a:cubicBezTo>
                          <a:lnTo>
                            <a:pt x="390733" y="445129"/>
                          </a:lnTo>
                          <a:cubicBezTo>
                            <a:pt x="389542" y="441557"/>
                            <a:pt x="388845" y="437781"/>
                            <a:pt x="387161" y="434413"/>
                          </a:cubicBezTo>
                          <a:cubicBezTo>
                            <a:pt x="379719" y="419530"/>
                            <a:pt x="374660" y="420126"/>
                            <a:pt x="358586" y="409410"/>
                          </a:cubicBezTo>
                          <a:lnTo>
                            <a:pt x="347870" y="402266"/>
                          </a:lnTo>
                          <a:lnTo>
                            <a:pt x="337155" y="395122"/>
                          </a:lnTo>
                          <a:cubicBezTo>
                            <a:pt x="335964" y="391550"/>
                            <a:pt x="336245" y="387069"/>
                            <a:pt x="333583" y="384407"/>
                          </a:cubicBezTo>
                          <a:cubicBezTo>
                            <a:pt x="321301" y="372125"/>
                            <a:pt x="314911" y="371039"/>
                            <a:pt x="301436" y="366547"/>
                          </a:cubicBezTo>
                          <a:cubicBezTo>
                            <a:pt x="287213" y="370103"/>
                            <a:pt x="286172" y="366959"/>
                            <a:pt x="280005" y="380835"/>
                          </a:cubicBezTo>
                          <a:cubicBezTo>
                            <a:pt x="276947" y="387716"/>
                            <a:pt x="272861" y="402266"/>
                            <a:pt x="272861" y="402266"/>
                          </a:cubicBezTo>
                          <a:cubicBezTo>
                            <a:pt x="272144" y="408720"/>
                            <a:pt x="270357" y="437873"/>
                            <a:pt x="265717" y="448700"/>
                          </a:cubicBezTo>
                          <a:cubicBezTo>
                            <a:pt x="264026" y="452646"/>
                            <a:pt x="261925" y="456734"/>
                            <a:pt x="258573" y="459416"/>
                          </a:cubicBezTo>
                          <a:cubicBezTo>
                            <a:pt x="255633" y="461768"/>
                            <a:pt x="251430" y="461797"/>
                            <a:pt x="247858" y="462988"/>
                          </a:cubicBezTo>
                          <a:cubicBezTo>
                            <a:pt x="232380" y="461797"/>
                            <a:pt x="216350" y="463681"/>
                            <a:pt x="201423" y="459416"/>
                          </a:cubicBezTo>
                          <a:cubicBezTo>
                            <a:pt x="197803" y="458382"/>
                            <a:pt x="197851" y="452465"/>
                            <a:pt x="197851" y="448700"/>
                          </a:cubicBezTo>
                          <a:cubicBezTo>
                            <a:pt x="197851" y="438664"/>
                            <a:pt x="197934" y="417916"/>
                            <a:pt x="208567" y="409410"/>
                          </a:cubicBezTo>
                          <a:cubicBezTo>
                            <a:pt x="211507" y="407058"/>
                            <a:pt x="215711" y="407029"/>
                            <a:pt x="219283" y="405838"/>
                          </a:cubicBezTo>
                          <a:cubicBezTo>
                            <a:pt x="222855" y="402266"/>
                            <a:pt x="226117" y="398356"/>
                            <a:pt x="229998" y="395122"/>
                          </a:cubicBezTo>
                          <a:cubicBezTo>
                            <a:pt x="240925" y="386016"/>
                            <a:pt x="241694" y="391133"/>
                            <a:pt x="247858" y="377263"/>
                          </a:cubicBezTo>
                          <a:cubicBezTo>
                            <a:pt x="250916" y="370382"/>
                            <a:pt x="255001" y="355832"/>
                            <a:pt x="255001" y="355832"/>
                          </a:cubicBezTo>
                          <a:cubicBezTo>
                            <a:pt x="222854" y="354641"/>
                            <a:pt x="190663" y="354331"/>
                            <a:pt x="158561" y="352260"/>
                          </a:cubicBezTo>
                          <a:cubicBezTo>
                            <a:pt x="153662" y="351944"/>
                            <a:pt x="149065" y="349753"/>
                            <a:pt x="144273" y="348688"/>
                          </a:cubicBezTo>
                          <a:cubicBezTo>
                            <a:pt x="118412" y="342941"/>
                            <a:pt x="134846" y="347927"/>
                            <a:pt x="115698" y="341544"/>
                          </a:cubicBezTo>
                          <a:cubicBezTo>
                            <a:pt x="109745" y="342735"/>
                            <a:pt x="103729" y="343644"/>
                            <a:pt x="97839" y="345116"/>
                          </a:cubicBezTo>
                          <a:cubicBezTo>
                            <a:pt x="94186" y="346029"/>
                            <a:pt x="89785" y="346026"/>
                            <a:pt x="87123" y="348688"/>
                          </a:cubicBezTo>
                          <a:cubicBezTo>
                            <a:pt x="81052" y="354759"/>
                            <a:pt x="72836" y="370119"/>
                            <a:pt x="72836" y="370119"/>
                          </a:cubicBezTo>
                          <a:cubicBezTo>
                            <a:pt x="67510" y="386095"/>
                            <a:pt x="68725" y="393099"/>
                            <a:pt x="54976" y="402266"/>
                          </a:cubicBezTo>
                          <a:cubicBezTo>
                            <a:pt x="51843" y="404354"/>
                            <a:pt x="47833" y="404647"/>
                            <a:pt x="44261" y="405838"/>
                          </a:cubicBezTo>
                          <a:cubicBezTo>
                            <a:pt x="35927" y="404647"/>
                            <a:pt x="24309" y="409001"/>
                            <a:pt x="19258" y="402266"/>
                          </a:cubicBezTo>
                          <a:cubicBezTo>
                            <a:pt x="14207" y="395531"/>
                            <a:pt x="20937" y="385466"/>
                            <a:pt x="22830" y="377263"/>
                          </a:cubicBezTo>
                          <a:cubicBezTo>
                            <a:pt x="24523" y="369926"/>
                            <a:pt x="23708" y="360009"/>
                            <a:pt x="29973" y="355832"/>
                          </a:cubicBezTo>
                          <a:cubicBezTo>
                            <a:pt x="97529" y="310794"/>
                            <a:pt x="24408" y="356827"/>
                            <a:pt x="62120" y="337972"/>
                          </a:cubicBezTo>
                          <a:cubicBezTo>
                            <a:pt x="85499" y="326283"/>
                            <a:pt x="59846" y="335917"/>
                            <a:pt x="83551" y="320113"/>
                          </a:cubicBezTo>
                          <a:cubicBezTo>
                            <a:pt x="86684" y="318024"/>
                            <a:pt x="90520" y="316916"/>
                            <a:pt x="94267" y="316541"/>
                          </a:cubicBezTo>
                          <a:cubicBezTo>
                            <a:pt x="114442" y="314523"/>
                            <a:pt x="134769" y="314467"/>
                            <a:pt x="154989" y="312969"/>
                          </a:cubicBezTo>
                          <a:cubicBezTo>
                            <a:pt x="166922" y="312085"/>
                            <a:pt x="178802" y="310588"/>
                            <a:pt x="190708" y="309397"/>
                          </a:cubicBezTo>
                          <a:cubicBezTo>
                            <a:pt x="211181" y="278687"/>
                            <a:pt x="186633" y="317545"/>
                            <a:pt x="201423" y="287966"/>
                          </a:cubicBezTo>
                          <a:cubicBezTo>
                            <a:pt x="203343" y="284126"/>
                            <a:pt x="206186" y="280822"/>
                            <a:pt x="208567" y="277250"/>
                          </a:cubicBezTo>
                          <a:cubicBezTo>
                            <a:pt x="207376" y="271297"/>
                            <a:pt x="208007" y="264662"/>
                            <a:pt x="204995" y="259391"/>
                          </a:cubicBezTo>
                          <a:cubicBezTo>
                            <a:pt x="202540" y="255095"/>
                            <a:pt x="188359" y="249274"/>
                            <a:pt x="183564" y="248675"/>
                          </a:cubicBezTo>
                          <a:cubicBezTo>
                            <a:pt x="168160" y="246750"/>
                            <a:pt x="152577" y="246648"/>
                            <a:pt x="137130" y="245104"/>
                          </a:cubicBezTo>
                          <a:cubicBezTo>
                            <a:pt x="128752" y="244266"/>
                            <a:pt x="120461" y="242723"/>
                            <a:pt x="112126" y="241532"/>
                          </a:cubicBezTo>
                          <a:cubicBezTo>
                            <a:pt x="91589" y="234686"/>
                            <a:pt x="109241" y="239860"/>
                            <a:pt x="76408" y="234388"/>
                          </a:cubicBezTo>
                          <a:cubicBezTo>
                            <a:pt x="70419" y="233390"/>
                            <a:pt x="64438" y="232289"/>
                            <a:pt x="58548" y="230816"/>
                          </a:cubicBezTo>
                          <a:cubicBezTo>
                            <a:pt x="54896" y="229903"/>
                            <a:pt x="51565" y="227742"/>
                            <a:pt x="47833" y="227244"/>
                          </a:cubicBezTo>
                          <a:cubicBezTo>
                            <a:pt x="33622" y="225349"/>
                            <a:pt x="19258" y="224863"/>
                            <a:pt x="4970" y="223672"/>
                          </a:cubicBezTo>
                          <a:cubicBezTo>
                            <a:pt x="3779" y="220100"/>
                            <a:pt x="0" y="216453"/>
                            <a:pt x="1398" y="212957"/>
                          </a:cubicBezTo>
                          <a:cubicBezTo>
                            <a:pt x="2992" y="208971"/>
                            <a:pt x="8816" y="208561"/>
                            <a:pt x="12114" y="205813"/>
                          </a:cubicBezTo>
                          <a:cubicBezTo>
                            <a:pt x="15995" y="202579"/>
                            <a:pt x="19596" y="198978"/>
                            <a:pt x="22830" y="195097"/>
                          </a:cubicBezTo>
                          <a:cubicBezTo>
                            <a:pt x="25578" y="191799"/>
                            <a:pt x="26333" y="186657"/>
                            <a:pt x="29973" y="184382"/>
                          </a:cubicBezTo>
                          <a:cubicBezTo>
                            <a:pt x="36359" y="180391"/>
                            <a:pt x="44261" y="179619"/>
                            <a:pt x="51405" y="177238"/>
                          </a:cubicBezTo>
                          <a:lnTo>
                            <a:pt x="62120" y="173666"/>
                          </a:lnTo>
                          <a:lnTo>
                            <a:pt x="72836" y="170094"/>
                          </a:lnTo>
                          <a:cubicBezTo>
                            <a:pt x="74453" y="170184"/>
                            <a:pt x="128420" y="167525"/>
                            <a:pt x="147845" y="177238"/>
                          </a:cubicBezTo>
                          <a:cubicBezTo>
                            <a:pt x="151685" y="179158"/>
                            <a:pt x="154989" y="182001"/>
                            <a:pt x="158561" y="184382"/>
                          </a:cubicBezTo>
                          <a:cubicBezTo>
                            <a:pt x="160942" y="187954"/>
                            <a:pt x="162065" y="192822"/>
                            <a:pt x="165705" y="195097"/>
                          </a:cubicBezTo>
                          <a:cubicBezTo>
                            <a:pt x="172091" y="199088"/>
                            <a:pt x="179992" y="199860"/>
                            <a:pt x="187136" y="202241"/>
                          </a:cubicBezTo>
                          <a:cubicBezTo>
                            <a:pt x="211632" y="210407"/>
                            <a:pt x="181224" y="200763"/>
                            <a:pt x="215711" y="209385"/>
                          </a:cubicBezTo>
                          <a:cubicBezTo>
                            <a:pt x="231732" y="213390"/>
                            <a:pt x="233227" y="219011"/>
                            <a:pt x="255001" y="220100"/>
                          </a:cubicBezTo>
                          <a:lnTo>
                            <a:pt x="326439" y="223672"/>
                          </a:lnTo>
                          <a:cubicBezTo>
                            <a:pt x="331201" y="224863"/>
                            <a:pt x="336024" y="225833"/>
                            <a:pt x="340726" y="227244"/>
                          </a:cubicBezTo>
                          <a:cubicBezTo>
                            <a:pt x="340754" y="227252"/>
                            <a:pt x="367501" y="236169"/>
                            <a:pt x="372873" y="237960"/>
                          </a:cubicBezTo>
                          <a:lnTo>
                            <a:pt x="383589" y="241532"/>
                          </a:lnTo>
                          <a:lnTo>
                            <a:pt x="394305" y="245104"/>
                          </a:lnTo>
                          <a:cubicBezTo>
                            <a:pt x="401449" y="242723"/>
                            <a:pt x="411559" y="244225"/>
                            <a:pt x="415736" y="237960"/>
                          </a:cubicBezTo>
                          <a:cubicBezTo>
                            <a:pt x="425261" y="223672"/>
                            <a:pt x="419308" y="229625"/>
                            <a:pt x="433595" y="220100"/>
                          </a:cubicBezTo>
                          <a:cubicBezTo>
                            <a:pt x="425513" y="195856"/>
                            <a:pt x="437248" y="223751"/>
                            <a:pt x="408592" y="195097"/>
                          </a:cubicBezTo>
                          <a:cubicBezTo>
                            <a:pt x="405020" y="191525"/>
                            <a:pt x="401863" y="187483"/>
                            <a:pt x="397876" y="184382"/>
                          </a:cubicBezTo>
                          <a:cubicBezTo>
                            <a:pt x="386037" y="175174"/>
                            <a:pt x="370683" y="164691"/>
                            <a:pt x="355014" y="162950"/>
                          </a:cubicBezTo>
                          <a:cubicBezTo>
                            <a:pt x="339548" y="161232"/>
                            <a:pt x="320649" y="160073"/>
                            <a:pt x="305008" y="155807"/>
                          </a:cubicBezTo>
                          <a:cubicBezTo>
                            <a:pt x="297743" y="153826"/>
                            <a:pt x="290720" y="151044"/>
                            <a:pt x="283576" y="148663"/>
                          </a:cubicBezTo>
                          <a:cubicBezTo>
                            <a:pt x="280004" y="147472"/>
                            <a:pt x="275994" y="147179"/>
                            <a:pt x="272861" y="145091"/>
                          </a:cubicBezTo>
                          <a:cubicBezTo>
                            <a:pt x="269289" y="142710"/>
                            <a:pt x="265985" y="139867"/>
                            <a:pt x="262145" y="137947"/>
                          </a:cubicBezTo>
                          <a:cubicBezTo>
                            <a:pt x="256430" y="135090"/>
                            <a:pt x="242490" y="132332"/>
                            <a:pt x="237142" y="130804"/>
                          </a:cubicBezTo>
                          <a:cubicBezTo>
                            <a:pt x="201221" y="120542"/>
                            <a:pt x="256868" y="134843"/>
                            <a:pt x="212139" y="123660"/>
                          </a:cubicBezTo>
                          <a:cubicBezTo>
                            <a:pt x="189517" y="124851"/>
                            <a:pt x="166926" y="127232"/>
                            <a:pt x="144273" y="127232"/>
                          </a:cubicBezTo>
                          <a:cubicBezTo>
                            <a:pt x="123997" y="127232"/>
                            <a:pt x="103656" y="126283"/>
                            <a:pt x="83551" y="123660"/>
                          </a:cubicBezTo>
                          <a:cubicBezTo>
                            <a:pt x="76084" y="122686"/>
                            <a:pt x="62120" y="116516"/>
                            <a:pt x="62120" y="116516"/>
                          </a:cubicBezTo>
                          <a:cubicBezTo>
                            <a:pt x="58549" y="114135"/>
                            <a:pt x="43071" y="105799"/>
                            <a:pt x="44261" y="98657"/>
                          </a:cubicBezTo>
                          <a:cubicBezTo>
                            <a:pt x="44934" y="94619"/>
                            <a:pt x="61887" y="82488"/>
                            <a:pt x="65692" y="80797"/>
                          </a:cubicBezTo>
                          <a:cubicBezTo>
                            <a:pt x="99980" y="65558"/>
                            <a:pt x="127456" y="71900"/>
                            <a:pt x="169276" y="70082"/>
                          </a:cubicBezTo>
                          <a:cubicBezTo>
                            <a:pt x="171657" y="62938"/>
                            <a:pt x="176420" y="55794"/>
                            <a:pt x="169276" y="48650"/>
                          </a:cubicBezTo>
                          <a:cubicBezTo>
                            <a:pt x="166614" y="45988"/>
                            <a:pt x="162133" y="46269"/>
                            <a:pt x="158561" y="45079"/>
                          </a:cubicBezTo>
                          <a:cubicBezTo>
                            <a:pt x="154989" y="42698"/>
                            <a:pt x="150226" y="41507"/>
                            <a:pt x="147845" y="37935"/>
                          </a:cubicBezTo>
                          <a:cubicBezTo>
                            <a:pt x="142875" y="30480"/>
                            <a:pt x="143218" y="12728"/>
                            <a:pt x="147845" y="5788"/>
                          </a:cubicBezTo>
                          <a:cubicBezTo>
                            <a:pt x="149934" y="2655"/>
                            <a:pt x="154989" y="3407"/>
                            <a:pt x="158561" y="2216"/>
                          </a:cubicBezTo>
                          <a:cubicBezTo>
                            <a:pt x="169277" y="3407"/>
                            <a:pt x="181612" y="0"/>
                            <a:pt x="190708" y="5788"/>
                          </a:cubicBezTo>
                          <a:cubicBezTo>
                            <a:pt x="197061" y="9831"/>
                            <a:pt x="195470" y="20075"/>
                            <a:pt x="197851" y="27219"/>
                          </a:cubicBezTo>
                          <a:lnTo>
                            <a:pt x="201423" y="37935"/>
                          </a:lnTo>
                          <a:cubicBezTo>
                            <a:pt x="202614" y="46269"/>
                            <a:pt x="199826" y="56292"/>
                            <a:pt x="204995" y="62938"/>
                          </a:cubicBezTo>
                          <a:cubicBezTo>
                            <a:pt x="209618" y="68882"/>
                            <a:pt x="219282" y="67701"/>
                            <a:pt x="226426" y="70082"/>
                          </a:cubicBezTo>
                          <a:lnTo>
                            <a:pt x="247858" y="77225"/>
                          </a:lnTo>
                          <a:cubicBezTo>
                            <a:pt x="251430" y="78415"/>
                            <a:pt x="254859" y="80178"/>
                            <a:pt x="258573" y="80797"/>
                          </a:cubicBezTo>
                          <a:lnTo>
                            <a:pt x="280005" y="84369"/>
                          </a:lnTo>
                          <a:cubicBezTo>
                            <a:pt x="290766" y="87956"/>
                            <a:pt x="311237" y="95085"/>
                            <a:pt x="319295" y="95085"/>
                          </a:cubicBezTo>
                          <a:lnTo>
                            <a:pt x="330011" y="102229"/>
                          </a:lnTo>
                          <a:close/>
                        </a:path>
                      </a:pathLst>
                    </a:custGeom>
                    <a:solidFill>
                      <a:srgbClr val="990099"/>
                    </a:solidFill>
                    <a:ln w="317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03" name="Oval 3002">
                      <a:extLst>
                        <a:ext uri="{FF2B5EF4-FFF2-40B4-BE49-F238E27FC236}">
                          <a16:creationId xmlns:a16="http://schemas.microsoft.com/office/drawing/2014/main" id="{7B2AA048-C2E2-A342-A538-499637E7EAB8}"/>
                        </a:ext>
                      </a:extLst>
                    </p:cNvPr>
                    <p:cNvSpPr/>
                    <p:nvPr/>
                  </p:nvSpPr>
                  <p:spPr>
                    <a:xfrm>
                      <a:off x="4312443" y="3658792"/>
                      <a:ext cx="67865" cy="64294"/>
                    </a:xfrm>
                    <a:prstGeom prst="ellipse">
                      <a:avLst/>
                    </a:prstGeom>
                    <a:solidFill>
                      <a:srgbClr val="990099"/>
                    </a:solidFill>
                    <a:ln w="317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3001" name="Oval 3000">
                    <a:extLst>
                      <a:ext uri="{FF2B5EF4-FFF2-40B4-BE49-F238E27FC236}">
                        <a16:creationId xmlns:a16="http://schemas.microsoft.com/office/drawing/2014/main" id="{911BDDB7-A174-E14D-977D-6A6E53459300}"/>
                      </a:ext>
                    </a:extLst>
                  </p:cNvPr>
                  <p:cNvSpPr/>
                  <p:nvPr/>
                </p:nvSpPr>
                <p:spPr>
                  <a:xfrm>
                    <a:off x="4429125" y="3707608"/>
                    <a:ext cx="67865" cy="64294"/>
                  </a:xfrm>
                  <a:prstGeom prst="ellipse">
                    <a:avLst/>
                  </a:prstGeom>
                  <a:solidFill>
                    <a:srgbClr val="990099"/>
                  </a:solidFill>
                  <a:ln w="317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nvGrpSpPr>
              <p:cNvPr id="2516" name="Group 267">
                <a:extLst>
                  <a:ext uri="{FF2B5EF4-FFF2-40B4-BE49-F238E27FC236}">
                    <a16:creationId xmlns:a16="http://schemas.microsoft.com/office/drawing/2014/main" id="{0C7412B3-25C5-4D41-A89B-73FE7510C339}"/>
                  </a:ext>
                </a:extLst>
              </p:cNvPr>
              <p:cNvGrpSpPr/>
              <p:nvPr/>
            </p:nvGrpSpPr>
            <p:grpSpPr>
              <a:xfrm rot="15900900">
                <a:off x="2076697" y="2012363"/>
                <a:ext cx="651834" cy="408981"/>
                <a:chOff x="3664791" y="1654692"/>
                <a:chExt cx="1502402" cy="872025"/>
              </a:xfrm>
              <a:effectLst>
                <a:outerShdw blurRad="50800" dist="38100" dir="2700000" algn="tl" rotWithShape="0">
                  <a:prstClr val="black">
                    <a:alpha val="40000"/>
                  </a:prstClr>
                </a:outerShdw>
              </a:effectLst>
            </p:grpSpPr>
            <p:grpSp>
              <p:nvGrpSpPr>
                <p:cNvPr id="2943" name="Group 151">
                  <a:extLst>
                    <a:ext uri="{FF2B5EF4-FFF2-40B4-BE49-F238E27FC236}">
                      <a16:creationId xmlns:a16="http://schemas.microsoft.com/office/drawing/2014/main" id="{3C94E69D-23A1-9540-A245-405199D0B599}"/>
                    </a:ext>
                  </a:extLst>
                </p:cNvPr>
                <p:cNvGrpSpPr/>
                <p:nvPr/>
              </p:nvGrpSpPr>
              <p:grpSpPr>
                <a:xfrm>
                  <a:off x="3664791" y="1681481"/>
                  <a:ext cx="1483556" cy="845236"/>
                  <a:chOff x="3664791" y="1681481"/>
                  <a:chExt cx="1483556" cy="845236"/>
                </a:xfrm>
              </p:grpSpPr>
              <p:sp>
                <p:nvSpPr>
                  <p:cNvPr id="2996" name="Freeform 2995">
                    <a:extLst>
                      <a:ext uri="{FF2B5EF4-FFF2-40B4-BE49-F238E27FC236}">
                        <a16:creationId xmlns:a16="http://schemas.microsoft.com/office/drawing/2014/main" id="{A5870979-E079-E241-964F-995FE3BBC91D}"/>
                      </a:ext>
                    </a:extLst>
                  </p:cNvPr>
                  <p:cNvSpPr/>
                  <p:nvPr/>
                </p:nvSpPr>
                <p:spPr>
                  <a:xfrm rot="21033562">
                    <a:off x="3664791" y="1681481"/>
                    <a:ext cx="1420289" cy="472440"/>
                  </a:xfrm>
                  <a:custGeom>
                    <a:avLst/>
                    <a:gdLst>
                      <a:gd name="connsiteX0" fmla="*/ 109649 w 1564376"/>
                      <a:gd name="connsiteY0" fmla="*/ 105800 h 389847"/>
                      <a:gd name="connsiteX1" fmla="*/ 126274 w 1564376"/>
                      <a:gd name="connsiteY1" fmla="*/ 100258 h 389847"/>
                      <a:gd name="connsiteX2" fmla="*/ 134587 w 1564376"/>
                      <a:gd name="connsiteY2" fmla="*/ 97487 h 389847"/>
                      <a:gd name="connsiteX3" fmla="*/ 151213 w 1564376"/>
                      <a:gd name="connsiteY3" fmla="*/ 83633 h 389847"/>
                      <a:gd name="connsiteX4" fmla="*/ 176151 w 1564376"/>
                      <a:gd name="connsiteY4" fmla="*/ 78091 h 389847"/>
                      <a:gd name="connsiteX5" fmla="*/ 192776 w 1564376"/>
                      <a:gd name="connsiteY5" fmla="*/ 72549 h 389847"/>
                      <a:gd name="connsiteX6" fmla="*/ 217714 w 1564376"/>
                      <a:gd name="connsiteY6" fmla="*/ 61466 h 389847"/>
                      <a:gd name="connsiteX7" fmla="*/ 226027 w 1564376"/>
                      <a:gd name="connsiteY7" fmla="*/ 58695 h 389847"/>
                      <a:gd name="connsiteX8" fmla="*/ 234340 w 1564376"/>
                      <a:gd name="connsiteY8" fmla="*/ 55924 h 389847"/>
                      <a:gd name="connsiteX9" fmla="*/ 273133 w 1564376"/>
                      <a:gd name="connsiteY9" fmla="*/ 50382 h 389847"/>
                      <a:gd name="connsiteX10" fmla="*/ 300842 w 1564376"/>
                      <a:gd name="connsiteY10" fmla="*/ 42069 h 389847"/>
                      <a:gd name="connsiteX11" fmla="*/ 314696 w 1564376"/>
                      <a:gd name="connsiteY11" fmla="*/ 39298 h 389847"/>
                      <a:gd name="connsiteX12" fmla="*/ 331322 w 1564376"/>
                      <a:gd name="connsiteY12" fmla="*/ 33756 h 389847"/>
                      <a:gd name="connsiteX13" fmla="*/ 350718 w 1564376"/>
                      <a:gd name="connsiteY13" fmla="*/ 30986 h 389847"/>
                      <a:gd name="connsiteX14" fmla="*/ 372885 w 1564376"/>
                      <a:gd name="connsiteY14" fmla="*/ 28215 h 389847"/>
                      <a:gd name="connsiteX15" fmla="*/ 411678 w 1564376"/>
                      <a:gd name="connsiteY15" fmla="*/ 22673 h 389847"/>
                      <a:gd name="connsiteX16" fmla="*/ 505889 w 1564376"/>
                      <a:gd name="connsiteY16" fmla="*/ 19902 h 389847"/>
                      <a:gd name="connsiteX17" fmla="*/ 575162 w 1564376"/>
                      <a:gd name="connsiteY17" fmla="*/ 17131 h 389847"/>
                      <a:gd name="connsiteX18" fmla="*/ 583474 w 1564376"/>
                      <a:gd name="connsiteY18" fmla="*/ 11589 h 389847"/>
                      <a:gd name="connsiteX19" fmla="*/ 605642 w 1564376"/>
                      <a:gd name="connsiteY19" fmla="*/ 8818 h 389847"/>
                      <a:gd name="connsiteX20" fmla="*/ 685998 w 1564376"/>
                      <a:gd name="connsiteY20" fmla="*/ 6047 h 389847"/>
                      <a:gd name="connsiteX21" fmla="*/ 727562 w 1564376"/>
                      <a:gd name="connsiteY21" fmla="*/ 6047 h 389847"/>
                      <a:gd name="connsiteX22" fmla="*/ 758042 w 1564376"/>
                      <a:gd name="connsiteY22" fmla="*/ 14360 h 389847"/>
                      <a:gd name="connsiteX23" fmla="*/ 782980 w 1564376"/>
                      <a:gd name="connsiteY23" fmla="*/ 19902 h 389847"/>
                      <a:gd name="connsiteX24" fmla="*/ 796834 w 1564376"/>
                      <a:gd name="connsiteY24" fmla="*/ 22673 h 389847"/>
                      <a:gd name="connsiteX25" fmla="*/ 855024 w 1564376"/>
                      <a:gd name="connsiteY25" fmla="*/ 25444 h 389847"/>
                      <a:gd name="connsiteX26" fmla="*/ 879962 w 1564376"/>
                      <a:gd name="connsiteY26" fmla="*/ 28215 h 389847"/>
                      <a:gd name="connsiteX27" fmla="*/ 888274 w 1564376"/>
                      <a:gd name="connsiteY27" fmla="*/ 30986 h 389847"/>
                      <a:gd name="connsiteX28" fmla="*/ 910442 w 1564376"/>
                      <a:gd name="connsiteY28" fmla="*/ 36527 h 389847"/>
                      <a:gd name="connsiteX29" fmla="*/ 918754 w 1564376"/>
                      <a:gd name="connsiteY29" fmla="*/ 39298 h 389847"/>
                      <a:gd name="connsiteX30" fmla="*/ 957547 w 1564376"/>
                      <a:gd name="connsiteY30" fmla="*/ 42069 h 389847"/>
                      <a:gd name="connsiteX31" fmla="*/ 996340 w 1564376"/>
                      <a:gd name="connsiteY31" fmla="*/ 47611 h 389847"/>
                      <a:gd name="connsiteX32" fmla="*/ 1004653 w 1564376"/>
                      <a:gd name="connsiteY32" fmla="*/ 50382 h 389847"/>
                      <a:gd name="connsiteX33" fmla="*/ 1021278 w 1564376"/>
                      <a:gd name="connsiteY33" fmla="*/ 53153 h 389847"/>
                      <a:gd name="connsiteX34" fmla="*/ 1037904 w 1564376"/>
                      <a:gd name="connsiteY34" fmla="*/ 58695 h 389847"/>
                      <a:gd name="connsiteX35" fmla="*/ 1051758 w 1564376"/>
                      <a:gd name="connsiteY35" fmla="*/ 61466 h 389847"/>
                      <a:gd name="connsiteX36" fmla="*/ 1060071 w 1564376"/>
                      <a:gd name="connsiteY36" fmla="*/ 64236 h 389847"/>
                      <a:gd name="connsiteX37" fmla="*/ 1082238 w 1564376"/>
                      <a:gd name="connsiteY37" fmla="*/ 67007 h 389847"/>
                      <a:gd name="connsiteX38" fmla="*/ 1090551 w 1564376"/>
                      <a:gd name="connsiteY38" fmla="*/ 72549 h 389847"/>
                      <a:gd name="connsiteX39" fmla="*/ 1101634 w 1564376"/>
                      <a:gd name="connsiteY39" fmla="*/ 75320 h 389847"/>
                      <a:gd name="connsiteX40" fmla="*/ 1109947 w 1564376"/>
                      <a:gd name="connsiteY40" fmla="*/ 78091 h 389847"/>
                      <a:gd name="connsiteX41" fmla="*/ 1132114 w 1564376"/>
                      <a:gd name="connsiteY41" fmla="*/ 83633 h 389847"/>
                      <a:gd name="connsiteX42" fmla="*/ 1148740 w 1564376"/>
                      <a:gd name="connsiteY42" fmla="*/ 91946 h 389847"/>
                      <a:gd name="connsiteX43" fmla="*/ 1157053 w 1564376"/>
                      <a:gd name="connsiteY43" fmla="*/ 97487 h 389847"/>
                      <a:gd name="connsiteX44" fmla="*/ 1173678 w 1564376"/>
                      <a:gd name="connsiteY44" fmla="*/ 103029 h 389847"/>
                      <a:gd name="connsiteX45" fmla="*/ 1181991 w 1564376"/>
                      <a:gd name="connsiteY45" fmla="*/ 105800 h 389847"/>
                      <a:gd name="connsiteX46" fmla="*/ 1220784 w 1564376"/>
                      <a:gd name="connsiteY46" fmla="*/ 122426 h 389847"/>
                      <a:gd name="connsiteX47" fmla="*/ 1229096 w 1564376"/>
                      <a:gd name="connsiteY47" fmla="*/ 125196 h 389847"/>
                      <a:gd name="connsiteX48" fmla="*/ 1251264 w 1564376"/>
                      <a:gd name="connsiteY48" fmla="*/ 127967 h 389847"/>
                      <a:gd name="connsiteX49" fmla="*/ 1273431 w 1564376"/>
                      <a:gd name="connsiteY49" fmla="*/ 136280 h 389847"/>
                      <a:gd name="connsiteX50" fmla="*/ 1281744 w 1564376"/>
                      <a:gd name="connsiteY50" fmla="*/ 141822 h 389847"/>
                      <a:gd name="connsiteX51" fmla="*/ 1292827 w 1564376"/>
                      <a:gd name="connsiteY51" fmla="*/ 144593 h 389847"/>
                      <a:gd name="connsiteX52" fmla="*/ 1312224 w 1564376"/>
                      <a:gd name="connsiteY52" fmla="*/ 155676 h 389847"/>
                      <a:gd name="connsiteX53" fmla="*/ 1320536 w 1564376"/>
                      <a:gd name="connsiteY53" fmla="*/ 158447 h 389847"/>
                      <a:gd name="connsiteX54" fmla="*/ 1337162 w 1564376"/>
                      <a:gd name="connsiteY54" fmla="*/ 169531 h 389847"/>
                      <a:gd name="connsiteX55" fmla="*/ 1345474 w 1564376"/>
                      <a:gd name="connsiteY55" fmla="*/ 175073 h 389847"/>
                      <a:gd name="connsiteX56" fmla="*/ 1353787 w 1564376"/>
                      <a:gd name="connsiteY56" fmla="*/ 177844 h 389847"/>
                      <a:gd name="connsiteX57" fmla="*/ 1359329 w 1564376"/>
                      <a:gd name="connsiteY57" fmla="*/ 186156 h 389847"/>
                      <a:gd name="connsiteX58" fmla="*/ 1367642 w 1564376"/>
                      <a:gd name="connsiteY58" fmla="*/ 188927 h 389847"/>
                      <a:gd name="connsiteX59" fmla="*/ 1384267 w 1564376"/>
                      <a:gd name="connsiteY59" fmla="*/ 200011 h 389847"/>
                      <a:gd name="connsiteX60" fmla="*/ 1392580 w 1564376"/>
                      <a:gd name="connsiteY60" fmla="*/ 205553 h 389847"/>
                      <a:gd name="connsiteX61" fmla="*/ 1400893 w 1564376"/>
                      <a:gd name="connsiteY61" fmla="*/ 211095 h 389847"/>
                      <a:gd name="connsiteX62" fmla="*/ 1411976 w 1564376"/>
                      <a:gd name="connsiteY62" fmla="*/ 222178 h 389847"/>
                      <a:gd name="connsiteX63" fmla="*/ 1428602 w 1564376"/>
                      <a:gd name="connsiteY63" fmla="*/ 238804 h 389847"/>
                      <a:gd name="connsiteX64" fmla="*/ 1445227 w 1564376"/>
                      <a:gd name="connsiteY64" fmla="*/ 241575 h 389847"/>
                      <a:gd name="connsiteX65" fmla="*/ 1453540 w 1564376"/>
                      <a:gd name="connsiteY65" fmla="*/ 244346 h 389847"/>
                      <a:gd name="connsiteX66" fmla="*/ 1470165 w 1564376"/>
                      <a:gd name="connsiteY66" fmla="*/ 260971 h 389847"/>
                      <a:gd name="connsiteX67" fmla="*/ 1486791 w 1564376"/>
                      <a:gd name="connsiteY67" fmla="*/ 272055 h 389847"/>
                      <a:gd name="connsiteX68" fmla="*/ 1495104 w 1564376"/>
                      <a:gd name="connsiteY68" fmla="*/ 277596 h 389847"/>
                      <a:gd name="connsiteX69" fmla="*/ 1514500 w 1564376"/>
                      <a:gd name="connsiteY69" fmla="*/ 294222 h 389847"/>
                      <a:gd name="connsiteX70" fmla="*/ 1520042 w 1564376"/>
                      <a:gd name="connsiteY70" fmla="*/ 302535 h 389847"/>
                      <a:gd name="connsiteX71" fmla="*/ 1536667 w 1564376"/>
                      <a:gd name="connsiteY71" fmla="*/ 313618 h 389847"/>
                      <a:gd name="connsiteX72" fmla="*/ 1544980 w 1564376"/>
                      <a:gd name="connsiteY72" fmla="*/ 330244 h 389847"/>
                      <a:gd name="connsiteX73" fmla="*/ 1547751 w 1564376"/>
                      <a:gd name="connsiteY73" fmla="*/ 338556 h 389847"/>
                      <a:gd name="connsiteX74" fmla="*/ 1553293 w 1564376"/>
                      <a:gd name="connsiteY74" fmla="*/ 346869 h 389847"/>
                      <a:gd name="connsiteX75" fmla="*/ 1558834 w 1564376"/>
                      <a:gd name="connsiteY75" fmla="*/ 363495 h 389847"/>
                      <a:gd name="connsiteX76" fmla="*/ 1561605 w 1564376"/>
                      <a:gd name="connsiteY76" fmla="*/ 371807 h 389847"/>
                      <a:gd name="connsiteX77" fmla="*/ 1564376 w 1564376"/>
                      <a:gd name="connsiteY77" fmla="*/ 380120 h 389847"/>
                      <a:gd name="connsiteX78" fmla="*/ 1561605 w 1564376"/>
                      <a:gd name="connsiteY78" fmla="*/ 388433 h 389847"/>
                      <a:gd name="connsiteX79" fmla="*/ 1550522 w 1564376"/>
                      <a:gd name="connsiteY79" fmla="*/ 385662 h 389847"/>
                      <a:gd name="connsiteX80" fmla="*/ 1539438 w 1564376"/>
                      <a:gd name="connsiteY80" fmla="*/ 380120 h 389847"/>
                      <a:gd name="connsiteX81" fmla="*/ 1531125 w 1564376"/>
                      <a:gd name="connsiteY81" fmla="*/ 377349 h 389847"/>
                      <a:gd name="connsiteX82" fmla="*/ 1522813 w 1564376"/>
                      <a:gd name="connsiteY82" fmla="*/ 369036 h 389847"/>
                      <a:gd name="connsiteX83" fmla="*/ 1520042 w 1564376"/>
                      <a:gd name="connsiteY83" fmla="*/ 360724 h 389847"/>
                      <a:gd name="connsiteX84" fmla="*/ 1511729 w 1564376"/>
                      <a:gd name="connsiteY84" fmla="*/ 355182 h 389847"/>
                      <a:gd name="connsiteX85" fmla="*/ 1506187 w 1564376"/>
                      <a:gd name="connsiteY85" fmla="*/ 346869 h 389847"/>
                      <a:gd name="connsiteX86" fmla="*/ 1497874 w 1564376"/>
                      <a:gd name="connsiteY86" fmla="*/ 344098 h 389847"/>
                      <a:gd name="connsiteX87" fmla="*/ 1478478 w 1564376"/>
                      <a:gd name="connsiteY87" fmla="*/ 319160 h 389847"/>
                      <a:gd name="connsiteX88" fmla="*/ 1470165 w 1564376"/>
                      <a:gd name="connsiteY88" fmla="*/ 316389 h 389847"/>
                      <a:gd name="connsiteX89" fmla="*/ 1453540 w 1564376"/>
                      <a:gd name="connsiteY89" fmla="*/ 302535 h 389847"/>
                      <a:gd name="connsiteX90" fmla="*/ 1436914 w 1564376"/>
                      <a:gd name="connsiteY90" fmla="*/ 285909 h 389847"/>
                      <a:gd name="connsiteX91" fmla="*/ 1428602 w 1564376"/>
                      <a:gd name="connsiteY91" fmla="*/ 283138 h 389847"/>
                      <a:gd name="connsiteX92" fmla="*/ 1411976 w 1564376"/>
                      <a:gd name="connsiteY92" fmla="*/ 272055 h 389847"/>
                      <a:gd name="connsiteX93" fmla="*/ 1398122 w 1564376"/>
                      <a:gd name="connsiteY93" fmla="*/ 255429 h 389847"/>
                      <a:gd name="connsiteX94" fmla="*/ 1381496 w 1564376"/>
                      <a:gd name="connsiteY94" fmla="*/ 247116 h 389847"/>
                      <a:gd name="connsiteX95" fmla="*/ 1364871 w 1564376"/>
                      <a:gd name="connsiteY95" fmla="*/ 233262 h 389847"/>
                      <a:gd name="connsiteX96" fmla="*/ 1353787 w 1564376"/>
                      <a:gd name="connsiteY96" fmla="*/ 230491 h 389847"/>
                      <a:gd name="connsiteX97" fmla="*/ 1345474 w 1564376"/>
                      <a:gd name="connsiteY97" fmla="*/ 222178 h 389847"/>
                      <a:gd name="connsiteX98" fmla="*/ 1298369 w 1564376"/>
                      <a:gd name="connsiteY98" fmla="*/ 213866 h 389847"/>
                      <a:gd name="connsiteX99" fmla="*/ 1281744 w 1564376"/>
                      <a:gd name="connsiteY99" fmla="*/ 208324 h 389847"/>
                      <a:gd name="connsiteX100" fmla="*/ 1273431 w 1564376"/>
                      <a:gd name="connsiteY100" fmla="*/ 205553 h 389847"/>
                      <a:gd name="connsiteX101" fmla="*/ 1256805 w 1564376"/>
                      <a:gd name="connsiteY101" fmla="*/ 194469 h 389847"/>
                      <a:gd name="connsiteX102" fmla="*/ 1248493 w 1564376"/>
                      <a:gd name="connsiteY102" fmla="*/ 191698 h 389847"/>
                      <a:gd name="connsiteX103" fmla="*/ 1231867 w 1564376"/>
                      <a:gd name="connsiteY103" fmla="*/ 183386 h 389847"/>
                      <a:gd name="connsiteX104" fmla="*/ 1215242 w 1564376"/>
                      <a:gd name="connsiteY104" fmla="*/ 169531 h 389847"/>
                      <a:gd name="connsiteX105" fmla="*/ 1206929 w 1564376"/>
                      <a:gd name="connsiteY105" fmla="*/ 163989 h 389847"/>
                      <a:gd name="connsiteX106" fmla="*/ 1195845 w 1564376"/>
                      <a:gd name="connsiteY106" fmla="*/ 155676 h 389847"/>
                      <a:gd name="connsiteX107" fmla="*/ 1176449 w 1564376"/>
                      <a:gd name="connsiteY107" fmla="*/ 144593 h 389847"/>
                      <a:gd name="connsiteX108" fmla="*/ 1168136 w 1564376"/>
                      <a:gd name="connsiteY108" fmla="*/ 139051 h 389847"/>
                      <a:gd name="connsiteX109" fmla="*/ 1145969 w 1564376"/>
                      <a:gd name="connsiteY109" fmla="*/ 127967 h 389847"/>
                      <a:gd name="connsiteX110" fmla="*/ 1137656 w 1564376"/>
                      <a:gd name="connsiteY110" fmla="*/ 122426 h 389847"/>
                      <a:gd name="connsiteX111" fmla="*/ 1107176 w 1564376"/>
                      <a:gd name="connsiteY111" fmla="*/ 114113 h 389847"/>
                      <a:gd name="connsiteX112" fmla="*/ 1073925 w 1564376"/>
                      <a:gd name="connsiteY112" fmla="*/ 116884 h 389847"/>
                      <a:gd name="connsiteX113" fmla="*/ 1071154 w 1564376"/>
                      <a:gd name="connsiteY113" fmla="*/ 125196 h 389847"/>
                      <a:gd name="connsiteX114" fmla="*/ 1076696 w 1564376"/>
                      <a:gd name="connsiteY114" fmla="*/ 147364 h 389847"/>
                      <a:gd name="connsiteX115" fmla="*/ 1082238 w 1564376"/>
                      <a:gd name="connsiteY115" fmla="*/ 155676 h 389847"/>
                      <a:gd name="connsiteX116" fmla="*/ 1090551 w 1564376"/>
                      <a:gd name="connsiteY116" fmla="*/ 158447 h 389847"/>
                      <a:gd name="connsiteX117" fmla="*/ 1093322 w 1564376"/>
                      <a:gd name="connsiteY117" fmla="*/ 166760 h 389847"/>
                      <a:gd name="connsiteX118" fmla="*/ 1076696 w 1564376"/>
                      <a:gd name="connsiteY118" fmla="*/ 172302 h 389847"/>
                      <a:gd name="connsiteX119" fmla="*/ 1051758 w 1564376"/>
                      <a:gd name="connsiteY119" fmla="*/ 166760 h 389847"/>
                      <a:gd name="connsiteX120" fmla="*/ 1043445 w 1564376"/>
                      <a:gd name="connsiteY120" fmla="*/ 163989 h 389847"/>
                      <a:gd name="connsiteX121" fmla="*/ 1024049 w 1564376"/>
                      <a:gd name="connsiteY121" fmla="*/ 155676 h 389847"/>
                      <a:gd name="connsiteX122" fmla="*/ 988027 w 1564376"/>
                      <a:gd name="connsiteY122" fmla="*/ 147364 h 389847"/>
                      <a:gd name="connsiteX123" fmla="*/ 960318 w 1564376"/>
                      <a:gd name="connsiteY123" fmla="*/ 130738 h 389847"/>
                      <a:gd name="connsiteX124" fmla="*/ 932609 w 1564376"/>
                      <a:gd name="connsiteY124" fmla="*/ 122426 h 389847"/>
                      <a:gd name="connsiteX125" fmla="*/ 924296 w 1564376"/>
                      <a:gd name="connsiteY125" fmla="*/ 119655 h 389847"/>
                      <a:gd name="connsiteX126" fmla="*/ 868878 w 1564376"/>
                      <a:gd name="connsiteY126" fmla="*/ 116884 h 389847"/>
                      <a:gd name="connsiteX127" fmla="*/ 838398 w 1564376"/>
                      <a:gd name="connsiteY127" fmla="*/ 108571 h 389847"/>
                      <a:gd name="connsiteX128" fmla="*/ 810689 w 1564376"/>
                      <a:gd name="connsiteY128" fmla="*/ 105800 h 389847"/>
                      <a:gd name="connsiteX129" fmla="*/ 730333 w 1564376"/>
                      <a:gd name="connsiteY129" fmla="*/ 105800 h 389847"/>
                      <a:gd name="connsiteX130" fmla="*/ 710936 w 1564376"/>
                      <a:gd name="connsiteY130" fmla="*/ 100258 h 389847"/>
                      <a:gd name="connsiteX131" fmla="*/ 685998 w 1564376"/>
                      <a:gd name="connsiteY131" fmla="*/ 94716 h 389847"/>
                      <a:gd name="connsiteX132" fmla="*/ 536369 w 1564376"/>
                      <a:gd name="connsiteY132" fmla="*/ 97487 h 389847"/>
                      <a:gd name="connsiteX133" fmla="*/ 522514 w 1564376"/>
                      <a:gd name="connsiteY133" fmla="*/ 100258 h 389847"/>
                      <a:gd name="connsiteX134" fmla="*/ 500347 w 1564376"/>
                      <a:gd name="connsiteY134" fmla="*/ 103029 h 389847"/>
                      <a:gd name="connsiteX135" fmla="*/ 472638 w 1564376"/>
                      <a:gd name="connsiteY135" fmla="*/ 111342 h 389847"/>
                      <a:gd name="connsiteX136" fmla="*/ 425533 w 1564376"/>
                      <a:gd name="connsiteY136" fmla="*/ 116884 h 389847"/>
                      <a:gd name="connsiteX137" fmla="*/ 417220 w 1564376"/>
                      <a:gd name="connsiteY137" fmla="*/ 119655 h 389847"/>
                      <a:gd name="connsiteX138" fmla="*/ 408907 w 1564376"/>
                      <a:gd name="connsiteY138" fmla="*/ 136280 h 389847"/>
                      <a:gd name="connsiteX139" fmla="*/ 417220 w 1564376"/>
                      <a:gd name="connsiteY139" fmla="*/ 144593 h 389847"/>
                      <a:gd name="connsiteX140" fmla="*/ 442158 w 1564376"/>
                      <a:gd name="connsiteY140" fmla="*/ 144593 h 389847"/>
                      <a:gd name="connsiteX141" fmla="*/ 467096 w 1564376"/>
                      <a:gd name="connsiteY141" fmla="*/ 136280 h 389847"/>
                      <a:gd name="connsiteX142" fmla="*/ 475409 w 1564376"/>
                      <a:gd name="connsiteY142" fmla="*/ 133509 h 389847"/>
                      <a:gd name="connsiteX143" fmla="*/ 483722 w 1564376"/>
                      <a:gd name="connsiteY143" fmla="*/ 127967 h 389847"/>
                      <a:gd name="connsiteX144" fmla="*/ 505889 w 1564376"/>
                      <a:gd name="connsiteY144" fmla="*/ 122426 h 389847"/>
                      <a:gd name="connsiteX145" fmla="*/ 516973 w 1564376"/>
                      <a:gd name="connsiteY145" fmla="*/ 119655 h 389847"/>
                      <a:gd name="connsiteX146" fmla="*/ 530827 w 1564376"/>
                      <a:gd name="connsiteY146" fmla="*/ 116884 h 389847"/>
                      <a:gd name="connsiteX147" fmla="*/ 539140 w 1564376"/>
                      <a:gd name="connsiteY147" fmla="*/ 114113 h 389847"/>
                      <a:gd name="connsiteX148" fmla="*/ 552994 w 1564376"/>
                      <a:gd name="connsiteY148" fmla="*/ 111342 h 389847"/>
                      <a:gd name="connsiteX149" fmla="*/ 586245 w 1564376"/>
                      <a:gd name="connsiteY149" fmla="*/ 114113 h 389847"/>
                      <a:gd name="connsiteX150" fmla="*/ 594558 w 1564376"/>
                      <a:gd name="connsiteY150" fmla="*/ 116884 h 389847"/>
                      <a:gd name="connsiteX151" fmla="*/ 600100 w 1564376"/>
                      <a:gd name="connsiteY151" fmla="*/ 125196 h 389847"/>
                      <a:gd name="connsiteX152" fmla="*/ 608413 w 1564376"/>
                      <a:gd name="connsiteY152" fmla="*/ 130738 h 389847"/>
                      <a:gd name="connsiteX153" fmla="*/ 611184 w 1564376"/>
                      <a:gd name="connsiteY153" fmla="*/ 139051 h 389847"/>
                      <a:gd name="connsiteX154" fmla="*/ 577933 w 1564376"/>
                      <a:gd name="connsiteY154" fmla="*/ 150135 h 389847"/>
                      <a:gd name="connsiteX155" fmla="*/ 544682 w 1564376"/>
                      <a:gd name="connsiteY155" fmla="*/ 150135 h 389847"/>
                      <a:gd name="connsiteX156" fmla="*/ 458784 w 1564376"/>
                      <a:gd name="connsiteY156" fmla="*/ 152906 h 389847"/>
                      <a:gd name="connsiteX157" fmla="*/ 444929 w 1564376"/>
                      <a:gd name="connsiteY157" fmla="*/ 155676 h 389847"/>
                      <a:gd name="connsiteX158" fmla="*/ 425533 w 1564376"/>
                      <a:gd name="connsiteY158" fmla="*/ 158447 h 389847"/>
                      <a:gd name="connsiteX159" fmla="*/ 408907 w 1564376"/>
                      <a:gd name="connsiteY159" fmla="*/ 163989 h 389847"/>
                      <a:gd name="connsiteX160" fmla="*/ 389511 w 1564376"/>
                      <a:gd name="connsiteY160" fmla="*/ 169531 h 389847"/>
                      <a:gd name="connsiteX161" fmla="*/ 372885 w 1564376"/>
                      <a:gd name="connsiteY161" fmla="*/ 177844 h 389847"/>
                      <a:gd name="connsiteX162" fmla="*/ 342405 w 1564376"/>
                      <a:gd name="connsiteY162" fmla="*/ 180615 h 389847"/>
                      <a:gd name="connsiteX163" fmla="*/ 325780 w 1564376"/>
                      <a:gd name="connsiteY163" fmla="*/ 188927 h 389847"/>
                      <a:gd name="connsiteX164" fmla="*/ 317467 w 1564376"/>
                      <a:gd name="connsiteY164" fmla="*/ 191698 h 389847"/>
                      <a:gd name="connsiteX165" fmla="*/ 309154 w 1564376"/>
                      <a:gd name="connsiteY165" fmla="*/ 197240 h 389847"/>
                      <a:gd name="connsiteX166" fmla="*/ 289758 w 1564376"/>
                      <a:gd name="connsiteY166" fmla="*/ 202782 h 389847"/>
                      <a:gd name="connsiteX167" fmla="*/ 281445 w 1564376"/>
                      <a:gd name="connsiteY167" fmla="*/ 211095 h 389847"/>
                      <a:gd name="connsiteX168" fmla="*/ 259278 w 1564376"/>
                      <a:gd name="connsiteY168" fmla="*/ 219407 h 389847"/>
                      <a:gd name="connsiteX169" fmla="*/ 248194 w 1564376"/>
                      <a:gd name="connsiteY169" fmla="*/ 224949 h 389847"/>
                      <a:gd name="connsiteX170" fmla="*/ 239882 w 1564376"/>
                      <a:gd name="connsiteY170" fmla="*/ 227720 h 389847"/>
                      <a:gd name="connsiteX171" fmla="*/ 231569 w 1564376"/>
                      <a:gd name="connsiteY171" fmla="*/ 233262 h 389847"/>
                      <a:gd name="connsiteX172" fmla="*/ 220485 w 1564376"/>
                      <a:gd name="connsiteY172" fmla="*/ 238804 h 389847"/>
                      <a:gd name="connsiteX173" fmla="*/ 212173 w 1564376"/>
                      <a:gd name="connsiteY173" fmla="*/ 247116 h 389847"/>
                      <a:gd name="connsiteX174" fmla="*/ 195547 w 1564376"/>
                      <a:gd name="connsiteY174" fmla="*/ 258200 h 389847"/>
                      <a:gd name="connsiteX175" fmla="*/ 187234 w 1564376"/>
                      <a:gd name="connsiteY175" fmla="*/ 263742 h 389847"/>
                      <a:gd name="connsiteX176" fmla="*/ 170609 w 1564376"/>
                      <a:gd name="connsiteY176" fmla="*/ 269284 h 389847"/>
                      <a:gd name="connsiteX177" fmla="*/ 162296 w 1564376"/>
                      <a:gd name="connsiteY177" fmla="*/ 272055 h 389847"/>
                      <a:gd name="connsiteX178" fmla="*/ 153984 w 1564376"/>
                      <a:gd name="connsiteY178" fmla="*/ 263742 h 389847"/>
                      <a:gd name="connsiteX179" fmla="*/ 156754 w 1564376"/>
                      <a:gd name="connsiteY179" fmla="*/ 255429 h 389847"/>
                      <a:gd name="connsiteX180" fmla="*/ 178922 w 1564376"/>
                      <a:gd name="connsiteY180" fmla="*/ 236033 h 389847"/>
                      <a:gd name="connsiteX181" fmla="*/ 187234 w 1564376"/>
                      <a:gd name="connsiteY181" fmla="*/ 230491 h 389847"/>
                      <a:gd name="connsiteX182" fmla="*/ 212173 w 1564376"/>
                      <a:gd name="connsiteY182" fmla="*/ 211095 h 389847"/>
                      <a:gd name="connsiteX183" fmla="*/ 228798 w 1564376"/>
                      <a:gd name="connsiteY183" fmla="*/ 200011 h 389847"/>
                      <a:gd name="connsiteX184" fmla="*/ 245424 w 1564376"/>
                      <a:gd name="connsiteY184" fmla="*/ 191698 h 389847"/>
                      <a:gd name="connsiteX185" fmla="*/ 253736 w 1564376"/>
                      <a:gd name="connsiteY185" fmla="*/ 188927 h 389847"/>
                      <a:gd name="connsiteX186" fmla="*/ 270362 w 1564376"/>
                      <a:gd name="connsiteY186" fmla="*/ 177844 h 389847"/>
                      <a:gd name="connsiteX187" fmla="*/ 278674 w 1564376"/>
                      <a:gd name="connsiteY187" fmla="*/ 172302 h 389847"/>
                      <a:gd name="connsiteX188" fmla="*/ 286987 w 1564376"/>
                      <a:gd name="connsiteY188" fmla="*/ 169531 h 389847"/>
                      <a:gd name="connsiteX189" fmla="*/ 295300 w 1564376"/>
                      <a:gd name="connsiteY189" fmla="*/ 163989 h 389847"/>
                      <a:gd name="connsiteX190" fmla="*/ 325780 w 1564376"/>
                      <a:gd name="connsiteY190" fmla="*/ 158447 h 389847"/>
                      <a:gd name="connsiteX191" fmla="*/ 350718 w 1564376"/>
                      <a:gd name="connsiteY191" fmla="*/ 147364 h 389847"/>
                      <a:gd name="connsiteX192" fmla="*/ 347947 w 1564376"/>
                      <a:gd name="connsiteY192" fmla="*/ 139051 h 389847"/>
                      <a:gd name="connsiteX193" fmla="*/ 331322 w 1564376"/>
                      <a:gd name="connsiteY193" fmla="*/ 130738 h 389847"/>
                      <a:gd name="connsiteX194" fmla="*/ 314696 w 1564376"/>
                      <a:gd name="connsiteY194" fmla="*/ 133509 h 389847"/>
                      <a:gd name="connsiteX195" fmla="*/ 306384 w 1564376"/>
                      <a:gd name="connsiteY195" fmla="*/ 136280 h 389847"/>
                      <a:gd name="connsiteX196" fmla="*/ 292529 w 1564376"/>
                      <a:gd name="connsiteY196" fmla="*/ 139051 h 389847"/>
                      <a:gd name="connsiteX197" fmla="*/ 275904 w 1564376"/>
                      <a:gd name="connsiteY197" fmla="*/ 144593 h 389847"/>
                      <a:gd name="connsiteX198" fmla="*/ 267591 w 1564376"/>
                      <a:gd name="connsiteY198" fmla="*/ 152906 h 389847"/>
                      <a:gd name="connsiteX199" fmla="*/ 259278 w 1564376"/>
                      <a:gd name="connsiteY199" fmla="*/ 155676 h 389847"/>
                      <a:gd name="connsiteX200" fmla="*/ 248194 w 1564376"/>
                      <a:gd name="connsiteY200" fmla="*/ 161218 h 389847"/>
                      <a:gd name="connsiteX201" fmla="*/ 228798 w 1564376"/>
                      <a:gd name="connsiteY201" fmla="*/ 169531 h 389847"/>
                      <a:gd name="connsiteX202" fmla="*/ 220485 w 1564376"/>
                      <a:gd name="connsiteY202" fmla="*/ 177844 h 389847"/>
                      <a:gd name="connsiteX203" fmla="*/ 203860 w 1564376"/>
                      <a:gd name="connsiteY203" fmla="*/ 183386 h 389847"/>
                      <a:gd name="connsiteX204" fmla="*/ 178922 w 1564376"/>
                      <a:gd name="connsiteY204" fmla="*/ 200011 h 389847"/>
                      <a:gd name="connsiteX205" fmla="*/ 170609 w 1564376"/>
                      <a:gd name="connsiteY205" fmla="*/ 205553 h 389847"/>
                      <a:gd name="connsiteX206" fmla="*/ 162296 w 1564376"/>
                      <a:gd name="connsiteY206" fmla="*/ 208324 h 389847"/>
                      <a:gd name="connsiteX207" fmla="*/ 153984 w 1564376"/>
                      <a:gd name="connsiteY207" fmla="*/ 213866 h 389847"/>
                      <a:gd name="connsiteX208" fmla="*/ 131816 w 1564376"/>
                      <a:gd name="connsiteY208" fmla="*/ 216636 h 389847"/>
                      <a:gd name="connsiteX209" fmla="*/ 115191 w 1564376"/>
                      <a:gd name="connsiteY209" fmla="*/ 222178 h 389847"/>
                      <a:gd name="connsiteX210" fmla="*/ 106878 w 1564376"/>
                      <a:gd name="connsiteY210" fmla="*/ 224949 h 389847"/>
                      <a:gd name="connsiteX211" fmla="*/ 90253 w 1564376"/>
                      <a:gd name="connsiteY211" fmla="*/ 236033 h 389847"/>
                      <a:gd name="connsiteX212" fmla="*/ 81940 w 1564376"/>
                      <a:gd name="connsiteY212" fmla="*/ 241575 h 389847"/>
                      <a:gd name="connsiteX213" fmla="*/ 73627 w 1564376"/>
                      <a:gd name="connsiteY213" fmla="*/ 244346 h 389847"/>
                      <a:gd name="connsiteX214" fmla="*/ 65314 w 1564376"/>
                      <a:gd name="connsiteY214" fmla="*/ 252658 h 389847"/>
                      <a:gd name="connsiteX215" fmla="*/ 57002 w 1564376"/>
                      <a:gd name="connsiteY215" fmla="*/ 255429 h 389847"/>
                      <a:gd name="connsiteX216" fmla="*/ 37605 w 1564376"/>
                      <a:gd name="connsiteY216" fmla="*/ 263742 h 389847"/>
                      <a:gd name="connsiteX217" fmla="*/ 7125 w 1564376"/>
                      <a:gd name="connsiteY217" fmla="*/ 260971 h 389847"/>
                      <a:gd name="connsiteX218" fmla="*/ 1584 w 1564376"/>
                      <a:gd name="connsiteY218" fmla="*/ 244346 h 389847"/>
                      <a:gd name="connsiteX219" fmla="*/ 12667 w 1564376"/>
                      <a:gd name="connsiteY219" fmla="*/ 233262 h 389847"/>
                      <a:gd name="connsiteX220" fmla="*/ 20980 w 1564376"/>
                      <a:gd name="connsiteY220" fmla="*/ 224949 h 389847"/>
                      <a:gd name="connsiteX221" fmla="*/ 37605 w 1564376"/>
                      <a:gd name="connsiteY221" fmla="*/ 219407 h 389847"/>
                      <a:gd name="connsiteX222" fmla="*/ 45918 w 1564376"/>
                      <a:gd name="connsiteY222" fmla="*/ 213866 h 389847"/>
                      <a:gd name="connsiteX223" fmla="*/ 62544 w 1564376"/>
                      <a:gd name="connsiteY223" fmla="*/ 208324 h 389847"/>
                      <a:gd name="connsiteX224" fmla="*/ 81940 w 1564376"/>
                      <a:gd name="connsiteY224" fmla="*/ 197240 h 389847"/>
                      <a:gd name="connsiteX225" fmla="*/ 98565 w 1564376"/>
                      <a:gd name="connsiteY225" fmla="*/ 191698 h 389847"/>
                      <a:gd name="connsiteX226" fmla="*/ 104107 w 1564376"/>
                      <a:gd name="connsiteY226" fmla="*/ 183386 h 389847"/>
                      <a:gd name="connsiteX227" fmla="*/ 120733 w 1564376"/>
                      <a:gd name="connsiteY227" fmla="*/ 177844 h 389847"/>
                      <a:gd name="connsiteX228" fmla="*/ 129045 w 1564376"/>
                      <a:gd name="connsiteY228" fmla="*/ 175073 h 389847"/>
                      <a:gd name="connsiteX229" fmla="*/ 153984 w 1564376"/>
                      <a:gd name="connsiteY229" fmla="*/ 166760 h 389847"/>
                      <a:gd name="connsiteX230" fmla="*/ 173380 w 1564376"/>
                      <a:gd name="connsiteY230" fmla="*/ 161218 h 389847"/>
                      <a:gd name="connsiteX231" fmla="*/ 203860 w 1564376"/>
                      <a:gd name="connsiteY231" fmla="*/ 158447 h 389847"/>
                      <a:gd name="connsiteX232" fmla="*/ 220485 w 1564376"/>
                      <a:gd name="connsiteY232" fmla="*/ 150135 h 389847"/>
                      <a:gd name="connsiteX233" fmla="*/ 237111 w 1564376"/>
                      <a:gd name="connsiteY233" fmla="*/ 144593 h 389847"/>
                      <a:gd name="connsiteX234" fmla="*/ 245424 w 1564376"/>
                      <a:gd name="connsiteY234" fmla="*/ 139051 h 389847"/>
                      <a:gd name="connsiteX235" fmla="*/ 264820 w 1564376"/>
                      <a:gd name="connsiteY235" fmla="*/ 133509 h 389847"/>
                      <a:gd name="connsiteX236" fmla="*/ 289758 w 1564376"/>
                      <a:gd name="connsiteY236" fmla="*/ 125196 h 389847"/>
                      <a:gd name="connsiteX237" fmla="*/ 298071 w 1564376"/>
                      <a:gd name="connsiteY237" fmla="*/ 122426 h 389847"/>
                      <a:gd name="connsiteX238" fmla="*/ 306384 w 1564376"/>
                      <a:gd name="connsiteY238" fmla="*/ 116884 h 389847"/>
                      <a:gd name="connsiteX239" fmla="*/ 347947 w 1564376"/>
                      <a:gd name="connsiteY239" fmla="*/ 108571 h 389847"/>
                      <a:gd name="connsiteX240" fmla="*/ 397824 w 1564376"/>
                      <a:gd name="connsiteY240" fmla="*/ 100258 h 389847"/>
                      <a:gd name="connsiteX241" fmla="*/ 414449 w 1564376"/>
                      <a:gd name="connsiteY241" fmla="*/ 97487 h 389847"/>
                      <a:gd name="connsiteX242" fmla="*/ 447700 w 1564376"/>
                      <a:gd name="connsiteY242" fmla="*/ 89175 h 389847"/>
                      <a:gd name="connsiteX243" fmla="*/ 519744 w 1564376"/>
                      <a:gd name="connsiteY243" fmla="*/ 83633 h 389847"/>
                      <a:gd name="connsiteX244" fmla="*/ 564078 w 1564376"/>
                      <a:gd name="connsiteY244" fmla="*/ 78091 h 389847"/>
                      <a:gd name="connsiteX245" fmla="*/ 594558 w 1564376"/>
                      <a:gd name="connsiteY245" fmla="*/ 75320 h 389847"/>
                      <a:gd name="connsiteX246" fmla="*/ 649976 w 1564376"/>
                      <a:gd name="connsiteY246" fmla="*/ 69778 h 389847"/>
                      <a:gd name="connsiteX247" fmla="*/ 691540 w 1564376"/>
                      <a:gd name="connsiteY247" fmla="*/ 72549 h 389847"/>
                      <a:gd name="connsiteX248" fmla="*/ 699853 w 1564376"/>
                      <a:gd name="connsiteY248" fmla="*/ 75320 h 389847"/>
                      <a:gd name="connsiteX249" fmla="*/ 749729 w 1564376"/>
                      <a:gd name="connsiteY249" fmla="*/ 78091 h 389847"/>
                      <a:gd name="connsiteX250" fmla="*/ 813460 w 1564376"/>
                      <a:gd name="connsiteY250" fmla="*/ 83633 h 389847"/>
                      <a:gd name="connsiteX251" fmla="*/ 849482 w 1564376"/>
                      <a:gd name="connsiteY251" fmla="*/ 86404 h 389847"/>
                      <a:gd name="connsiteX252" fmla="*/ 866107 w 1564376"/>
                      <a:gd name="connsiteY252" fmla="*/ 91946 h 389847"/>
                      <a:gd name="connsiteX253" fmla="*/ 918754 w 1564376"/>
                      <a:gd name="connsiteY253" fmla="*/ 97487 h 389847"/>
                      <a:gd name="connsiteX254" fmla="*/ 943693 w 1564376"/>
                      <a:gd name="connsiteY254" fmla="*/ 105800 h 389847"/>
                      <a:gd name="connsiteX255" fmla="*/ 952005 w 1564376"/>
                      <a:gd name="connsiteY255" fmla="*/ 108571 h 389847"/>
                      <a:gd name="connsiteX256" fmla="*/ 971402 w 1564376"/>
                      <a:gd name="connsiteY256" fmla="*/ 111342 h 389847"/>
                      <a:gd name="connsiteX257" fmla="*/ 988027 w 1564376"/>
                      <a:gd name="connsiteY257" fmla="*/ 116884 h 389847"/>
                      <a:gd name="connsiteX258" fmla="*/ 996340 w 1564376"/>
                      <a:gd name="connsiteY258" fmla="*/ 119655 h 389847"/>
                      <a:gd name="connsiteX259" fmla="*/ 1010194 w 1564376"/>
                      <a:gd name="connsiteY259" fmla="*/ 122426 h 389847"/>
                      <a:gd name="connsiteX260" fmla="*/ 1021278 w 1564376"/>
                      <a:gd name="connsiteY260" fmla="*/ 119655 h 389847"/>
                      <a:gd name="connsiteX261" fmla="*/ 1029591 w 1564376"/>
                      <a:gd name="connsiteY261" fmla="*/ 116884 h 389847"/>
                      <a:gd name="connsiteX262" fmla="*/ 1026820 w 1564376"/>
                      <a:gd name="connsiteY262" fmla="*/ 97487 h 389847"/>
                      <a:gd name="connsiteX263" fmla="*/ 1024049 w 1564376"/>
                      <a:gd name="connsiteY263" fmla="*/ 89175 h 389847"/>
                      <a:gd name="connsiteX264" fmla="*/ 1015736 w 1564376"/>
                      <a:gd name="connsiteY264" fmla="*/ 86404 h 389847"/>
                      <a:gd name="connsiteX265" fmla="*/ 976944 w 1564376"/>
                      <a:gd name="connsiteY265" fmla="*/ 78091 h 389847"/>
                      <a:gd name="connsiteX266" fmla="*/ 957547 w 1564376"/>
                      <a:gd name="connsiteY266" fmla="*/ 72549 h 389847"/>
                      <a:gd name="connsiteX267" fmla="*/ 932609 w 1564376"/>
                      <a:gd name="connsiteY267" fmla="*/ 69778 h 389847"/>
                      <a:gd name="connsiteX268" fmla="*/ 915984 w 1564376"/>
                      <a:gd name="connsiteY268" fmla="*/ 67007 h 389847"/>
                      <a:gd name="connsiteX269" fmla="*/ 904900 w 1564376"/>
                      <a:gd name="connsiteY269" fmla="*/ 64236 h 389847"/>
                      <a:gd name="connsiteX270" fmla="*/ 879962 w 1564376"/>
                      <a:gd name="connsiteY270" fmla="*/ 61466 h 389847"/>
                      <a:gd name="connsiteX271" fmla="*/ 813460 w 1564376"/>
                      <a:gd name="connsiteY271" fmla="*/ 53153 h 389847"/>
                      <a:gd name="connsiteX272" fmla="*/ 799605 w 1564376"/>
                      <a:gd name="connsiteY272" fmla="*/ 50382 h 389847"/>
                      <a:gd name="connsiteX273" fmla="*/ 782980 w 1564376"/>
                      <a:gd name="connsiteY273" fmla="*/ 44840 h 389847"/>
                      <a:gd name="connsiteX274" fmla="*/ 774667 w 1564376"/>
                      <a:gd name="connsiteY274" fmla="*/ 42069 h 389847"/>
                      <a:gd name="connsiteX275" fmla="*/ 746958 w 1564376"/>
                      <a:gd name="connsiteY275" fmla="*/ 36527 h 389847"/>
                      <a:gd name="connsiteX276" fmla="*/ 702624 w 1564376"/>
                      <a:gd name="connsiteY276" fmla="*/ 39298 h 389847"/>
                      <a:gd name="connsiteX277" fmla="*/ 663831 w 1564376"/>
                      <a:gd name="connsiteY277" fmla="*/ 47611 h 389847"/>
                      <a:gd name="connsiteX278" fmla="*/ 589016 w 1564376"/>
                      <a:gd name="connsiteY278" fmla="*/ 42069 h 389847"/>
                      <a:gd name="connsiteX279" fmla="*/ 522514 w 1564376"/>
                      <a:gd name="connsiteY279" fmla="*/ 44840 h 389847"/>
                      <a:gd name="connsiteX280" fmla="*/ 503118 w 1564376"/>
                      <a:gd name="connsiteY280" fmla="*/ 47611 h 389847"/>
                      <a:gd name="connsiteX281" fmla="*/ 486493 w 1564376"/>
                      <a:gd name="connsiteY281" fmla="*/ 53153 h 389847"/>
                      <a:gd name="connsiteX282" fmla="*/ 419991 w 1564376"/>
                      <a:gd name="connsiteY282" fmla="*/ 55924 h 389847"/>
                      <a:gd name="connsiteX283" fmla="*/ 408907 w 1564376"/>
                      <a:gd name="connsiteY283" fmla="*/ 58695 h 389847"/>
                      <a:gd name="connsiteX284" fmla="*/ 395053 w 1564376"/>
                      <a:gd name="connsiteY284" fmla="*/ 61466 h 389847"/>
                      <a:gd name="connsiteX285" fmla="*/ 386740 w 1564376"/>
                      <a:gd name="connsiteY285" fmla="*/ 64236 h 389847"/>
                      <a:gd name="connsiteX286" fmla="*/ 372885 w 1564376"/>
                      <a:gd name="connsiteY286" fmla="*/ 67007 h 389847"/>
                      <a:gd name="connsiteX287" fmla="*/ 361802 w 1564376"/>
                      <a:gd name="connsiteY287" fmla="*/ 69778 h 389847"/>
                      <a:gd name="connsiteX288" fmla="*/ 328551 w 1564376"/>
                      <a:gd name="connsiteY288" fmla="*/ 75320 h 389847"/>
                      <a:gd name="connsiteX289" fmla="*/ 306384 w 1564376"/>
                      <a:gd name="connsiteY289" fmla="*/ 78091 h 389847"/>
                      <a:gd name="connsiteX290" fmla="*/ 273133 w 1564376"/>
                      <a:gd name="connsiteY290" fmla="*/ 80862 h 389847"/>
                      <a:gd name="connsiteX291" fmla="*/ 253736 w 1564376"/>
                      <a:gd name="connsiteY291" fmla="*/ 89175 h 389847"/>
                      <a:gd name="connsiteX292" fmla="*/ 237111 w 1564376"/>
                      <a:gd name="connsiteY292" fmla="*/ 94716 h 389847"/>
                      <a:gd name="connsiteX293" fmla="*/ 228798 w 1564376"/>
                      <a:gd name="connsiteY293" fmla="*/ 103029 h 389847"/>
                      <a:gd name="connsiteX294" fmla="*/ 212173 w 1564376"/>
                      <a:gd name="connsiteY294" fmla="*/ 108571 h 389847"/>
                      <a:gd name="connsiteX295" fmla="*/ 203860 w 1564376"/>
                      <a:gd name="connsiteY295" fmla="*/ 111342 h 389847"/>
                      <a:gd name="connsiteX296" fmla="*/ 187234 w 1564376"/>
                      <a:gd name="connsiteY296" fmla="*/ 119655 h 389847"/>
                      <a:gd name="connsiteX297" fmla="*/ 170609 w 1564376"/>
                      <a:gd name="connsiteY297" fmla="*/ 127967 h 389847"/>
                      <a:gd name="connsiteX298" fmla="*/ 134587 w 1564376"/>
                      <a:gd name="connsiteY298" fmla="*/ 130738 h 389847"/>
                      <a:gd name="connsiteX299" fmla="*/ 93024 w 1564376"/>
                      <a:gd name="connsiteY299" fmla="*/ 130738 h 389847"/>
                      <a:gd name="connsiteX300" fmla="*/ 87482 w 1564376"/>
                      <a:gd name="connsiteY300" fmla="*/ 122426 h 389847"/>
                      <a:gd name="connsiteX301" fmla="*/ 98565 w 1564376"/>
                      <a:gd name="connsiteY301" fmla="*/ 108571 h 389847"/>
                      <a:gd name="connsiteX302" fmla="*/ 106878 w 1564376"/>
                      <a:gd name="connsiteY302" fmla="*/ 103029 h 389847"/>
                      <a:gd name="connsiteX303" fmla="*/ 109649 w 1564376"/>
                      <a:gd name="connsiteY303" fmla="*/ 105800 h 38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564376" h="389847">
                        <a:moveTo>
                          <a:pt x="109649" y="105800"/>
                        </a:moveTo>
                        <a:lnTo>
                          <a:pt x="126274" y="100258"/>
                        </a:lnTo>
                        <a:lnTo>
                          <a:pt x="134587" y="97487"/>
                        </a:lnTo>
                        <a:cubicBezTo>
                          <a:pt x="139580" y="92494"/>
                          <a:pt x="144463" y="86526"/>
                          <a:pt x="151213" y="83633"/>
                        </a:cubicBezTo>
                        <a:cubicBezTo>
                          <a:pt x="155569" y="81766"/>
                          <a:pt x="172533" y="79078"/>
                          <a:pt x="176151" y="78091"/>
                        </a:cubicBezTo>
                        <a:cubicBezTo>
                          <a:pt x="181787" y="76554"/>
                          <a:pt x="187916" y="75789"/>
                          <a:pt x="192776" y="72549"/>
                        </a:cubicBezTo>
                        <a:cubicBezTo>
                          <a:pt x="205950" y="63766"/>
                          <a:pt x="197929" y="68061"/>
                          <a:pt x="217714" y="61466"/>
                        </a:cubicBezTo>
                        <a:lnTo>
                          <a:pt x="226027" y="58695"/>
                        </a:lnTo>
                        <a:cubicBezTo>
                          <a:pt x="228798" y="57771"/>
                          <a:pt x="231459" y="56404"/>
                          <a:pt x="234340" y="55924"/>
                        </a:cubicBezTo>
                        <a:cubicBezTo>
                          <a:pt x="258311" y="51929"/>
                          <a:pt x="245390" y="53850"/>
                          <a:pt x="273133" y="50382"/>
                        </a:cubicBezTo>
                        <a:cubicBezTo>
                          <a:pt x="286950" y="45776"/>
                          <a:pt x="288277" y="44861"/>
                          <a:pt x="300842" y="42069"/>
                        </a:cubicBezTo>
                        <a:cubicBezTo>
                          <a:pt x="305439" y="41047"/>
                          <a:pt x="310152" y="40537"/>
                          <a:pt x="314696" y="39298"/>
                        </a:cubicBezTo>
                        <a:cubicBezTo>
                          <a:pt x="320332" y="37761"/>
                          <a:pt x="325539" y="34582"/>
                          <a:pt x="331322" y="33756"/>
                        </a:cubicBezTo>
                        <a:lnTo>
                          <a:pt x="350718" y="30986"/>
                        </a:lnTo>
                        <a:lnTo>
                          <a:pt x="372885" y="28215"/>
                        </a:lnTo>
                        <a:cubicBezTo>
                          <a:pt x="385841" y="26364"/>
                          <a:pt x="398536" y="23299"/>
                          <a:pt x="411678" y="22673"/>
                        </a:cubicBezTo>
                        <a:cubicBezTo>
                          <a:pt x="443060" y="21179"/>
                          <a:pt x="474490" y="20966"/>
                          <a:pt x="505889" y="19902"/>
                        </a:cubicBezTo>
                        <a:lnTo>
                          <a:pt x="575162" y="17131"/>
                        </a:lnTo>
                        <a:cubicBezTo>
                          <a:pt x="577933" y="15284"/>
                          <a:pt x="580261" y="12465"/>
                          <a:pt x="583474" y="11589"/>
                        </a:cubicBezTo>
                        <a:cubicBezTo>
                          <a:pt x="590658" y="9630"/>
                          <a:pt x="598206" y="9220"/>
                          <a:pt x="605642" y="8818"/>
                        </a:cubicBezTo>
                        <a:cubicBezTo>
                          <a:pt x="632404" y="7371"/>
                          <a:pt x="659213" y="6971"/>
                          <a:pt x="685998" y="6047"/>
                        </a:cubicBezTo>
                        <a:cubicBezTo>
                          <a:pt x="704140" y="0"/>
                          <a:pt x="694152" y="2116"/>
                          <a:pt x="727562" y="6047"/>
                        </a:cubicBezTo>
                        <a:cubicBezTo>
                          <a:pt x="755088" y="9285"/>
                          <a:pt x="727095" y="8170"/>
                          <a:pt x="758042" y="14360"/>
                        </a:cubicBezTo>
                        <a:cubicBezTo>
                          <a:pt x="799824" y="22717"/>
                          <a:pt x="747762" y="12076"/>
                          <a:pt x="782980" y="19902"/>
                        </a:cubicBezTo>
                        <a:cubicBezTo>
                          <a:pt x="787577" y="20924"/>
                          <a:pt x="792138" y="22312"/>
                          <a:pt x="796834" y="22673"/>
                        </a:cubicBezTo>
                        <a:cubicBezTo>
                          <a:pt x="816195" y="24162"/>
                          <a:pt x="835627" y="24520"/>
                          <a:pt x="855024" y="25444"/>
                        </a:cubicBezTo>
                        <a:cubicBezTo>
                          <a:pt x="863337" y="26368"/>
                          <a:pt x="871712" y="26840"/>
                          <a:pt x="879962" y="28215"/>
                        </a:cubicBezTo>
                        <a:cubicBezTo>
                          <a:pt x="882843" y="28695"/>
                          <a:pt x="885456" y="30218"/>
                          <a:pt x="888274" y="30986"/>
                        </a:cubicBezTo>
                        <a:cubicBezTo>
                          <a:pt x="895622" y="32990"/>
                          <a:pt x="903216" y="34118"/>
                          <a:pt x="910442" y="36527"/>
                        </a:cubicBezTo>
                        <a:cubicBezTo>
                          <a:pt x="913213" y="37451"/>
                          <a:pt x="915853" y="38957"/>
                          <a:pt x="918754" y="39298"/>
                        </a:cubicBezTo>
                        <a:cubicBezTo>
                          <a:pt x="931629" y="40813"/>
                          <a:pt x="944616" y="41145"/>
                          <a:pt x="957547" y="42069"/>
                        </a:cubicBezTo>
                        <a:cubicBezTo>
                          <a:pt x="978146" y="48935"/>
                          <a:pt x="953845" y="41540"/>
                          <a:pt x="996340" y="47611"/>
                        </a:cubicBezTo>
                        <a:cubicBezTo>
                          <a:pt x="999232" y="48024"/>
                          <a:pt x="1001802" y="49748"/>
                          <a:pt x="1004653" y="50382"/>
                        </a:cubicBezTo>
                        <a:cubicBezTo>
                          <a:pt x="1010137" y="51601"/>
                          <a:pt x="1015828" y="51790"/>
                          <a:pt x="1021278" y="53153"/>
                        </a:cubicBezTo>
                        <a:cubicBezTo>
                          <a:pt x="1026945" y="54570"/>
                          <a:pt x="1032176" y="57549"/>
                          <a:pt x="1037904" y="58695"/>
                        </a:cubicBezTo>
                        <a:cubicBezTo>
                          <a:pt x="1042522" y="59619"/>
                          <a:pt x="1047189" y="60324"/>
                          <a:pt x="1051758" y="61466"/>
                        </a:cubicBezTo>
                        <a:cubicBezTo>
                          <a:pt x="1054592" y="62174"/>
                          <a:pt x="1057197" y="63714"/>
                          <a:pt x="1060071" y="64236"/>
                        </a:cubicBezTo>
                        <a:cubicBezTo>
                          <a:pt x="1067397" y="65568"/>
                          <a:pt x="1074849" y="66083"/>
                          <a:pt x="1082238" y="67007"/>
                        </a:cubicBezTo>
                        <a:cubicBezTo>
                          <a:pt x="1085009" y="68854"/>
                          <a:pt x="1087490" y="71237"/>
                          <a:pt x="1090551" y="72549"/>
                        </a:cubicBezTo>
                        <a:cubicBezTo>
                          <a:pt x="1094051" y="74049"/>
                          <a:pt x="1097972" y="74274"/>
                          <a:pt x="1101634" y="75320"/>
                        </a:cubicBezTo>
                        <a:cubicBezTo>
                          <a:pt x="1104442" y="76122"/>
                          <a:pt x="1107129" y="77322"/>
                          <a:pt x="1109947" y="78091"/>
                        </a:cubicBezTo>
                        <a:cubicBezTo>
                          <a:pt x="1117295" y="80095"/>
                          <a:pt x="1132114" y="83633"/>
                          <a:pt x="1132114" y="83633"/>
                        </a:cubicBezTo>
                        <a:cubicBezTo>
                          <a:pt x="1155928" y="99509"/>
                          <a:pt x="1125803" y="80479"/>
                          <a:pt x="1148740" y="91946"/>
                        </a:cubicBezTo>
                        <a:cubicBezTo>
                          <a:pt x="1151719" y="93435"/>
                          <a:pt x="1154010" y="96135"/>
                          <a:pt x="1157053" y="97487"/>
                        </a:cubicBezTo>
                        <a:cubicBezTo>
                          <a:pt x="1162391" y="99859"/>
                          <a:pt x="1168136" y="101182"/>
                          <a:pt x="1173678" y="103029"/>
                        </a:cubicBezTo>
                        <a:cubicBezTo>
                          <a:pt x="1176449" y="103953"/>
                          <a:pt x="1179378" y="104494"/>
                          <a:pt x="1181991" y="105800"/>
                        </a:cubicBezTo>
                        <a:cubicBezTo>
                          <a:pt x="1209377" y="119494"/>
                          <a:pt x="1196325" y="114274"/>
                          <a:pt x="1220784" y="122426"/>
                        </a:cubicBezTo>
                        <a:cubicBezTo>
                          <a:pt x="1223555" y="123349"/>
                          <a:pt x="1226198" y="124834"/>
                          <a:pt x="1229096" y="125196"/>
                        </a:cubicBezTo>
                        <a:lnTo>
                          <a:pt x="1251264" y="127967"/>
                        </a:lnTo>
                        <a:cubicBezTo>
                          <a:pt x="1263386" y="130998"/>
                          <a:pt x="1262161" y="129840"/>
                          <a:pt x="1273431" y="136280"/>
                        </a:cubicBezTo>
                        <a:cubicBezTo>
                          <a:pt x="1276323" y="137932"/>
                          <a:pt x="1278683" y="140510"/>
                          <a:pt x="1281744" y="141822"/>
                        </a:cubicBezTo>
                        <a:cubicBezTo>
                          <a:pt x="1285244" y="143322"/>
                          <a:pt x="1289261" y="143256"/>
                          <a:pt x="1292827" y="144593"/>
                        </a:cubicBezTo>
                        <a:cubicBezTo>
                          <a:pt x="1312254" y="151878"/>
                          <a:pt x="1296149" y="147639"/>
                          <a:pt x="1312224" y="155676"/>
                        </a:cubicBezTo>
                        <a:cubicBezTo>
                          <a:pt x="1314836" y="156982"/>
                          <a:pt x="1317983" y="157029"/>
                          <a:pt x="1320536" y="158447"/>
                        </a:cubicBezTo>
                        <a:cubicBezTo>
                          <a:pt x="1326358" y="161682"/>
                          <a:pt x="1331620" y="165836"/>
                          <a:pt x="1337162" y="169531"/>
                        </a:cubicBezTo>
                        <a:cubicBezTo>
                          <a:pt x="1339933" y="171378"/>
                          <a:pt x="1342315" y="174020"/>
                          <a:pt x="1345474" y="175073"/>
                        </a:cubicBezTo>
                        <a:lnTo>
                          <a:pt x="1353787" y="177844"/>
                        </a:lnTo>
                        <a:cubicBezTo>
                          <a:pt x="1355634" y="180615"/>
                          <a:pt x="1356729" y="184076"/>
                          <a:pt x="1359329" y="186156"/>
                        </a:cubicBezTo>
                        <a:cubicBezTo>
                          <a:pt x="1361610" y="187981"/>
                          <a:pt x="1365089" y="187508"/>
                          <a:pt x="1367642" y="188927"/>
                        </a:cubicBezTo>
                        <a:cubicBezTo>
                          <a:pt x="1373464" y="192162"/>
                          <a:pt x="1378725" y="196316"/>
                          <a:pt x="1384267" y="200011"/>
                        </a:cubicBezTo>
                        <a:lnTo>
                          <a:pt x="1392580" y="205553"/>
                        </a:lnTo>
                        <a:lnTo>
                          <a:pt x="1400893" y="211095"/>
                        </a:lnTo>
                        <a:cubicBezTo>
                          <a:pt x="1406939" y="229231"/>
                          <a:pt x="1398542" y="211430"/>
                          <a:pt x="1411976" y="222178"/>
                        </a:cubicBezTo>
                        <a:cubicBezTo>
                          <a:pt x="1425585" y="233066"/>
                          <a:pt x="1407219" y="230251"/>
                          <a:pt x="1428602" y="238804"/>
                        </a:cubicBezTo>
                        <a:cubicBezTo>
                          <a:pt x="1433818" y="240891"/>
                          <a:pt x="1439743" y="240356"/>
                          <a:pt x="1445227" y="241575"/>
                        </a:cubicBezTo>
                        <a:cubicBezTo>
                          <a:pt x="1448078" y="242209"/>
                          <a:pt x="1450769" y="243422"/>
                          <a:pt x="1453540" y="244346"/>
                        </a:cubicBezTo>
                        <a:cubicBezTo>
                          <a:pt x="1459082" y="249888"/>
                          <a:pt x="1463644" y="256624"/>
                          <a:pt x="1470165" y="260971"/>
                        </a:cubicBezTo>
                        <a:lnTo>
                          <a:pt x="1486791" y="272055"/>
                        </a:lnTo>
                        <a:cubicBezTo>
                          <a:pt x="1489562" y="273902"/>
                          <a:pt x="1492749" y="275241"/>
                          <a:pt x="1495104" y="277596"/>
                        </a:cubicBezTo>
                        <a:cubicBezTo>
                          <a:pt x="1508542" y="291035"/>
                          <a:pt x="1501840" y="285782"/>
                          <a:pt x="1514500" y="294222"/>
                        </a:cubicBezTo>
                        <a:cubicBezTo>
                          <a:pt x="1516347" y="296993"/>
                          <a:pt x="1517536" y="300342"/>
                          <a:pt x="1520042" y="302535"/>
                        </a:cubicBezTo>
                        <a:cubicBezTo>
                          <a:pt x="1525054" y="306921"/>
                          <a:pt x="1536667" y="313618"/>
                          <a:pt x="1536667" y="313618"/>
                        </a:cubicBezTo>
                        <a:cubicBezTo>
                          <a:pt x="1543631" y="334510"/>
                          <a:pt x="1534238" y="308761"/>
                          <a:pt x="1544980" y="330244"/>
                        </a:cubicBezTo>
                        <a:cubicBezTo>
                          <a:pt x="1546286" y="332856"/>
                          <a:pt x="1546445" y="335944"/>
                          <a:pt x="1547751" y="338556"/>
                        </a:cubicBezTo>
                        <a:cubicBezTo>
                          <a:pt x="1549240" y="341535"/>
                          <a:pt x="1551941" y="343826"/>
                          <a:pt x="1553293" y="346869"/>
                        </a:cubicBezTo>
                        <a:cubicBezTo>
                          <a:pt x="1555665" y="352207"/>
                          <a:pt x="1556987" y="357953"/>
                          <a:pt x="1558834" y="363495"/>
                        </a:cubicBezTo>
                        <a:lnTo>
                          <a:pt x="1561605" y="371807"/>
                        </a:lnTo>
                        <a:lnTo>
                          <a:pt x="1564376" y="380120"/>
                        </a:lnTo>
                        <a:cubicBezTo>
                          <a:pt x="1563452" y="382891"/>
                          <a:pt x="1564317" y="387348"/>
                          <a:pt x="1561605" y="388433"/>
                        </a:cubicBezTo>
                        <a:cubicBezTo>
                          <a:pt x="1558069" y="389847"/>
                          <a:pt x="1554088" y="386999"/>
                          <a:pt x="1550522" y="385662"/>
                        </a:cubicBezTo>
                        <a:cubicBezTo>
                          <a:pt x="1546654" y="384212"/>
                          <a:pt x="1543235" y="381747"/>
                          <a:pt x="1539438" y="380120"/>
                        </a:cubicBezTo>
                        <a:cubicBezTo>
                          <a:pt x="1536753" y="378969"/>
                          <a:pt x="1533896" y="378273"/>
                          <a:pt x="1531125" y="377349"/>
                        </a:cubicBezTo>
                        <a:cubicBezTo>
                          <a:pt x="1528354" y="374578"/>
                          <a:pt x="1524987" y="372296"/>
                          <a:pt x="1522813" y="369036"/>
                        </a:cubicBezTo>
                        <a:cubicBezTo>
                          <a:pt x="1521193" y="366606"/>
                          <a:pt x="1521867" y="363005"/>
                          <a:pt x="1520042" y="360724"/>
                        </a:cubicBezTo>
                        <a:cubicBezTo>
                          <a:pt x="1517961" y="358124"/>
                          <a:pt x="1514500" y="357029"/>
                          <a:pt x="1511729" y="355182"/>
                        </a:cubicBezTo>
                        <a:cubicBezTo>
                          <a:pt x="1509882" y="352411"/>
                          <a:pt x="1508788" y="348949"/>
                          <a:pt x="1506187" y="346869"/>
                        </a:cubicBezTo>
                        <a:cubicBezTo>
                          <a:pt x="1503906" y="345044"/>
                          <a:pt x="1499939" y="346163"/>
                          <a:pt x="1497874" y="344098"/>
                        </a:cubicBezTo>
                        <a:cubicBezTo>
                          <a:pt x="1486863" y="333087"/>
                          <a:pt x="1490179" y="326961"/>
                          <a:pt x="1478478" y="319160"/>
                        </a:cubicBezTo>
                        <a:cubicBezTo>
                          <a:pt x="1476048" y="317540"/>
                          <a:pt x="1472936" y="317313"/>
                          <a:pt x="1470165" y="316389"/>
                        </a:cubicBezTo>
                        <a:cubicBezTo>
                          <a:pt x="1457475" y="297351"/>
                          <a:pt x="1473628" y="318605"/>
                          <a:pt x="1453540" y="302535"/>
                        </a:cubicBezTo>
                        <a:cubicBezTo>
                          <a:pt x="1447420" y="297639"/>
                          <a:pt x="1444349" y="288388"/>
                          <a:pt x="1436914" y="285909"/>
                        </a:cubicBezTo>
                        <a:cubicBezTo>
                          <a:pt x="1434143" y="284985"/>
                          <a:pt x="1431155" y="284556"/>
                          <a:pt x="1428602" y="283138"/>
                        </a:cubicBezTo>
                        <a:cubicBezTo>
                          <a:pt x="1422780" y="279903"/>
                          <a:pt x="1411976" y="272055"/>
                          <a:pt x="1411976" y="272055"/>
                        </a:cubicBezTo>
                        <a:cubicBezTo>
                          <a:pt x="1407888" y="265922"/>
                          <a:pt x="1404521" y="259695"/>
                          <a:pt x="1398122" y="255429"/>
                        </a:cubicBezTo>
                        <a:cubicBezTo>
                          <a:pt x="1373120" y="238760"/>
                          <a:pt x="1407666" y="268924"/>
                          <a:pt x="1381496" y="247116"/>
                        </a:cubicBezTo>
                        <a:cubicBezTo>
                          <a:pt x="1374446" y="241241"/>
                          <a:pt x="1373370" y="236904"/>
                          <a:pt x="1364871" y="233262"/>
                        </a:cubicBezTo>
                        <a:cubicBezTo>
                          <a:pt x="1361371" y="231762"/>
                          <a:pt x="1357482" y="231415"/>
                          <a:pt x="1353787" y="230491"/>
                        </a:cubicBezTo>
                        <a:cubicBezTo>
                          <a:pt x="1351016" y="227720"/>
                          <a:pt x="1348900" y="224081"/>
                          <a:pt x="1345474" y="222178"/>
                        </a:cubicBezTo>
                        <a:cubicBezTo>
                          <a:pt x="1331749" y="214553"/>
                          <a:pt x="1312699" y="215168"/>
                          <a:pt x="1298369" y="213866"/>
                        </a:cubicBezTo>
                        <a:lnTo>
                          <a:pt x="1281744" y="208324"/>
                        </a:lnTo>
                        <a:cubicBezTo>
                          <a:pt x="1278973" y="207400"/>
                          <a:pt x="1275861" y="207173"/>
                          <a:pt x="1273431" y="205553"/>
                        </a:cubicBezTo>
                        <a:cubicBezTo>
                          <a:pt x="1267889" y="201858"/>
                          <a:pt x="1263124" y="196576"/>
                          <a:pt x="1256805" y="194469"/>
                        </a:cubicBezTo>
                        <a:cubicBezTo>
                          <a:pt x="1254034" y="193545"/>
                          <a:pt x="1251105" y="193004"/>
                          <a:pt x="1248493" y="191698"/>
                        </a:cubicBezTo>
                        <a:cubicBezTo>
                          <a:pt x="1227018" y="180960"/>
                          <a:pt x="1252751" y="190345"/>
                          <a:pt x="1231867" y="183386"/>
                        </a:cubicBezTo>
                        <a:cubicBezTo>
                          <a:pt x="1211227" y="169626"/>
                          <a:pt x="1236577" y="187311"/>
                          <a:pt x="1215242" y="169531"/>
                        </a:cubicBezTo>
                        <a:cubicBezTo>
                          <a:pt x="1212684" y="167399"/>
                          <a:pt x="1209639" y="165925"/>
                          <a:pt x="1206929" y="163989"/>
                        </a:cubicBezTo>
                        <a:cubicBezTo>
                          <a:pt x="1203171" y="161305"/>
                          <a:pt x="1199603" y="158360"/>
                          <a:pt x="1195845" y="155676"/>
                        </a:cubicBezTo>
                        <a:cubicBezTo>
                          <a:pt x="1182346" y="146034"/>
                          <a:pt x="1192682" y="153869"/>
                          <a:pt x="1176449" y="144593"/>
                        </a:cubicBezTo>
                        <a:cubicBezTo>
                          <a:pt x="1173557" y="142941"/>
                          <a:pt x="1171060" y="140646"/>
                          <a:pt x="1168136" y="139051"/>
                        </a:cubicBezTo>
                        <a:cubicBezTo>
                          <a:pt x="1160884" y="135095"/>
                          <a:pt x="1152843" y="132549"/>
                          <a:pt x="1145969" y="127967"/>
                        </a:cubicBezTo>
                        <a:cubicBezTo>
                          <a:pt x="1143198" y="126120"/>
                          <a:pt x="1140699" y="123778"/>
                          <a:pt x="1137656" y="122426"/>
                        </a:cubicBezTo>
                        <a:cubicBezTo>
                          <a:pt x="1126148" y="117312"/>
                          <a:pt x="1119031" y="116484"/>
                          <a:pt x="1107176" y="114113"/>
                        </a:cubicBezTo>
                        <a:cubicBezTo>
                          <a:pt x="1096092" y="115037"/>
                          <a:pt x="1084555" y="113613"/>
                          <a:pt x="1073925" y="116884"/>
                        </a:cubicBezTo>
                        <a:cubicBezTo>
                          <a:pt x="1071134" y="117743"/>
                          <a:pt x="1071154" y="122275"/>
                          <a:pt x="1071154" y="125196"/>
                        </a:cubicBezTo>
                        <a:cubicBezTo>
                          <a:pt x="1071154" y="128357"/>
                          <a:pt x="1074509" y="142991"/>
                          <a:pt x="1076696" y="147364"/>
                        </a:cubicBezTo>
                        <a:cubicBezTo>
                          <a:pt x="1078185" y="150342"/>
                          <a:pt x="1079638" y="153596"/>
                          <a:pt x="1082238" y="155676"/>
                        </a:cubicBezTo>
                        <a:cubicBezTo>
                          <a:pt x="1084519" y="157501"/>
                          <a:pt x="1087780" y="157523"/>
                          <a:pt x="1090551" y="158447"/>
                        </a:cubicBezTo>
                        <a:cubicBezTo>
                          <a:pt x="1091475" y="161218"/>
                          <a:pt x="1095387" y="164695"/>
                          <a:pt x="1093322" y="166760"/>
                        </a:cubicBezTo>
                        <a:cubicBezTo>
                          <a:pt x="1089191" y="170891"/>
                          <a:pt x="1076696" y="172302"/>
                          <a:pt x="1076696" y="172302"/>
                        </a:cubicBezTo>
                        <a:cubicBezTo>
                          <a:pt x="1067174" y="170397"/>
                          <a:pt x="1060888" y="169368"/>
                          <a:pt x="1051758" y="166760"/>
                        </a:cubicBezTo>
                        <a:cubicBezTo>
                          <a:pt x="1048949" y="165958"/>
                          <a:pt x="1046216" y="164913"/>
                          <a:pt x="1043445" y="163989"/>
                        </a:cubicBezTo>
                        <a:cubicBezTo>
                          <a:pt x="1030259" y="155197"/>
                          <a:pt x="1040314" y="160555"/>
                          <a:pt x="1024049" y="155676"/>
                        </a:cubicBezTo>
                        <a:cubicBezTo>
                          <a:pt x="996388" y="147378"/>
                          <a:pt x="1018618" y="151734"/>
                          <a:pt x="988027" y="147364"/>
                        </a:cubicBezTo>
                        <a:cubicBezTo>
                          <a:pt x="978266" y="140857"/>
                          <a:pt x="970970" y="134999"/>
                          <a:pt x="960318" y="130738"/>
                        </a:cubicBezTo>
                        <a:cubicBezTo>
                          <a:pt x="943844" y="124148"/>
                          <a:pt x="946906" y="126510"/>
                          <a:pt x="932609" y="122426"/>
                        </a:cubicBezTo>
                        <a:cubicBezTo>
                          <a:pt x="929800" y="121624"/>
                          <a:pt x="927206" y="119908"/>
                          <a:pt x="924296" y="119655"/>
                        </a:cubicBezTo>
                        <a:cubicBezTo>
                          <a:pt x="905870" y="118053"/>
                          <a:pt x="887351" y="117808"/>
                          <a:pt x="868878" y="116884"/>
                        </a:cubicBezTo>
                        <a:cubicBezTo>
                          <a:pt x="859503" y="113759"/>
                          <a:pt x="847326" y="109464"/>
                          <a:pt x="838398" y="108571"/>
                        </a:cubicBezTo>
                        <a:lnTo>
                          <a:pt x="810689" y="105800"/>
                        </a:lnTo>
                        <a:cubicBezTo>
                          <a:pt x="775259" y="96942"/>
                          <a:pt x="815103" y="105800"/>
                          <a:pt x="730333" y="105800"/>
                        </a:cubicBezTo>
                        <a:cubicBezTo>
                          <a:pt x="724298" y="105800"/>
                          <a:pt x="716816" y="101565"/>
                          <a:pt x="710936" y="100258"/>
                        </a:cubicBezTo>
                        <a:cubicBezTo>
                          <a:pt x="681676" y="93756"/>
                          <a:pt x="704712" y="100954"/>
                          <a:pt x="685998" y="94716"/>
                        </a:cubicBezTo>
                        <a:lnTo>
                          <a:pt x="536369" y="97487"/>
                        </a:lnTo>
                        <a:cubicBezTo>
                          <a:pt x="531662" y="97647"/>
                          <a:pt x="527169" y="99542"/>
                          <a:pt x="522514" y="100258"/>
                        </a:cubicBezTo>
                        <a:cubicBezTo>
                          <a:pt x="515154" y="101390"/>
                          <a:pt x="507736" y="102105"/>
                          <a:pt x="500347" y="103029"/>
                        </a:cubicBezTo>
                        <a:cubicBezTo>
                          <a:pt x="492954" y="105494"/>
                          <a:pt x="481015" y="109946"/>
                          <a:pt x="472638" y="111342"/>
                        </a:cubicBezTo>
                        <a:cubicBezTo>
                          <a:pt x="465021" y="112612"/>
                          <a:pt x="432208" y="116142"/>
                          <a:pt x="425533" y="116884"/>
                        </a:cubicBezTo>
                        <a:cubicBezTo>
                          <a:pt x="422762" y="117808"/>
                          <a:pt x="419501" y="117830"/>
                          <a:pt x="417220" y="119655"/>
                        </a:cubicBezTo>
                        <a:cubicBezTo>
                          <a:pt x="412336" y="123562"/>
                          <a:pt x="410733" y="130803"/>
                          <a:pt x="408907" y="136280"/>
                        </a:cubicBezTo>
                        <a:cubicBezTo>
                          <a:pt x="411678" y="139051"/>
                          <a:pt x="413959" y="142419"/>
                          <a:pt x="417220" y="144593"/>
                        </a:cubicBezTo>
                        <a:cubicBezTo>
                          <a:pt x="424980" y="149766"/>
                          <a:pt x="433967" y="146641"/>
                          <a:pt x="442158" y="144593"/>
                        </a:cubicBezTo>
                        <a:cubicBezTo>
                          <a:pt x="442169" y="144590"/>
                          <a:pt x="462934" y="137668"/>
                          <a:pt x="467096" y="136280"/>
                        </a:cubicBezTo>
                        <a:cubicBezTo>
                          <a:pt x="469867" y="135356"/>
                          <a:pt x="472979" y="135129"/>
                          <a:pt x="475409" y="133509"/>
                        </a:cubicBezTo>
                        <a:cubicBezTo>
                          <a:pt x="478180" y="131662"/>
                          <a:pt x="480592" y="129105"/>
                          <a:pt x="483722" y="127967"/>
                        </a:cubicBezTo>
                        <a:cubicBezTo>
                          <a:pt x="490880" y="125364"/>
                          <a:pt x="498500" y="124273"/>
                          <a:pt x="505889" y="122426"/>
                        </a:cubicBezTo>
                        <a:cubicBezTo>
                          <a:pt x="509584" y="121502"/>
                          <a:pt x="513239" y="120402"/>
                          <a:pt x="516973" y="119655"/>
                        </a:cubicBezTo>
                        <a:cubicBezTo>
                          <a:pt x="521591" y="118731"/>
                          <a:pt x="526258" y="118026"/>
                          <a:pt x="530827" y="116884"/>
                        </a:cubicBezTo>
                        <a:cubicBezTo>
                          <a:pt x="533661" y="116176"/>
                          <a:pt x="536306" y="114821"/>
                          <a:pt x="539140" y="114113"/>
                        </a:cubicBezTo>
                        <a:cubicBezTo>
                          <a:pt x="543709" y="112971"/>
                          <a:pt x="548376" y="112266"/>
                          <a:pt x="552994" y="111342"/>
                        </a:cubicBezTo>
                        <a:cubicBezTo>
                          <a:pt x="564078" y="112266"/>
                          <a:pt x="575220" y="112643"/>
                          <a:pt x="586245" y="114113"/>
                        </a:cubicBezTo>
                        <a:cubicBezTo>
                          <a:pt x="589140" y="114499"/>
                          <a:pt x="592277" y="115059"/>
                          <a:pt x="594558" y="116884"/>
                        </a:cubicBezTo>
                        <a:cubicBezTo>
                          <a:pt x="597158" y="118964"/>
                          <a:pt x="597745" y="122841"/>
                          <a:pt x="600100" y="125196"/>
                        </a:cubicBezTo>
                        <a:cubicBezTo>
                          <a:pt x="602455" y="127551"/>
                          <a:pt x="605642" y="128891"/>
                          <a:pt x="608413" y="130738"/>
                        </a:cubicBezTo>
                        <a:cubicBezTo>
                          <a:pt x="609337" y="133509"/>
                          <a:pt x="611184" y="136130"/>
                          <a:pt x="611184" y="139051"/>
                        </a:cubicBezTo>
                        <a:cubicBezTo>
                          <a:pt x="611184" y="156497"/>
                          <a:pt x="590376" y="149004"/>
                          <a:pt x="577933" y="150135"/>
                        </a:cubicBezTo>
                        <a:cubicBezTo>
                          <a:pt x="558444" y="156631"/>
                          <a:pt x="581804" y="150135"/>
                          <a:pt x="544682" y="150135"/>
                        </a:cubicBezTo>
                        <a:cubicBezTo>
                          <a:pt x="516034" y="150135"/>
                          <a:pt x="487417" y="151982"/>
                          <a:pt x="458784" y="152906"/>
                        </a:cubicBezTo>
                        <a:cubicBezTo>
                          <a:pt x="454166" y="153829"/>
                          <a:pt x="449575" y="154902"/>
                          <a:pt x="444929" y="155676"/>
                        </a:cubicBezTo>
                        <a:cubicBezTo>
                          <a:pt x="438487" y="156750"/>
                          <a:pt x="431897" y="156978"/>
                          <a:pt x="425533" y="158447"/>
                        </a:cubicBezTo>
                        <a:cubicBezTo>
                          <a:pt x="419841" y="159761"/>
                          <a:pt x="414574" y="162572"/>
                          <a:pt x="408907" y="163989"/>
                        </a:cubicBezTo>
                        <a:cubicBezTo>
                          <a:pt x="405356" y="164877"/>
                          <a:pt x="393485" y="167544"/>
                          <a:pt x="389511" y="169531"/>
                        </a:cubicBezTo>
                        <a:cubicBezTo>
                          <a:pt x="380730" y="173921"/>
                          <a:pt x="382636" y="176451"/>
                          <a:pt x="372885" y="177844"/>
                        </a:cubicBezTo>
                        <a:cubicBezTo>
                          <a:pt x="362786" y="179287"/>
                          <a:pt x="352565" y="179691"/>
                          <a:pt x="342405" y="180615"/>
                        </a:cubicBezTo>
                        <a:cubicBezTo>
                          <a:pt x="321510" y="187581"/>
                          <a:pt x="347269" y="178184"/>
                          <a:pt x="325780" y="188927"/>
                        </a:cubicBezTo>
                        <a:cubicBezTo>
                          <a:pt x="323167" y="190233"/>
                          <a:pt x="320080" y="190392"/>
                          <a:pt x="317467" y="191698"/>
                        </a:cubicBezTo>
                        <a:cubicBezTo>
                          <a:pt x="314488" y="193187"/>
                          <a:pt x="312133" y="195751"/>
                          <a:pt x="309154" y="197240"/>
                        </a:cubicBezTo>
                        <a:cubicBezTo>
                          <a:pt x="305178" y="199228"/>
                          <a:pt x="293311" y="201894"/>
                          <a:pt x="289758" y="202782"/>
                        </a:cubicBezTo>
                        <a:cubicBezTo>
                          <a:pt x="286987" y="205553"/>
                          <a:pt x="284634" y="208817"/>
                          <a:pt x="281445" y="211095"/>
                        </a:cubicBezTo>
                        <a:cubicBezTo>
                          <a:pt x="270078" y="219214"/>
                          <a:pt x="271490" y="214828"/>
                          <a:pt x="259278" y="219407"/>
                        </a:cubicBezTo>
                        <a:cubicBezTo>
                          <a:pt x="255410" y="220857"/>
                          <a:pt x="251991" y="223322"/>
                          <a:pt x="248194" y="224949"/>
                        </a:cubicBezTo>
                        <a:cubicBezTo>
                          <a:pt x="245510" y="226100"/>
                          <a:pt x="242494" y="226414"/>
                          <a:pt x="239882" y="227720"/>
                        </a:cubicBezTo>
                        <a:cubicBezTo>
                          <a:pt x="236903" y="229209"/>
                          <a:pt x="234461" y="231610"/>
                          <a:pt x="231569" y="233262"/>
                        </a:cubicBezTo>
                        <a:cubicBezTo>
                          <a:pt x="227982" y="235311"/>
                          <a:pt x="223846" y="236403"/>
                          <a:pt x="220485" y="238804"/>
                        </a:cubicBezTo>
                        <a:cubicBezTo>
                          <a:pt x="217297" y="241081"/>
                          <a:pt x="215266" y="244710"/>
                          <a:pt x="212173" y="247116"/>
                        </a:cubicBezTo>
                        <a:cubicBezTo>
                          <a:pt x="206915" y="251205"/>
                          <a:pt x="201089" y="254505"/>
                          <a:pt x="195547" y="258200"/>
                        </a:cubicBezTo>
                        <a:cubicBezTo>
                          <a:pt x="192776" y="260047"/>
                          <a:pt x="190393" y="262689"/>
                          <a:pt x="187234" y="263742"/>
                        </a:cubicBezTo>
                        <a:lnTo>
                          <a:pt x="170609" y="269284"/>
                        </a:lnTo>
                        <a:lnTo>
                          <a:pt x="162296" y="272055"/>
                        </a:lnTo>
                        <a:cubicBezTo>
                          <a:pt x="159525" y="269284"/>
                          <a:pt x="155223" y="267459"/>
                          <a:pt x="153984" y="263742"/>
                        </a:cubicBezTo>
                        <a:cubicBezTo>
                          <a:pt x="153060" y="260971"/>
                          <a:pt x="155448" y="258041"/>
                          <a:pt x="156754" y="255429"/>
                        </a:cubicBezTo>
                        <a:cubicBezTo>
                          <a:pt x="162526" y="243883"/>
                          <a:pt x="166453" y="244345"/>
                          <a:pt x="178922" y="236033"/>
                        </a:cubicBezTo>
                        <a:cubicBezTo>
                          <a:pt x="181693" y="234186"/>
                          <a:pt x="184879" y="232846"/>
                          <a:pt x="187234" y="230491"/>
                        </a:cubicBezTo>
                        <a:cubicBezTo>
                          <a:pt x="200258" y="217467"/>
                          <a:pt x="192283" y="224354"/>
                          <a:pt x="212173" y="211095"/>
                        </a:cubicBezTo>
                        <a:lnTo>
                          <a:pt x="228798" y="200011"/>
                        </a:lnTo>
                        <a:cubicBezTo>
                          <a:pt x="249690" y="193047"/>
                          <a:pt x="223941" y="202440"/>
                          <a:pt x="245424" y="191698"/>
                        </a:cubicBezTo>
                        <a:cubicBezTo>
                          <a:pt x="248036" y="190392"/>
                          <a:pt x="251183" y="190345"/>
                          <a:pt x="253736" y="188927"/>
                        </a:cubicBezTo>
                        <a:cubicBezTo>
                          <a:pt x="259558" y="185692"/>
                          <a:pt x="264820" y="181539"/>
                          <a:pt x="270362" y="177844"/>
                        </a:cubicBezTo>
                        <a:cubicBezTo>
                          <a:pt x="273133" y="175997"/>
                          <a:pt x="275515" y="173355"/>
                          <a:pt x="278674" y="172302"/>
                        </a:cubicBezTo>
                        <a:cubicBezTo>
                          <a:pt x="281445" y="171378"/>
                          <a:pt x="284374" y="170837"/>
                          <a:pt x="286987" y="169531"/>
                        </a:cubicBezTo>
                        <a:cubicBezTo>
                          <a:pt x="289966" y="168042"/>
                          <a:pt x="292239" y="165301"/>
                          <a:pt x="295300" y="163989"/>
                        </a:cubicBezTo>
                        <a:cubicBezTo>
                          <a:pt x="301832" y="161189"/>
                          <a:pt x="321285" y="159089"/>
                          <a:pt x="325780" y="158447"/>
                        </a:cubicBezTo>
                        <a:cubicBezTo>
                          <a:pt x="345564" y="151853"/>
                          <a:pt x="337545" y="156146"/>
                          <a:pt x="350718" y="147364"/>
                        </a:cubicBezTo>
                        <a:cubicBezTo>
                          <a:pt x="349794" y="144593"/>
                          <a:pt x="349772" y="141332"/>
                          <a:pt x="347947" y="139051"/>
                        </a:cubicBezTo>
                        <a:cubicBezTo>
                          <a:pt x="344041" y="134168"/>
                          <a:pt x="336798" y="132563"/>
                          <a:pt x="331322" y="130738"/>
                        </a:cubicBezTo>
                        <a:cubicBezTo>
                          <a:pt x="325780" y="131662"/>
                          <a:pt x="320181" y="132290"/>
                          <a:pt x="314696" y="133509"/>
                        </a:cubicBezTo>
                        <a:cubicBezTo>
                          <a:pt x="311845" y="134143"/>
                          <a:pt x="309217" y="135572"/>
                          <a:pt x="306384" y="136280"/>
                        </a:cubicBezTo>
                        <a:cubicBezTo>
                          <a:pt x="301815" y="137422"/>
                          <a:pt x="297073" y="137812"/>
                          <a:pt x="292529" y="139051"/>
                        </a:cubicBezTo>
                        <a:cubicBezTo>
                          <a:pt x="286893" y="140588"/>
                          <a:pt x="275904" y="144593"/>
                          <a:pt x="275904" y="144593"/>
                        </a:cubicBezTo>
                        <a:cubicBezTo>
                          <a:pt x="273133" y="147364"/>
                          <a:pt x="270852" y="150732"/>
                          <a:pt x="267591" y="152906"/>
                        </a:cubicBezTo>
                        <a:cubicBezTo>
                          <a:pt x="265161" y="154526"/>
                          <a:pt x="261963" y="154526"/>
                          <a:pt x="259278" y="155676"/>
                        </a:cubicBezTo>
                        <a:cubicBezTo>
                          <a:pt x="255481" y="157303"/>
                          <a:pt x="251991" y="159591"/>
                          <a:pt x="248194" y="161218"/>
                        </a:cubicBezTo>
                        <a:cubicBezTo>
                          <a:pt x="239150" y="165094"/>
                          <a:pt x="237987" y="162968"/>
                          <a:pt x="228798" y="169531"/>
                        </a:cubicBezTo>
                        <a:cubicBezTo>
                          <a:pt x="225609" y="171809"/>
                          <a:pt x="223911" y="175941"/>
                          <a:pt x="220485" y="177844"/>
                        </a:cubicBezTo>
                        <a:cubicBezTo>
                          <a:pt x="215379" y="180681"/>
                          <a:pt x="208721" y="180146"/>
                          <a:pt x="203860" y="183386"/>
                        </a:cubicBezTo>
                        <a:lnTo>
                          <a:pt x="178922" y="200011"/>
                        </a:lnTo>
                        <a:cubicBezTo>
                          <a:pt x="176151" y="201858"/>
                          <a:pt x="173768" y="204500"/>
                          <a:pt x="170609" y="205553"/>
                        </a:cubicBezTo>
                        <a:lnTo>
                          <a:pt x="162296" y="208324"/>
                        </a:lnTo>
                        <a:cubicBezTo>
                          <a:pt x="159525" y="210171"/>
                          <a:pt x="157197" y="212990"/>
                          <a:pt x="153984" y="213866"/>
                        </a:cubicBezTo>
                        <a:cubicBezTo>
                          <a:pt x="146800" y="215825"/>
                          <a:pt x="139098" y="215076"/>
                          <a:pt x="131816" y="216636"/>
                        </a:cubicBezTo>
                        <a:cubicBezTo>
                          <a:pt x="126104" y="217860"/>
                          <a:pt x="120733" y="220331"/>
                          <a:pt x="115191" y="222178"/>
                        </a:cubicBezTo>
                        <a:cubicBezTo>
                          <a:pt x="112420" y="223102"/>
                          <a:pt x="109308" y="223329"/>
                          <a:pt x="106878" y="224949"/>
                        </a:cubicBezTo>
                        <a:lnTo>
                          <a:pt x="90253" y="236033"/>
                        </a:lnTo>
                        <a:cubicBezTo>
                          <a:pt x="87482" y="237880"/>
                          <a:pt x="85099" y="240522"/>
                          <a:pt x="81940" y="241575"/>
                        </a:cubicBezTo>
                        <a:lnTo>
                          <a:pt x="73627" y="244346"/>
                        </a:lnTo>
                        <a:cubicBezTo>
                          <a:pt x="70856" y="247117"/>
                          <a:pt x="68574" y="250484"/>
                          <a:pt x="65314" y="252658"/>
                        </a:cubicBezTo>
                        <a:cubicBezTo>
                          <a:pt x="62884" y="254278"/>
                          <a:pt x="59614" y="254123"/>
                          <a:pt x="57002" y="255429"/>
                        </a:cubicBezTo>
                        <a:cubicBezTo>
                          <a:pt x="37868" y="264997"/>
                          <a:pt x="60671" y="257976"/>
                          <a:pt x="37605" y="263742"/>
                        </a:cubicBezTo>
                        <a:lnTo>
                          <a:pt x="7125" y="260971"/>
                        </a:lnTo>
                        <a:cubicBezTo>
                          <a:pt x="1982" y="258202"/>
                          <a:pt x="1584" y="244346"/>
                          <a:pt x="1584" y="244346"/>
                        </a:cubicBezTo>
                        <a:cubicBezTo>
                          <a:pt x="6860" y="228512"/>
                          <a:pt x="0" y="241706"/>
                          <a:pt x="12667" y="233262"/>
                        </a:cubicBezTo>
                        <a:cubicBezTo>
                          <a:pt x="15928" y="231088"/>
                          <a:pt x="17554" y="226852"/>
                          <a:pt x="20980" y="224949"/>
                        </a:cubicBezTo>
                        <a:cubicBezTo>
                          <a:pt x="26086" y="222112"/>
                          <a:pt x="32744" y="222647"/>
                          <a:pt x="37605" y="219407"/>
                        </a:cubicBezTo>
                        <a:cubicBezTo>
                          <a:pt x="40376" y="217560"/>
                          <a:pt x="42875" y="215218"/>
                          <a:pt x="45918" y="213866"/>
                        </a:cubicBezTo>
                        <a:cubicBezTo>
                          <a:pt x="51256" y="211494"/>
                          <a:pt x="62544" y="208324"/>
                          <a:pt x="62544" y="208324"/>
                        </a:cubicBezTo>
                        <a:cubicBezTo>
                          <a:pt x="74643" y="196224"/>
                          <a:pt x="65991" y="202025"/>
                          <a:pt x="81940" y="197240"/>
                        </a:cubicBezTo>
                        <a:cubicBezTo>
                          <a:pt x="87535" y="195561"/>
                          <a:pt x="98565" y="191698"/>
                          <a:pt x="98565" y="191698"/>
                        </a:cubicBezTo>
                        <a:cubicBezTo>
                          <a:pt x="100412" y="188927"/>
                          <a:pt x="101283" y="185151"/>
                          <a:pt x="104107" y="183386"/>
                        </a:cubicBezTo>
                        <a:cubicBezTo>
                          <a:pt x="109061" y="180290"/>
                          <a:pt x="115191" y="179691"/>
                          <a:pt x="120733" y="177844"/>
                        </a:cubicBezTo>
                        <a:lnTo>
                          <a:pt x="129045" y="175073"/>
                        </a:lnTo>
                        <a:lnTo>
                          <a:pt x="153984" y="166760"/>
                        </a:lnTo>
                        <a:cubicBezTo>
                          <a:pt x="159685" y="164860"/>
                          <a:pt x="167579" y="161992"/>
                          <a:pt x="173380" y="161218"/>
                        </a:cubicBezTo>
                        <a:cubicBezTo>
                          <a:pt x="183492" y="159870"/>
                          <a:pt x="193700" y="159371"/>
                          <a:pt x="203860" y="158447"/>
                        </a:cubicBezTo>
                        <a:cubicBezTo>
                          <a:pt x="234180" y="148340"/>
                          <a:pt x="188255" y="164459"/>
                          <a:pt x="220485" y="150135"/>
                        </a:cubicBezTo>
                        <a:cubicBezTo>
                          <a:pt x="225823" y="147763"/>
                          <a:pt x="232250" y="147833"/>
                          <a:pt x="237111" y="144593"/>
                        </a:cubicBezTo>
                        <a:cubicBezTo>
                          <a:pt x="239882" y="142746"/>
                          <a:pt x="242445" y="140540"/>
                          <a:pt x="245424" y="139051"/>
                        </a:cubicBezTo>
                        <a:cubicBezTo>
                          <a:pt x="250082" y="136722"/>
                          <a:pt x="260379" y="134841"/>
                          <a:pt x="264820" y="133509"/>
                        </a:cubicBezTo>
                        <a:lnTo>
                          <a:pt x="289758" y="125196"/>
                        </a:lnTo>
                        <a:lnTo>
                          <a:pt x="298071" y="122426"/>
                        </a:lnTo>
                        <a:cubicBezTo>
                          <a:pt x="300842" y="120579"/>
                          <a:pt x="303341" y="118237"/>
                          <a:pt x="306384" y="116884"/>
                        </a:cubicBezTo>
                        <a:cubicBezTo>
                          <a:pt x="322758" y="109607"/>
                          <a:pt x="328924" y="110685"/>
                          <a:pt x="347947" y="108571"/>
                        </a:cubicBezTo>
                        <a:cubicBezTo>
                          <a:pt x="375124" y="99512"/>
                          <a:pt x="358751" y="103514"/>
                          <a:pt x="397824" y="100258"/>
                        </a:cubicBezTo>
                        <a:cubicBezTo>
                          <a:pt x="403366" y="99334"/>
                          <a:pt x="408999" y="98850"/>
                          <a:pt x="414449" y="97487"/>
                        </a:cubicBezTo>
                        <a:cubicBezTo>
                          <a:pt x="443279" y="90280"/>
                          <a:pt x="418699" y="92800"/>
                          <a:pt x="447700" y="89175"/>
                        </a:cubicBezTo>
                        <a:cubicBezTo>
                          <a:pt x="478154" y="85368"/>
                          <a:pt x="485269" y="86285"/>
                          <a:pt x="519744" y="83633"/>
                        </a:cubicBezTo>
                        <a:cubicBezTo>
                          <a:pt x="585449" y="78579"/>
                          <a:pt x="518684" y="83432"/>
                          <a:pt x="564078" y="78091"/>
                        </a:cubicBezTo>
                        <a:cubicBezTo>
                          <a:pt x="574210" y="76899"/>
                          <a:pt x="584407" y="76335"/>
                          <a:pt x="594558" y="75320"/>
                        </a:cubicBezTo>
                        <a:cubicBezTo>
                          <a:pt x="672508" y="67525"/>
                          <a:pt x="558872" y="78060"/>
                          <a:pt x="649976" y="69778"/>
                        </a:cubicBezTo>
                        <a:cubicBezTo>
                          <a:pt x="663831" y="70702"/>
                          <a:pt x="677740" y="71016"/>
                          <a:pt x="691540" y="72549"/>
                        </a:cubicBezTo>
                        <a:cubicBezTo>
                          <a:pt x="694443" y="72872"/>
                          <a:pt x="696945" y="75043"/>
                          <a:pt x="699853" y="75320"/>
                        </a:cubicBezTo>
                        <a:cubicBezTo>
                          <a:pt x="716429" y="76899"/>
                          <a:pt x="733104" y="77167"/>
                          <a:pt x="749729" y="78091"/>
                        </a:cubicBezTo>
                        <a:cubicBezTo>
                          <a:pt x="780933" y="84332"/>
                          <a:pt x="755272" y="79879"/>
                          <a:pt x="813460" y="83633"/>
                        </a:cubicBezTo>
                        <a:cubicBezTo>
                          <a:pt x="825478" y="84408"/>
                          <a:pt x="837475" y="85480"/>
                          <a:pt x="849482" y="86404"/>
                        </a:cubicBezTo>
                        <a:cubicBezTo>
                          <a:pt x="855024" y="88251"/>
                          <a:pt x="860295" y="91365"/>
                          <a:pt x="866107" y="91946"/>
                        </a:cubicBezTo>
                        <a:cubicBezTo>
                          <a:pt x="902138" y="95548"/>
                          <a:pt x="884590" y="93691"/>
                          <a:pt x="918754" y="97487"/>
                        </a:cubicBezTo>
                        <a:lnTo>
                          <a:pt x="943693" y="105800"/>
                        </a:lnTo>
                        <a:cubicBezTo>
                          <a:pt x="946464" y="106724"/>
                          <a:pt x="949114" y="108158"/>
                          <a:pt x="952005" y="108571"/>
                        </a:cubicBezTo>
                        <a:lnTo>
                          <a:pt x="971402" y="111342"/>
                        </a:lnTo>
                        <a:lnTo>
                          <a:pt x="988027" y="116884"/>
                        </a:lnTo>
                        <a:cubicBezTo>
                          <a:pt x="990798" y="117808"/>
                          <a:pt x="993476" y="119082"/>
                          <a:pt x="996340" y="119655"/>
                        </a:cubicBezTo>
                        <a:lnTo>
                          <a:pt x="1010194" y="122426"/>
                        </a:lnTo>
                        <a:cubicBezTo>
                          <a:pt x="1013889" y="121502"/>
                          <a:pt x="1017616" y="120701"/>
                          <a:pt x="1021278" y="119655"/>
                        </a:cubicBezTo>
                        <a:cubicBezTo>
                          <a:pt x="1024087" y="118853"/>
                          <a:pt x="1028883" y="119718"/>
                          <a:pt x="1029591" y="116884"/>
                        </a:cubicBezTo>
                        <a:cubicBezTo>
                          <a:pt x="1031175" y="110548"/>
                          <a:pt x="1028101" y="103891"/>
                          <a:pt x="1026820" y="97487"/>
                        </a:cubicBezTo>
                        <a:cubicBezTo>
                          <a:pt x="1026247" y="94623"/>
                          <a:pt x="1026114" y="91240"/>
                          <a:pt x="1024049" y="89175"/>
                        </a:cubicBezTo>
                        <a:cubicBezTo>
                          <a:pt x="1021984" y="87110"/>
                          <a:pt x="1018507" y="87328"/>
                          <a:pt x="1015736" y="86404"/>
                        </a:cubicBezTo>
                        <a:cubicBezTo>
                          <a:pt x="998058" y="74618"/>
                          <a:pt x="1013428" y="82956"/>
                          <a:pt x="976944" y="78091"/>
                        </a:cubicBezTo>
                        <a:cubicBezTo>
                          <a:pt x="933993" y="72364"/>
                          <a:pt x="991740" y="78248"/>
                          <a:pt x="957547" y="72549"/>
                        </a:cubicBezTo>
                        <a:cubicBezTo>
                          <a:pt x="949297" y="71174"/>
                          <a:pt x="940899" y="70883"/>
                          <a:pt x="932609" y="69778"/>
                        </a:cubicBezTo>
                        <a:cubicBezTo>
                          <a:pt x="927040" y="69035"/>
                          <a:pt x="921493" y="68109"/>
                          <a:pt x="915984" y="67007"/>
                        </a:cubicBezTo>
                        <a:cubicBezTo>
                          <a:pt x="912250" y="66260"/>
                          <a:pt x="908664" y="64815"/>
                          <a:pt x="904900" y="64236"/>
                        </a:cubicBezTo>
                        <a:cubicBezTo>
                          <a:pt x="896633" y="62964"/>
                          <a:pt x="888275" y="62389"/>
                          <a:pt x="879962" y="61466"/>
                        </a:cubicBezTo>
                        <a:cubicBezTo>
                          <a:pt x="847540" y="50659"/>
                          <a:pt x="869169" y="56248"/>
                          <a:pt x="813460" y="53153"/>
                        </a:cubicBezTo>
                        <a:cubicBezTo>
                          <a:pt x="808842" y="52229"/>
                          <a:pt x="804149" y="51621"/>
                          <a:pt x="799605" y="50382"/>
                        </a:cubicBezTo>
                        <a:cubicBezTo>
                          <a:pt x="793969" y="48845"/>
                          <a:pt x="788522" y="46687"/>
                          <a:pt x="782980" y="44840"/>
                        </a:cubicBezTo>
                        <a:cubicBezTo>
                          <a:pt x="780209" y="43916"/>
                          <a:pt x="777501" y="42777"/>
                          <a:pt x="774667" y="42069"/>
                        </a:cubicBezTo>
                        <a:cubicBezTo>
                          <a:pt x="758133" y="37935"/>
                          <a:pt x="767340" y="39924"/>
                          <a:pt x="746958" y="36527"/>
                        </a:cubicBezTo>
                        <a:lnTo>
                          <a:pt x="702624" y="39298"/>
                        </a:lnTo>
                        <a:cubicBezTo>
                          <a:pt x="669787" y="41730"/>
                          <a:pt x="680319" y="36619"/>
                          <a:pt x="663831" y="47611"/>
                        </a:cubicBezTo>
                        <a:cubicBezTo>
                          <a:pt x="635612" y="38205"/>
                          <a:pt x="649759" y="42069"/>
                          <a:pt x="589016" y="42069"/>
                        </a:cubicBezTo>
                        <a:cubicBezTo>
                          <a:pt x="566829" y="42069"/>
                          <a:pt x="544681" y="43916"/>
                          <a:pt x="522514" y="44840"/>
                        </a:cubicBezTo>
                        <a:cubicBezTo>
                          <a:pt x="516049" y="45764"/>
                          <a:pt x="509482" y="46142"/>
                          <a:pt x="503118" y="47611"/>
                        </a:cubicBezTo>
                        <a:cubicBezTo>
                          <a:pt x="497426" y="48925"/>
                          <a:pt x="492329" y="52910"/>
                          <a:pt x="486493" y="53153"/>
                        </a:cubicBezTo>
                        <a:lnTo>
                          <a:pt x="419991" y="55924"/>
                        </a:lnTo>
                        <a:cubicBezTo>
                          <a:pt x="416296" y="56848"/>
                          <a:pt x="412625" y="57869"/>
                          <a:pt x="408907" y="58695"/>
                        </a:cubicBezTo>
                        <a:cubicBezTo>
                          <a:pt x="404310" y="59717"/>
                          <a:pt x="399622" y="60324"/>
                          <a:pt x="395053" y="61466"/>
                        </a:cubicBezTo>
                        <a:cubicBezTo>
                          <a:pt x="392219" y="62174"/>
                          <a:pt x="389574" y="63528"/>
                          <a:pt x="386740" y="64236"/>
                        </a:cubicBezTo>
                        <a:cubicBezTo>
                          <a:pt x="382171" y="65378"/>
                          <a:pt x="377483" y="65985"/>
                          <a:pt x="372885" y="67007"/>
                        </a:cubicBezTo>
                        <a:cubicBezTo>
                          <a:pt x="369168" y="67833"/>
                          <a:pt x="365545" y="69076"/>
                          <a:pt x="361802" y="69778"/>
                        </a:cubicBezTo>
                        <a:cubicBezTo>
                          <a:pt x="350758" y="71849"/>
                          <a:pt x="328551" y="75320"/>
                          <a:pt x="328551" y="75320"/>
                        </a:cubicBezTo>
                        <a:cubicBezTo>
                          <a:pt x="312687" y="85896"/>
                          <a:pt x="328640" y="78091"/>
                          <a:pt x="306384" y="78091"/>
                        </a:cubicBezTo>
                        <a:cubicBezTo>
                          <a:pt x="295262" y="78091"/>
                          <a:pt x="284217" y="79938"/>
                          <a:pt x="273133" y="80862"/>
                        </a:cubicBezTo>
                        <a:cubicBezTo>
                          <a:pt x="243809" y="88193"/>
                          <a:pt x="278343" y="78239"/>
                          <a:pt x="253736" y="89175"/>
                        </a:cubicBezTo>
                        <a:cubicBezTo>
                          <a:pt x="248398" y="91547"/>
                          <a:pt x="237111" y="94716"/>
                          <a:pt x="237111" y="94716"/>
                        </a:cubicBezTo>
                        <a:cubicBezTo>
                          <a:pt x="234340" y="97487"/>
                          <a:pt x="232224" y="101126"/>
                          <a:pt x="228798" y="103029"/>
                        </a:cubicBezTo>
                        <a:cubicBezTo>
                          <a:pt x="223692" y="105866"/>
                          <a:pt x="217715" y="106724"/>
                          <a:pt x="212173" y="108571"/>
                        </a:cubicBezTo>
                        <a:cubicBezTo>
                          <a:pt x="209402" y="109495"/>
                          <a:pt x="206290" y="109722"/>
                          <a:pt x="203860" y="111342"/>
                        </a:cubicBezTo>
                        <a:cubicBezTo>
                          <a:pt x="180041" y="127221"/>
                          <a:pt x="210175" y="108185"/>
                          <a:pt x="187234" y="119655"/>
                        </a:cubicBezTo>
                        <a:cubicBezTo>
                          <a:pt x="178983" y="123780"/>
                          <a:pt x="179895" y="126806"/>
                          <a:pt x="170609" y="127967"/>
                        </a:cubicBezTo>
                        <a:cubicBezTo>
                          <a:pt x="158659" y="129461"/>
                          <a:pt x="146594" y="129814"/>
                          <a:pt x="134587" y="130738"/>
                        </a:cubicBezTo>
                        <a:cubicBezTo>
                          <a:pt x="118828" y="135991"/>
                          <a:pt x="117364" y="137692"/>
                          <a:pt x="93024" y="130738"/>
                        </a:cubicBezTo>
                        <a:cubicBezTo>
                          <a:pt x="89822" y="129823"/>
                          <a:pt x="89329" y="125197"/>
                          <a:pt x="87482" y="122426"/>
                        </a:cubicBezTo>
                        <a:cubicBezTo>
                          <a:pt x="111305" y="106542"/>
                          <a:pt x="83267" y="127693"/>
                          <a:pt x="98565" y="108571"/>
                        </a:cubicBezTo>
                        <a:cubicBezTo>
                          <a:pt x="100645" y="105970"/>
                          <a:pt x="103817" y="104341"/>
                          <a:pt x="106878" y="103029"/>
                        </a:cubicBezTo>
                        <a:cubicBezTo>
                          <a:pt x="113866" y="100034"/>
                          <a:pt x="115364" y="100258"/>
                          <a:pt x="109649" y="105800"/>
                        </a:cubicBezTo>
                        <a:close/>
                      </a:path>
                    </a:pathLst>
                  </a:custGeom>
                  <a:solidFill>
                    <a:srgbClr val="996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7" name="Freeform 2996">
                    <a:extLst>
                      <a:ext uri="{FF2B5EF4-FFF2-40B4-BE49-F238E27FC236}">
                        <a16:creationId xmlns:a16="http://schemas.microsoft.com/office/drawing/2014/main" id="{FC94F98A-9382-B44F-A136-E6611AC12BCA}"/>
                      </a:ext>
                    </a:extLst>
                  </p:cNvPr>
                  <p:cNvSpPr/>
                  <p:nvPr/>
                </p:nvSpPr>
                <p:spPr>
                  <a:xfrm>
                    <a:off x="3869137" y="1849120"/>
                    <a:ext cx="1279210" cy="677597"/>
                  </a:xfrm>
                  <a:custGeom>
                    <a:avLst/>
                    <a:gdLst>
                      <a:gd name="connsiteX0" fmla="*/ 641443 w 1408985"/>
                      <a:gd name="connsiteY0" fmla="*/ 86672 h 467817"/>
                      <a:gd name="connsiteX1" fmla="*/ 552774 w 1408985"/>
                      <a:gd name="connsiteY1" fmla="*/ 78359 h 467817"/>
                      <a:gd name="connsiteX2" fmla="*/ 455792 w 1408985"/>
                      <a:gd name="connsiteY2" fmla="*/ 72818 h 467817"/>
                      <a:gd name="connsiteX3" fmla="*/ 403145 w 1408985"/>
                      <a:gd name="connsiteY3" fmla="*/ 75589 h 467817"/>
                      <a:gd name="connsiteX4" fmla="*/ 372665 w 1408985"/>
                      <a:gd name="connsiteY4" fmla="*/ 81130 h 467817"/>
                      <a:gd name="connsiteX5" fmla="*/ 356039 w 1408985"/>
                      <a:gd name="connsiteY5" fmla="*/ 86672 h 467817"/>
                      <a:gd name="connsiteX6" fmla="*/ 347727 w 1408985"/>
                      <a:gd name="connsiteY6" fmla="*/ 92214 h 467817"/>
                      <a:gd name="connsiteX7" fmla="*/ 328330 w 1408985"/>
                      <a:gd name="connsiteY7" fmla="*/ 97756 h 467817"/>
                      <a:gd name="connsiteX8" fmla="*/ 283996 w 1408985"/>
                      <a:gd name="connsiteY8" fmla="*/ 106069 h 467817"/>
                      <a:gd name="connsiteX9" fmla="*/ 261828 w 1408985"/>
                      <a:gd name="connsiteY9" fmla="*/ 111610 h 467817"/>
                      <a:gd name="connsiteX10" fmla="*/ 228577 w 1408985"/>
                      <a:gd name="connsiteY10" fmla="*/ 119923 h 467817"/>
                      <a:gd name="connsiteX11" fmla="*/ 211952 w 1408985"/>
                      <a:gd name="connsiteY11" fmla="*/ 125465 h 467817"/>
                      <a:gd name="connsiteX12" fmla="*/ 200868 w 1408985"/>
                      <a:gd name="connsiteY12" fmla="*/ 128236 h 467817"/>
                      <a:gd name="connsiteX13" fmla="*/ 184243 w 1408985"/>
                      <a:gd name="connsiteY13" fmla="*/ 133778 h 467817"/>
                      <a:gd name="connsiteX14" fmla="*/ 173159 w 1408985"/>
                      <a:gd name="connsiteY14" fmla="*/ 136549 h 467817"/>
                      <a:gd name="connsiteX15" fmla="*/ 150992 w 1408985"/>
                      <a:gd name="connsiteY15" fmla="*/ 144861 h 467817"/>
                      <a:gd name="connsiteX16" fmla="*/ 134367 w 1408985"/>
                      <a:gd name="connsiteY16" fmla="*/ 153174 h 467817"/>
                      <a:gd name="connsiteX17" fmla="*/ 114970 w 1408985"/>
                      <a:gd name="connsiteY17" fmla="*/ 161487 h 467817"/>
                      <a:gd name="connsiteX18" fmla="*/ 84490 w 1408985"/>
                      <a:gd name="connsiteY18" fmla="*/ 180883 h 467817"/>
                      <a:gd name="connsiteX19" fmla="*/ 81719 w 1408985"/>
                      <a:gd name="connsiteY19" fmla="*/ 189196 h 467817"/>
                      <a:gd name="connsiteX20" fmla="*/ 73407 w 1408985"/>
                      <a:gd name="connsiteY20" fmla="*/ 194738 h 467817"/>
                      <a:gd name="connsiteX21" fmla="*/ 65094 w 1408985"/>
                      <a:gd name="connsiteY21" fmla="*/ 203050 h 467817"/>
                      <a:gd name="connsiteX22" fmla="*/ 51239 w 1408985"/>
                      <a:gd name="connsiteY22" fmla="*/ 216905 h 467817"/>
                      <a:gd name="connsiteX23" fmla="*/ 45697 w 1408985"/>
                      <a:gd name="connsiteY23" fmla="*/ 225218 h 467817"/>
                      <a:gd name="connsiteX24" fmla="*/ 29072 w 1408985"/>
                      <a:gd name="connsiteY24" fmla="*/ 230759 h 467817"/>
                      <a:gd name="connsiteX25" fmla="*/ 9676 w 1408985"/>
                      <a:gd name="connsiteY25" fmla="*/ 227989 h 467817"/>
                      <a:gd name="connsiteX26" fmla="*/ 1363 w 1408985"/>
                      <a:gd name="connsiteY26" fmla="*/ 222447 h 467817"/>
                      <a:gd name="connsiteX27" fmla="*/ 4134 w 1408985"/>
                      <a:gd name="connsiteY27" fmla="*/ 205821 h 467817"/>
                      <a:gd name="connsiteX28" fmla="*/ 12447 w 1408985"/>
                      <a:gd name="connsiteY28" fmla="*/ 200279 h 467817"/>
                      <a:gd name="connsiteX29" fmla="*/ 20759 w 1408985"/>
                      <a:gd name="connsiteY29" fmla="*/ 191967 h 467817"/>
                      <a:gd name="connsiteX30" fmla="*/ 26301 w 1408985"/>
                      <a:gd name="connsiteY30" fmla="*/ 183654 h 467817"/>
                      <a:gd name="connsiteX31" fmla="*/ 34614 w 1408985"/>
                      <a:gd name="connsiteY31" fmla="*/ 180883 h 467817"/>
                      <a:gd name="connsiteX32" fmla="*/ 48468 w 1408985"/>
                      <a:gd name="connsiteY32" fmla="*/ 169799 h 467817"/>
                      <a:gd name="connsiteX33" fmla="*/ 65094 w 1408985"/>
                      <a:gd name="connsiteY33" fmla="*/ 158716 h 467817"/>
                      <a:gd name="connsiteX34" fmla="*/ 78948 w 1408985"/>
                      <a:gd name="connsiteY34" fmla="*/ 147632 h 467817"/>
                      <a:gd name="connsiteX35" fmla="*/ 84490 w 1408985"/>
                      <a:gd name="connsiteY35" fmla="*/ 139319 h 467817"/>
                      <a:gd name="connsiteX36" fmla="*/ 101116 w 1408985"/>
                      <a:gd name="connsiteY36" fmla="*/ 133778 h 467817"/>
                      <a:gd name="connsiteX37" fmla="*/ 120512 w 1408985"/>
                      <a:gd name="connsiteY37" fmla="*/ 128236 h 467817"/>
                      <a:gd name="connsiteX38" fmla="*/ 137137 w 1408985"/>
                      <a:gd name="connsiteY38" fmla="*/ 122694 h 467817"/>
                      <a:gd name="connsiteX39" fmla="*/ 162076 w 1408985"/>
                      <a:gd name="connsiteY39" fmla="*/ 108839 h 467817"/>
                      <a:gd name="connsiteX40" fmla="*/ 178701 w 1408985"/>
                      <a:gd name="connsiteY40" fmla="*/ 106069 h 467817"/>
                      <a:gd name="connsiteX41" fmla="*/ 203639 w 1408985"/>
                      <a:gd name="connsiteY41" fmla="*/ 97756 h 467817"/>
                      <a:gd name="connsiteX42" fmla="*/ 211952 w 1408985"/>
                      <a:gd name="connsiteY42" fmla="*/ 94985 h 467817"/>
                      <a:gd name="connsiteX43" fmla="*/ 225807 w 1408985"/>
                      <a:gd name="connsiteY43" fmla="*/ 92214 h 467817"/>
                      <a:gd name="connsiteX44" fmla="*/ 242432 w 1408985"/>
                      <a:gd name="connsiteY44" fmla="*/ 86672 h 467817"/>
                      <a:gd name="connsiteX45" fmla="*/ 303392 w 1408985"/>
                      <a:gd name="connsiteY45" fmla="*/ 83901 h 467817"/>
                      <a:gd name="connsiteX46" fmla="*/ 336643 w 1408985"/>
                      <a:gd name="connsiteY46" fmla="*/ 72818 h 467817"/>
                      <a:gd name="connsiteX47" fmla="*/ 344956 w 1408985"/>
                      <a:gd name="connsiteY47" fmla="*/ 70047 h 467817"/>
                      <a:gd name="connsiteX48" fmla="*/ 353268 w 1408985"/>
                      <a:gd name="connsiteY48" fmla="*/ 67276 h 467817"/>
                      <a:gd name="connsiteX49" fmla="*/ 375436 w 1408985"/>
                      <a:gd name="connsiteY49" fmla="*/ 61734 h 467817"/>
                      <a:gd name="connsiteX50" fmla="*/ 400374 w 1408985"/>
                      <a:gd name="connsiteY50" fmla="*/ 53421 h 467817"/>
                      <a:gd name="connsiteX51" fmla="*/ 408687 w 1408985"/>
                      <a:gd name="connsiteY51" fmla="*/ 50650 h 467817"/>
                      <a:gd name="connsiteX52" fmla="*/ 433625 w 1408985"/>
                      <a:gd name="connsiteY52" fmla="*/ 53421 h 467817"/>
                      <a:gd name="connsiteX53" fmla="*/ 444708 w 1408985"/>
                      <a:gd name="connsiteY53" fmla="*/ 56192 h 467817"/>
                      <a:gd name="connsiteX54" fmla="*/ 491814 w 1408985"/>
                      <a:gd name="connsiteY54" fmla="*/ 61734 h 467817"/>
                      <a:gd name="connsiteX55" fmla="*/ 536148 w 1408985"/>
                      <a:gd name="connsiteY55" fmla="*/ 58963 h 467817"/>
                      <a:gd name="connsiteX56" fmla="*/ 561087 w 1408985"/>
                      <a:gd name="connsiteY56" fmla="*/ 53421 h 467817"/>
                      <a:gd name="connsiteX57" fmla="*/ 580483 w 1408985"/>
                      <a:gd name="connsiteY57" fmla="*/ 47879 h 467817"/>
                      <a:gd name="connsiteX58" fmla="*/ 583254 w 1408985"/>
                      <a:gd name="connsiteY58" fmla="*/ 28483 h 467817"/>
                      <a:gd name="connsiteX59" fmla="*/ 574941 w 1408985"/>
                      <a:gd name="connsiteY59" fmla="*/ 25712 h 467817"/>
                      <a:gd name="connsiteX60" fmla="*/ 566628 w 1408985"/>
                      <a:gd name="connsiteY60" fmla="*/ 20170 h 467817"/>
                      <a:gd name="connsiteX61" fmla="*/ 516752 w 1408985"/>
                      <a:gd name="connsiteY61" fmla="*/ 14629 h 467817"/>
                      <a:gd name="connsiteX62" fmla="*/ 511210 w 1408985"/>
                      <a:gd name="connsiteY62" fmla="*/ 6316 h 467817"/>
                      <a:gd name="connsiteX63" fmla="*/ 519523 w 1408985"/>
                      <a:gd name="connsiteY63" fmla="*/ 774 h 467817"/>
                      <a:gd name="connsiteX64" fmla="*/ 558316 w 1408985"/>
                      <a:gd name="connsiteY64" fmla="*/ 6316 h 467817"/>
                      <a:gd name="connsiteX65" fmla="*/ 566628 w 1408985"/>
                      <a:gd name="connsiteY65" fmla="*/ 11858 h 467817"/>
                      <a:gd name="connsiteX66" fmla="*/ 580483 w 1408985"/>
                      <a:gd name="connsiteY66" fmla="*/ 14629 h 467817"/>
                      <a:gd name="connsiteX67" fmla="*/ 588796 w 1408985"/>
                      <a:gd name="connsiteY67" fmla="*/ 17399 h 467817"/>
                      <a:gd name="connsiteX68" fmla="*/ 616505 w 1408985"/>
                      <a:gd name="connsiteY68" fmla="*/ 20170 h 467817"/>
                      <a:gd name="connsiteX69" fmla="*/ 616505 w 1408985"/>
                      <a:gd name="connsiteY69" fmla="*/ 50650 h 467817"/>
                      <a:gd name="connsiteX70" fmla="*/ 599879 w 1408985"/>
                      <a:gd name="connsiteY70" fmla="*/ 58963 h 467817"/>
                      <a:gd name="connsiteX71" fmla="*/ 658068 w 1408985"/>
                      <a:gd name="connsiteY71" fmla="*/ 64505 h 467817"/>
                      <a:gd name="connsiteX72" fmla="*/ 666381 w 1408985"/>
                      <a:gd name="connsiteY72" fmla="*/ 67276 h 467817"/>
                      <a:gd name="connsiteX73" fmla="*/ 716257 w 1408985"/>
                      <a:gd name="connsiteY73" fmla="*/ 70047 h 467817"/>
                      <a:gd name="connsiteX74" fmla="*/ 749508 w 1408985"/>
                      <a:gd name="connsiteY74" fmla="*/ 67276 h 467817"/>
                      <a:gd name="connsiteX75" fmla="*/ 741196 w 1408985"/>
                      <a:gd name="connsiteY75" fmla="*/ 34025 h 467817"/>
                      <a:gd name="connsiteX76" fmla="*/ 738425 w 1408985"/>
                      <a:gd name="connsiteY76" fmla="*/ 25712 h 467817"/>
                      <a:gd name="connsiteX77" fmla="*/ 782759 w 1408985"/>
                      <a:gd name="connsiteY77" fmla="*/ 22941 h 467817"/>
                      <a:gd name="connsiteX78" fmla="*/ 799385 w 1408985"/>
                      <a:gd name="connsiteY78" fmla="*/ 28483 h 467817"/>
                      <a:gd name="connsiteX79" fmla="*/ 807697 w 1408985"/>
                      <a:gd name="connsiteY79" fmla="*/ 34025 h 467817"/>
                      <a:gd name="connsiteX80" fmla="*/ 843719 w 1408985"/>
                      <a:gd name="connsiteY80" fmla="*/ 36796 h 467817"/>
                      <a:gd name="connsiteX81" fmla="*/ 874199 w 1408985"/>
                      <a:gd name="connsiteY81" fmla="*/ 42338 h 467817"/>
                      <a:gd name="connsiteX82" fmla="*/ 890825 w 1408985"/>
                      <a:gd name="connsiteY82" fmla="*/ 47879 h 467817"/>
                      <a:gd name="connsiteX83" fmla="*/ 907450 w 1408985"/>
                      <a:gd name="connsiteY83" fmla="*/ 53421 h 467817"/>
                      <a:gd name="connsiteX84" fmla="*/ 915763 w 1408985"/>
                      <a:gd name="connsiteY84" fmla="*/ 56192 h 467817"/>
                      <a:gd name="connsiteX85" fmla="*/ 932388 w 1408985"/>
                      <a:gd name="connsiteY85" fmla="*/ 67276 h 467817"/>
                      <a:gd name="connsiteX86" fmla="*/ 940701 w 1408985"/>
                      <a:gd name="connsiteY86" fmla="*/ 72818 h 467817"/>
                      <a:gd name="connsiteX87" fmla="*/ 937930 w 1408985"/>
                      <a:gd name="connsiteY87" fmla="*/ 81130 h 467817"/>
                      <a:gd name="connsiteX88" fmla="*/ 899137 w 1408985"/>
                      <a:gd name="connsiteY88" fmla="*/ 81130 h 467817"/>
                      <a:gd name="connsiteX89" fmla="*/ 890825 w 1408985"/>
                      <a:gd name="connsiteY89" fmla="*/ 78359 h 467817"/>
                      <a:gd name="connsiteX90" fmla="*/ 874199 w 1408985"/>
                      <a:gd name="connsiteY90" fmla="*/ 67276 h 467817"/>
                      <a:gd name="connsiteX91" fmla="*/ 846490 w 1408985"/>
                      <a:gd name="connsiteY91" fmla="*/ 61734 h 467817"/>
                      <a:gd name="connsiteX92" fmla="*/ 829865 w 1408985"/>
                      <a:gd name="connsiteY92" fmla="*/ 56192 h 467817"/>
                      <a:gd name="connsiteX93" fmla="*/ 818781 w 1408985"/>
                      <a:gd name="connsiteY93" fmla="*/ 53421 h 467817"/>
                      <a:gd name="connsiteX94" fmla="*/ 802156 w 1408985"/>
                      <a:gd name="connsiteY94" fmla="*/ 47879 h 467817"/>
                      <a:gd name="connsiteX95" fmla="*/ 793843 w 1408985"/>
                      <a:gd name="connsiteY95" fmla="*/ 45109 h 467817"/>
                      <a:gd name="connsiteX96" fmla="*/ 785530 w 1408985"/>
                      <a:gd name="connsiteY96" fmla="*/ 61734 h 467817"/>
                      <a:gd name="connsiteX97" fmla="*/ 788301 w 1408985"/>
                      <a:gd name="connsiteY97" fmla="*/ 78359 h 467817"/>
                      <a:gd name="connsiteX98" fmla="*/ 791072 w 1408985"/>
                      <a:gd name="connsiteY98" fmla="*/ 86672 h 467817"/>
                      <a:gd name="connsiteX99" fmla="*/ 799385 w 1408985"/>
                      <a:gd name="connsiteY99" fmla="*/ 89443 h 467817"/>
                      <a:gd name="connsiteX100" fmla="*/ 824323 w 1408985"/>
                      <a:gd name="connsiteY100" fmla="*/ 92214 h 467817"/>
                      <a:gd name="connsiteX101" fmla="*/ 832636 w 1408985"/>
                      <a:gd name="connsiteY101" fmla="*/ 117152 h 467817"/>
                      <a:gd name="connsiteX102" fmla="*/ 791072 w 1408985"/>
                      <a:gd name="connsiteY102" fmla="*/ 114381 h 467817"/>
                      <a:gd name="connsiteX103" fmla="*/ 774447 w 1408985"/>
                      <a:gd name="connsiteY103" fmla="*/ 108839 h 467817"/>
                      <a:gd name="connsiteX104" fmla="*/ 766134 w 1408985"/>
                      <a:gd name="connsiteY104" fmla="*/ 103298 h 467817"/>
                      <a:gd name="connsiteX105" fmla="*/ 738425 w 1408985"/>
                      <a:gd name="connsiteY105" fmla="*/ 100527 h 467817"/>
                      <a:gd name="connsiteX106" fmla="*/ 696861 w 1408985"/>
                      <a:gd name="connsiteY106" fmla="*/ 97756 h 467817"/>
                      <a:gd name="connsiteX107" fmla="*/ 699632 w 1408985"/>
                      <a:gd name="connsiteY107" fmla="*/ 119923 h 467817"/>
                      <a:gd name="connsiteX108" fmla="*/ 707945 w 1408985"/>
                      <a:gd name="connsiteY108" fmla="*/ 122694 h 467817"/>
                      <a:gd name="connsiteX109" fmla="*/ 721799 w 1408985"/>
                      <a:gd name="connsiteY109" fmla="*/ 125465 h 467817"/>
                      <a:gd name="connsiteX110" fmla="*/ 757821 w 1408985"/>
                      <a:gd name="connsiteY110" fmla="*/ 128236 h 467817"/>
                      <a:gd name="connsiteX111" fmla="*/ 771676 w 1408985"/>
                      <a:gd name="connsiteY111" fmla="*/ 131007 h 467817"/>
                      <a:gd name="connsiteX112" fmla="*/ 804927 w 1408985"/>
                      <a:gd name="connsiteY112" fmla="*/ 136549 h 467817"/>
                      <a:gd name="connsiteX113" fmla="*/ 821552 w 1408985"/>
                      <a:gd name="connsiteY113" fmla="*/ 142090 h 467817"/>
                      <a:gd name="connsiteX114" fmla="*/ 838177 w 1408985"/>
                      <a:gd name="connsiteY114" fmla="*/ 147632 h 467817"/>
                      <a:gd name="connsiteX115" fmla="*/ 854803 w 1408985"/>
                      <a:gd name="connsiteY115" fmla="*/ 158716 h 467817"/>
                      <a:gd name="connsiteX116" fmla="*/ 879741 w 1408985"/>
                      <a:gd name="connsiteY116" fmla="*/ 169799 h 467817"/>
                      <a:gd name="connsiteX117" fmla="*/ 885283 w 1408985"/>
                      <a:gd name="connsiteY117" fmla="*/ 178112 h 467817"/>
                      <a:gd name="connsiteX118" fmla="*/ 893596 w 1408985"/>
                      <a:gd name="connsiteY118" fmla="*/ 183654 h 467817"/>
                      <a:gd name="connsiteX119" fmla="*/ 901908 w 1408985"/>
                      <a:gd name="connsiteY119" fmla="*/ 191967 h 467817"/>
                      <a:gd name="connsiteX120" fmla="*/ 951785 w 1408985"/>
                      <a:gd name="connsiteY120" fmla="*/ 180883 h 467817"/>
                      <a:gd name="connsiteX121" fmla="*/ 954556 w 1408985"/>
                      <a:gd name="connsiteY121" fmla="*/ 172570 h 467817"/>
                      <a:gd name="connsiteX122" fmla="*/ 935159 w 1408985"/>
                      <a:gd name="connsiteY122" fmla="*/ 155945 h 467817"/>
                      <a:gd name="connsiteX123" fmla="*/ 926847 w 1408985"/>
                      <a:gd name="connsiteY123" fmla="*/ 153174 h 467817"/>
                      <a:gd name="connsiteX124" fmla="*/ 918534 w 1408985"/>
                      <a:gd name="connsiteY124" fmla="*/ 150403 h 467817"/>
                      <a:gd name="connsiteX125" fmla="*/ 921305 w 1408985"/>
                      <a:gd name="connsiteY125" fmla="*/ 131007 h 467817"/>
                      <a:gd name="connsiteX126" fmla="*/ 932388 w 1408985"/>
                      <a:gd name="connsiteY126" fmla="*/ 128236 h 467817"/>
                      <a:gd name="connsiteX127" fmla="*/ 971181 w 1408985"/>
                      <a:gd name="connsiteY127" fmla="*/ 133778 h 467817"/>
                      <a:gd name="connsiteX128" fmla="*/ 979494 w 1408985"/>
                      <a:gd name="connsiteY128" fmla="*/ 139319 h 467817"/>
                      <a:gd name="connsiteX129" fmla="*/ 993348 w 1408985"/>
                      <a:gd name="connsiteY129" fmla="*/ 153174 h 467817"/>
                      <a:gd name="connsiteX130" fmla="*/ 1018287 w 1408985"/>
                      <a:gd name="connsiteY130" fmla="*/ 161487 h 467817"/>
                      <a:gd name="connsiteX131" fmla="*/ 1026599 w 1408985"/>
                      <a:gd name="connsiteY131" fmla="*/ 164258 h 467817"/>
                      <a:gd name="connsiteX132" fmla="*/ 1043225 w 1408985"/>
                      <a:gd name="connsiteY132" fmla="*/ 175341 h 467817"/>
                      <a:gd name="connsiteX133" fmla="*/ 1057079 w 1408985"/>
                      <a:gd name="connsiteY133" fmla="*/ 186425 h 467817"/>
                      <a:gd name="connsiteX134" fmla="*/ 1065392 w 1408985"/>
                      <a:gd name="connsiteY134" fmla="*/ 194738 h 467817"/>
                      <a:gd name="connsiteX135" fmla="*/ 1073705 w 1408985"/>
                      <a:gd name="connsiteY135" fmla="*/ 200279 h 467817"/>
                      <a:gd name="connsiteX136" fmla="*/ 1076476 w 1408985"/>
                      <a:gd name="connsiteY136" fmla="*/ 208592 h 467817"/>
                      <a:gd name="connsiteX137" fmla="*/ 1084788 w 1408985"/>
                      <a:gd name="connsiteY137" fmla="*/ 214134 h 467817"/>
                      <a:gd name="connsiteX138" fmla="*/ 1093101 w 1408985"/>
                      <a:gd name="connsiteY138" fmla="*/ 222447 h 467817"/>
                      <a:gd name="connsiteX139" fmla="*/ 1098643 w 1408985"/>
                      <a:gd name="connsiteY139" fmla="*/ 233530 h 467817"/>
                      <a:gd name="connsiteX140" fmla="*/ 1109727 w 1408985"/>
                      <a:gd name="connsiteY140" fmla="*/ 250156 h 467817"/>
                      <a:gd name="connsiteX141" fmla="*/ 1115268 w 1408985"/>
                      <a:gd name="connsiteY141" fmla="*/ 258469 h 467817"/>
                      <a:gd name="connsiteX142" fmla="*/ 1123581 w 1408985"/>
                      <a:gd name="connsiteY142" fmla="*/ 261239 h 467817"/>
                      <a:gd name="connsiteX143" fmla="*/ 1131894 w 1408985"/>
                      <a:gd name="connsiteY143" fmla="*/ 266781 h 467817"/>
                      <a:gd name="connsiteX144" fmla="*/ 1137436 w 1408985"/>
                      <a:gd name="connsiteY144" fmla="*/ 275094 h 467817"/>
                      <a:gd name="connsiteX145" fmla="*/ 1154061 w 1408985"/>
                      <a:gd name="connsiteY145" fmla="*/ 280636 h 467817"/>
                      <a:gd name="connsiteX146" fmla="*/ 1162374 w 1408985"/>
                      <a:gd name="connsiteY146" fmla="*/ 283407 h 467817"/>
                      <a:gd name="connsiteX147" fmla="*/ 1178999 w 1408985"/>
                      <a:gd name="connsiteY147" fmla="*/ 280636 h 467817"/>
                      <a:gd name="connsiteX148" fmla="*/ 1190083 w 1408985"/>
                      <a:gd name="connsiteY148" fmla="*/ 264010 h 467817"/>
                      <a:gd name="connsiteX149" fmla="*/ 1181770 w 1408985"/>
                      <a:gd name="connsiteY149" fmla="*/ 230759 h 467817"/>
                      <a:gd name="connsiteX150" fmla="*/ 1165145 w 1408985"/>
                      <a:gd name="connsiteY150" fmla="*/ 219676 h 467817"/>
                      <a:gd name="connsiteX151" fmla="*/ 1151290 w 1408985"/>
                      <a:gd name="connsiteY151" fmla="*/ 203050 h 467817"/>
                      <a:gd name="connsiteX152" fmla="*/ 1142977 w 1408985"/>
                      <a:gd name="connsiteY152" fmla="*/ 200279 h 467817"/>
                      <a:gd name="connsiteX153" fmla="*/ 1126352 w 1408985"/>
                      <a:gd name="connsiteY153" fmla="*/ 189196 h 467817"/>
                      <a:gd name="connsiteX154" fmla="*/ 1118039 w 1408985"/>
                      <a:gd name="connsiteY154" fmla="*/ 183654 h 467817"/>
                      <a:gd name="connsiteX155" fmla="*/ 1109727 w 1408985"/>
                      <a:gd name="connsiteY155" fmla="*/ 180883 h 467817"/>
                      <a:gd name="connsiteX156" fmla="*/ 1093101 w 1408985"/>
                      <a:gd name="connsiteY156" fmla="*/ 164258 h 467817"/>
                      <a:gd name="connsiteX157" fmla="*/ 1076476 w 1408985"/>
                      <a:gd name="connsiteY157" fmla="*/ 150403 h 467817"/>
                      <a:gd name="connsiteX158" fmla="*/ 1054308 w 1408985"/>
                      <a:gd name="connsiteY158" fmla="*/ 125465 h 467817"/>
                      <a:gd name="connsiteX159" fmla="*/ 1037683 w 1408985"/>
                      <a:gd name="connsiteY159" fmla="*/ 114381 h 467817"/>
                      <a:gd name="connsiteX160" fmla="*/ 1029370 w 1408985"/>
                      <a:gd name="connsiteY160" fmla="*/ 108839 h 467817"/>
                      <a:gd name="connsiteX161" fmla="*/ 1012745 w 1408985"/>
                      <a:gd name="connsiteY161" fmla="*/ 103298 h 467817"/>
                      <a:gd name="connsiteX162" fmla="*/ 1004432 w 1408985"/>
                      <a:gd name="connsiteY162" fmla="*/ 83901 h 467817"/>
                      <a:gd name="connsiteX163" fmla="*/ 1037683 w 1408985"/>
                      <a:gd name="connsiteY163" fmla="*/ 92214 h 467817"/>
                      <a:gd name="connsiteX164" fmla="*/ 1045996 w 1408985"/>
                      <a:gd name="connsiteY164" fmla="*/ 97756 h 467817"/>
                      <a:gd name="connsiteX165" fmla="*/ 1054308 w 1408985"/>
                      <a:gd name="connsiteY165" fmla="*/ 94985 h 467817"/>
                      <a:gd name="connsiteX166" fmla="*/ 1054308 w 1408985"/>
                      <a:gd name="connsiteY166" fmla="*/ 72818 h 467817"/>
                      <a:gd name="connsiteX167" fmla="*/ 1045996 w 1408985"/>
                      <a:gd name="connsiteY167" fmla="*/ 67276 h 467817"/>
                      <a:gd name="connsiteX168" fmla="*/ 1045996 w 1408985"/>
                      <a:gd name="connsiteY168" fmla="*/ 47879 h 467817"/>
                      <a:gd name="connsiteX169" fmla="*/ 1065392 w 1408985"/>
                      <a:gd name="connsiteY169" fmla="*/ 50650 h 467817"/>
                      <a:gd name="connsiteX170" fmla="*/ 1082017 w 1408985"/>
                      <a:gd name="connsiteY170" fmla="*/ 56192 h 467817"/>
                      <a:gd name="connsiteX171" fmla="*/ 1098643 w 1408985"/>
                      <a:gd name="connsiteY171" fmla="*/ 67276 h 467817"/>
                      <a:gd name="connsiteX172" fmla="*/ 1120810 w 1408985"/>
                      <a:gd name="connsiteY172" fmla="*/ 72818 h 467817"/>
                      <a:gd name="connsiteX173" fmla="*/ 1137436 w 1408985"/>
                      <a:gd name="connsiteY173" fmla="*/ 83901 h 467817"/>
                      <a:gd name="connsiteX174" fmla="*/ 1142977 w 1408985"/>
                      <a:gd name="connsiteY174" fmla="*/ 92214 h 467817"/>
                      <a:gd name="connsiteX175" fmla="*/ 1151290 w 1408985"/>
                      <a:gd name="connsiteY175" fmla="*/ 94985 h 467817"/>
                      <a:gd name="connsiteX176" fmla="*/ 1159603 w 1408985"/>
                      <a:gd name="connsiteY176" fmla="*/ 100527 h 467817"/>
                      <a:gd name="connsiteX177" fmla="*/ 1167916 w 1408985"/>
                      <a:gd name="connsiteY177" fmla="*/ 103298 h 467817"/>
                      <a:gd name="connsiteX178" fmla="*/ 1184541 w 1408985"/>
                      <a:gd name="connsiteY178" fmla="*/ 114381 h 467817"/>
                      <a:gd name="connsiteX179" fmla="*/ 1201167 w 1408985"/>
                      <a:gd name="connsiteY179" fmla="*/ 122694 h 467817"/>
                      <a:gd name="connsiteX180" fmla="*/ 1220563 w 1408985"/>
                      <a:gd name="connsiteY180" fmla="*/ 131007 h 467817"/>
                      <a:gd name="connsiteX181" fmla="*/ 1228876 w 1408985"/>
                      <a:gd name="connsiteY181" fmla="*/ 139319 h 467817"/>
                      <a:gd name="connsiteX182" fmla="*/ 1237188 w 1408985"/>
                      <a:gd name="connsiteY182" fmla="*/ 142090 h 467817"/>
                      <a:gd name="connsiteX183" fmla="*/ 1245501 w 1408985"/>
                      <a:gd name="connsiteY183" fmla="*/ 147632 h 467817"/>
                      <a:gd name="connsiteX184" fmla="*/ 1253814 w 1408985"/>
                      <a:gd name="connsiteY184" fmla="*/ 150403 h 467817"/>
                      <a:gd name="connsiteX185" fmla="*/ 1270439 w 1408985"/>
                      <a:gd name="connsiteY185" fmla="*/ 161487 h 467817"/>
                      <a:gd name="connsiteX186" fmla="*/ 1278752 w 1408985"/>
                      <a:gd name="connsiteY186" fmla="*/ 167029 h 467817"/>
                      <a:gd name="connsiteX187" fmla="*/ 1281523 w 1408985"/>
                      <a:gd name="connsiteY187" fmla="*/ 175341 h 467817"/>
                      <a:gd name="connsiteX188" fmla="*/ 1298148 w 1408985"/>
                      <a:gd name="connsiteY188" fmla="*/ 189196 h 467817"/>
                      <a:gd name="connsiteX189" fmla="*/ 1317545 w 1408985"/>
                      <a:gd name="connsiteY189" fmla="*/ 203050 h 467817"/>
                      <a:gd name="connsiteX190" fmla="*/ 1325857 w 1408985"/>
                      <a:gd name="connsiteY190" fmla="*/ 214134 h 467817"/>
                      <a:gd name="connsiteX191" fmla="*/ 1334170 w 1408985"/>
                      <a:gd name="connsiteY191" fmla="*/ 216905 h 467817"/>
                      <a:gd name="connsiteX192" fmla="*/ 1336941 w 1408985"/>
                      <a:gd name="connsiteY192" fmla="*/ 227989 h 467817"/>
                      <a:gd name="connsiteX193" fmla="*/ 1353567 w 1408985"/>
                      <a:gd name="connsiteY193" fmla="*/ 239072 h 467817"/>
                      <a:gd name="connsiteX194" fmla="*/ 1364650 w 1408985"/>
                      <a:gd name="connsiteY194" fmla="*/ 255698 h 467817"/>
                      <a:gd name="connsiteX195" fmla="*/ 1370192 w 1408985"/>
                      <a:gd name="connsiteY195" fmla="*/ 264010 h 467817"/>
                      <a:gd name="connsiteX196" fmla="*/ 1372963 w 1408985"/>
                      <a:gd name="connsiteY196" fmla="*/ 272323 h 467817"/>
                      <a:gd name="connsiteX197" fmla="*/ 1389588 w 1408985"/>
                      <a:gd name="connsiteY197" fmla="*/ 283407 h 467817"/>
                      <a:gd name="connsiteX198" fmla="*/ 1395130 w 1408985"/>
                      <a:gd name="connsiteY198" fmla="*/ 291719 h 467817"/>
                      <a:gd name="connsiteX199" fmla="*/ 1400672 w 1408985"/>
                      <a:gd name="connsiteY199" fmla="*/ 308345 h 467817"/>
                      <a:gd name="connsiteX200" fmla="*/ 1403443 w 1408985"/>
                      <a:gd name="connsiteY200" fmla="*/ 316658 h 467817"/>
                      <a:gd name="connsiteX201" fmla="*/ 1408985 w 1408985"/>
                      <a:gd name="connsiteY201" fmla="*/ 324970 h 467817"/>
                      <a:gd name="connsiteX202" fmla="*/ 1406214 w 1408985"/>
                      <a:gd name="connsiteY202" fmla="*/ 349909 h 467817"/>
                      <a:gd name="connsiteX203" fmla="*/ 1403443 w 1408985"/>
                      <a:gd name="connsiteY203" fmla="*/ 358221 h 467817"/>
                      <a:gd name="connsiteX204" fmla="*/ 1392359 w 1408985"/>
                      <a:gd name="connsiteY204" fmla="*/ 355450 h 467817"/>
                      <a:gd name="connsiteX205" fmla="*/ 1384047 w 1408985"/>
                      <a:gd name="connsiteY205" fmla="*/ 344367 h 467817"/>
                      <a:gd name="connsiteX206" fmla="*/ 1375734 w 1408985"/>
                      <a:gd name="connsiteY206" fmla="*/ 336054 h 467817"/>
                      <a:gd name="connsiteX207" fmla="*/ 1364650 w 1408985"/>
                      <a:gd name="connsiteY207" fmla="*/ 322199 h 467817"/>
                      <a:gd name="connsiteX208" fmla="*/ 1356337 w 1408985"/>
                      <a:gd name="connsiteY208" fmla="*/ 305574 h 467817"/>
                      <a:gd name="connsiteX209" fmla="*/ 1348025 w 1408985"/>
                      <a:gd name="connsiteY209" fmla="*/ 288949 h 467817"/>
                      <a:gd name="connsiteX210" fmla="*/ 1345254 w 1408985"/>
                      <a:gd name="connsiteY210" fmla="*/ 277865 h 467817"/>
                      <a:gd name="connsiteX211" fmla="*/ 1325857 w 1408985"/>
                      <a:gd name="connsiteY211" fmla="*/ 255698 h 467817"/>
                      <a:gd name="connsiteX212" fmla="*/ 1317545 w 1408985"/>
                      <a:gd name="connsiteY212" fmla="*/ 239072 h 467817"/>
                      <a:gd name="connsiteX213" fmla="*/ 1309232 w 1408985"/>
                      <a:gd name="connsiteY213" fmla="*/ 233530 h 467817"/>
                      <a:gd name="connsiteX214" fmla="*/ 1287065 w 1408985"/>
                      <a:gd name="connsiteY214" fmla="*/ 214134 h 467817"/>
                      <a:gd name="connsiteX215" fmla="*/ 1278752 w 1408985"/>
                      <a:gd name="connsiteY215" fmla="*/ 208592 h 467817"/>
                      <a:gd name="connsiteX216" fmla="*/ 1270439 w 1408985"/>
                      <a:gd name="connsiteY216" fmla="*/ 203050 h 467817"/>
                      <a:gd name="connsiteX217" fmla="*/ 1248272 w 1408985"/>
                      <a:gd name="connsiteY217" fmla="*/ 197509 h 467817"/>
                      <a:gd name="connsiteX218" fmla="*/ 1239959 w 1408985"/>
                      <a:gd name="connsiteY218" fmla="*/ 191967 h 467817"/>
                      <a:gd name="connsiteX219" fmla="*/ 1228876 w 1408985"/>
                      <a:gd name="connsiteY219" fmla="*/ 183654 h 467817"/>
                      <a:gd name="connsiteX220" fmla="*/ 1217792 w 1408985"/>
                      <a:gd name="connsiteY220" fmla="*/ 178112 h 467817"/>
                      <a:gd name="connsiteX221" fmla="*/ 1201167 w 1408985"/>
                      <a:gd name="connsiteY221" fmla="*/ 164258 h 467817"/>
                      <a:gd name="connsiteX222" fmla="*/ 1192854 w 1408985"/>
                      <a:gd name="connsiteY222" fmla="*/ 158716 h 467817"/>
                      <a:gd name="connsiteX223" fmla="*/ 1184541 w 1408985"/>
                      <a:gd name="connsiteY223" fmla="*/ 150403 h 467817"/>
                      <a:gd name="connsiteX224" fmla="*/ 1173457 w 1408985"/>
                      <a:gd name="connsiteY224" fmla="*/ 133778 h 467817"/>
                      <a:gd name="connsiteX225" fmla="*/ 1154061 w 1408985"/>
                      <a:gd name="connsiteY225" fmla="*/ 119923 h 467817"/>
                      <a:gd name="connsiteX226" fmla="*/ 1129123 w 1408985"/>
                      <a:gd name="connsiteY226" fmla="*/ 108839 h 467817"/>
                      <a:gd name="connsiteX227" fmla="*/ 1120810 w 1408985"/>
                      <a:gd name="connsiteY227" fmla="*/ 103298 h 467817"/>
                      <a:gd name="connsiteX228" fmla="*/ 1104185 w 1408985"/>
                      <a:gd name="connsiteY228" fmla="*/ 97756 h 467817"/>
                      <a:gd name="connsiteX229" fmla="*/ 1095872 w 1408985"/>
                      <a:gd name="connsiteY229" fmla="*/ 94985 h 467817"/>
                      <a:gd name="connsiteX230" fmla="*/ 1079247 w 1408985"/>
                      <a:gd name="connsiteY230" fmla="*/ 97756 h 467817"/>
                      <a:gd name="connsiteX231" fmla="*/ 1070934 w 1408985"/>
                      <a:gd name="connsiteY231" fmla="*/ 100527 h 467817"/>
                      <a:gd name="connsiteX232" fmla="*/ 1073705 w 1408985"/>
                      <a:gd name="connsiteY232" fmla="*/ 119923 h 467817"/>
                      <a:gd name="connsiteX233" fmla="*/ 1090330 w 1408985"/>
                      <a:gd name="connsiteY233" fmla="*/ 131007 h 467817"/>
                      <a:gd name="connsiteX234" fmla="*/ 1098643 w 1408985"/>
                      <a:gd name="connsiteY234" fmla="*/ 139319 h 467817"/>
                      <a:gd name="connsiteX235" fmla="*/ 1104185 w 1408985"/>
                      <a:gd name="connsiteY235" fmla="*/ 147632 h 467817"/>
                      <a:gd name="connsiteX236" fmla="*/ 1115268 w 1408985"/>
                      <a:gd name="connsiteY236" fmla="*/ 150403 h 467817"/>
                      <a:gd name="connsiteX237" fmla="*/ 1145748 w 1408985"/>
                      <a:gd name="connsiteY237" fmla="*/ 169799 h 467817"/>
                      <a:gd name="connsiteX238" fmla="*/ 1162374 w 1408985"/>
                      <a:gd name="connsiteY238" fmla="*/ 175341 h 467817"/>
                      <a:gd name="connsiteX239" fmla="*/ 1178999 w 1408985"/>
                      <a:gd name="connsiteY239" fmla="*/ 189196 h 467817"/>
                      <a:gd name="connsiteX240" fmla="*/ 1192854 w 1408985"/>
                      <a:gd name="connsiteY240" fmla="*/ 203050 h 467817"/>
                      <a:gd name="connsiteX241" fmla="*/ 1198396 w 1408985"/>
                      <a:gd name="connsiteY241" fmla="*/ 211363 h 467817"/>
                      <a:gd name="connsiteX242" fmla="*/ 1206708 w 1408985"/>
                      <a:gd name="connsiteY242" fmla="*/ 214134 h 467817"/>
                      <a:gd name="connsiteX243" fmla="*/ 1215021 w 1408985"/>
                      <a:gd name="connsiteY243" fmla="*/ 219676 h 467817"/>
                      <a:gd name="connsiteX244" fmla="*/ 1220563 w 1408985"/>
                      <a:gd name="connsiteY244" fmla="*/ 227989 h 467817"/>
                      <a:gd name="connsiteX245" fmla="*/ 1237188 w 1408985"/>
                      <a:gd name="connsiteY245" fmla="*/ 236301 h 467817"/>
                      <a:gd name="connsiteX246" fmla="*/ 1248272 w 1408985"/>
                      <a:gd name="connsiteY246" fmla="*/ 252927 h 467817"/>
                      <a:gd name="connsiteX247" fmla="*/ 1253814 w 1408985"/>
                      <a:gd name="connsiteY247" fmla="*/ 261239 h 467817"/>
                      <a:gd name="connsiteX248" fmla="*/ 1262127 w 1408985"/>
                      <a:gd name="connsiteY248" fmla="*/ 266781 h 467817"/>
                      <a:gd name="connsiteX249" fmla="*/ 1264897 w 1408985"/>
                      <a:gd name="connsiteY249" fmla="*/ 275094 h 467817"/>
                      <a:gd name="connsiteX250" fmla="*/ 1273210 w 1408985"/>
                      <a:gd name="connsiteY250" fmla="*/ 280636 h 467817"/>
                      <a:gd name="connsiteX251" fmla="*/ 1281523 w 1408985"/>
                      <a:gd name="connsiteY251" fmla="*/ 288949 h 467817"/>
                      <a:gd name="connsiteX252" fmla="*/ 1295377 w 1408985"/>
                      <a:gd name="connsiteY252" fmla="*/ 302803 h 467817"/>
                      <a:gd name="connsiteX253" fmla="*/ 1314774 w 1408985"/>
                      <a:gd name="connsiteY253" fmla="*/ 327741 h 467817"/>
                      <a:gd name="connsiteX254" fmla="*/ 1328628 w 1408985"/>
                      <a:gd name="connsiteY254" fmla="*/ 341596 h 467817"/>
                      <a:gd name="connsiteX255" fmla="*/ 1334170 w 1408985"/>
                      <a:gd name="connsiteY255" fmla="*/ 349909 h 467817"/>
                      <a:gd name="connsiteX256" fmla="*/ 1342483 w 1408985"/>
                      <a:gd name="connsiteY256" fmla="*/ 366534 h 467817"/>
                      <a:gd name="connsiteX257" fmla="*/ 1350796 w 1408985"/>
                      <a:gd name="connsiteY257" fmla="*/ 369305 h 467817"/>
                      <a:gd name="connsiteX258" fmla="*/ 1353567 w 1408985"/>
                      <a:gd name="connsiteY258" fmla="*/ 377618 h 467817"/>
                      <a:gd name="connsiteX259" fmla="*/ 1359108 w 1408985"/>
                      <a:gd name="connsiteY259" fmla="*/ 385930 h 467817"/>
                      <a:gd name="connsiteX260" fmla="*/ 1364650 w 1408985"/>
                      <a:gd name="connsiteY260" fmla="*/ 402556 h 467817"/>
                      <a:gd name="connsiteX261" fmla="*/ 1367421 w 1408985"/>
                      <a:gd name="connsiteY261" fmla="*/ 410869 h 467817"/>
                      <a:gd name="connsiteX262" fmla="*/ 1359108 w 1408985"/>
                      <a:gd name="connsiteY262" fmla="*/ 413639 h 467817"/>
                      <a:gd name="connsiteX263" fmla="*/ 1336941 w 1408985"/>
                      <a:gd name="connsiteY263" fmla="*/ 405327 h 467817"/>
                      <a:gd name="connsiteX264" fmla="*/ 1331399 w 1408985"/>
                      <a:gd name="connsiteY264" fmla="*/ 394243 h 467817"/>
                      <a:gd name="connsiteX265" fmla="*/ 1314774 w 1408985"/>
                      <a:gd name="connsiteY265" fmla="*/ 374847 h 467817"/>
                      <a:gd name="connsiteX266" fmla="*/ 1300919 w 1408985"/>
                      <a:gd name="connsiteY266" fmla="*/ 358221 h 467817"/>
                      <a:gd name="connsiteX267" fmla="*/ 1295377 w 1408985"/>
                      <a:gd name="connsiteY267" fmla="*/ 349909 h 467817"/>
                      <a:gd name="connsiteX268" fmla="*/ 1287065 w 1408985"/>
                      <a:gd name="connsiteY268" fmla="*/ 344367 h 467817"/>
                      <a:gd name="connsiteX269" fmla="*/ 1275981 w 1408985"/>
                      <a:gd name="connsiteY269" fmla="*/ 327741 h 467817"/>
                      <a:gd name="connsiteX270" fmla="*/ 1270439 w 1408985"/>
                      <a:gd name="connsiteY270" fmla="*/ 319429 h 467817"/>
                      <a:gd name="connsiteX271" fmla="*/ 1264897 w 1408985"/>
                      <a:gd name="connsiteY271" fmla="*/ 311116 h 467817"/>
                      <a:gd name="connsiteX272" fmla="*/ 1256585 w 1408985"/>
                      <a:gd name="connsiteY272" fmla="*/ 305574 h 467817"/>
                      <a:gd name="connsiteX273" fmla="*/ 1251043 w 1408985"/>
                      <a:gd name="connsiteY273" fmla="*/ 297261 h 467817"/>
                      <a:gd name="connsiteX274" fmla="*/ 1242730 w 1408985"/>
                      <a:gd name="connsiteY274" fmla="*/ 294490 h 467817"/>
                      <a:gd name="connsiteX275" fmla="*/ 1226105 w 1408985"/>
                      <a:gd name="connsiteY275" fmla="*/ 283407 h 467817"/>
                      <a:gd name="connsiteX276" fmla="*/ 1217792 w 1408985"/>
                      <a:gd name="connsiteY276" fmla="*/ 277865 h 467817"/>
                      <a:gd name="connsiteX277" fmla="*/ 1209479 w 1408985"/>
                      <a:gd name="connsiteY277" fmla="*/ 280636 h 467817"/>
                      <a:gd name="connsiteX278" fmla="*/ 1206708 w 1408985"/>
                      <a:gd name="connsiteY278" fmla="*/ 288949 h 467817"/>
                      <a:gd name="connsiteX279" fmla="*/ 1198396 w 1408985"/>
                      <a:gd name="connsiteY279" fmla="*/ 305574 h 467817"/>
                      <a:gd name="connsiteX280" fmla="*/ 1212250 w 1408985"/>
                      <a:gd name="connsiteY280" fmla="*/ 322199 h 467817"/>
                      <a:gd name="connsiteX281" fmla="*/ 1217792 w 1408985"/>
                      <a:gd name="connsiteY281" fmla="*/ 330512 h 467817"/>
                      <a:gd name="connsiteX282" fmla="*/ 1234417 w 1408985"/>
                      <a:gd name="connsiteY282" fmla="*/ 344367 h 467817"/>
                      <a:gd name="connsiteX283" fmla="*/ 1239959 w 1408985"/>
                      <a:gd name="connsiteY283" fmla="*/ 352679 h 467817"/>
                      <a:gd name="connsiteX284" fmla="*/ 1242730 w 1408985"/>
                      <a:gd name="connsiteY284" fmla="*/ 360992 h 467817"/>
                      <a:gd name="connsiteX285" fmla="*/ 1256585 w 1408985"/>
                      <a:gd name="connsiteY285" fmla="*/ 383159 h 467817"/>
                      <a:gd name="connsiteX286" fmla="*/ 1264897 w 1408985"/>
                      <a:gd name="connsiteY286" fmla="*/ 388701 h 467817"/>
                      <a:gd name="connsiteX287" fmla="*/ 1267668 w 1408985"/>
                      <a:gd name="connsiteY287" fmla="*/ 397014 h 467817"/>
                      <a:gd name="connsiteX288" fmla="*/ 1278752 w 1408985"/>
                      <a:gd name="connsiteY288" fmla="*/ 413639 h 467817"/>
                      <a:gd name="connsiteX289" fmla="*/ 1281523 w 1408985"/>
                      <a:gd name="connsiteY289" fmla="*/ 421952 h 467817"/>
                      <a:gd name="connsiteX290" fmla="*/ 1287065 w 1408985"/>
                      <a:gd name="connsiteY290" fmla="*/ 430265 h 467817"/>
                      <a:gd name="connsiteX291" fmla="*/ 1289836 w 1408985"/>
                      <a:gd name="connsiteY291" fmla="*/ 441349 h 467817"/>
                      <a:gd name="connsiteX292" fmla="*/ 1287065 w 1408985"/>
                      <a:gd name="connsiteY292" fmla="*/ 463516 h 467817"/>
                      <a:gd name="connsiteX293" fmla="*/ 1267668 w 1408985"/>
                      <a:gd name="connsiteY293" fmla="*/ 460745 h 467817"/>
                      <a:gd name="connsiteX294" fmla="*/ 1256585 w 1408985"/>
                      <a:gd name="connsiteY294" fmla="*/ 435807 h 467817"/>
                      <a:gd name="connsiteX295" fmla="*/ 1248272 w 1408985"/>
                      <a:gd name="connsiteY295" fmla="*/ 416410 h 467817"/>
                      <a:gd name="connsiteX296" fmla="*/ 1239959 w 1408985"/>
                      <a:gd name="connsiteY296" fmla="*/ 410869 h 467817"/>
                      <a:gd name="connsiteX297" fmla="*/ 1228876 w 1408985"/>
                      <a:gd name="connsiteY297" fmla="*/ 394243 h 467817"/>
                      <a:gd name="connsiteX298" fmla="*/ 1220563 w 1408985"/>
                      <a:gd name="connsiteY298" fmla="*/ 377618 h 467817"/>
                      <a:gd name="connsiteX299" fmla="*/ 1203937 w 1408985"/>
                      <a:gd name="connsiteY299" fmla="*/ 363763 h 467817"/>
                      <a:gd name="connsiteX300" fmla="*/ 1187312 w 1408985"/>
                      <a:gd name="connsiteY300" fmla="*/ 349909 h 467817"/>
                      <a:gd name="connsiteX301" fmla="*/ 1173457 w 1408985"/>
                      <a:gd name="connsiteY301" fmla="*/ 336054 h 467817"/>
                      <a:gd name="connsiteX302" fmla="*/ 1156832 w 1408985"/>
                      <a:gd name="connsiteY302" fmla="*/ 319429 h 467817"/>
                      <a:gd name="connsiteX303" fmla="*/ 1148519 w 1408985"/>
                      <a:gd name="connsiteY303" fmla="*/ 311116 h 467817"/>
                      <a:gd name="connsiteX304" fmla="*/ 1140207 w 1408985"/>
                      <a:gd name="connsiteY304" fmla="*/ 305574 h 467817"/>
                      <a:gd name="connsiteX305" fmla="*/ 1123581 w 1408985"/>
                      <a:gd name="connsiteY305" fmla="*/ 288949 h 467817"/>
                      <a:gd name="connsiteX306" fmla="*/ 1112497 w 1408985"/>
                      <a:gd name="connsiteY306" fmla="*/ 272323 h 467817"/>
                      <a:gd name="connsiteX307" fmla="*/ 1095872 w 1408985"/>
                      <a:gd name="connsiteY307" fmla="*/ 261239 h 467817"/>
                      <a:gd name="connsiteX308" fmla="*/ 1087559 w 1408985"/>
                      <a:gd name="connsiteY308" fmla="*/ 252927 h 467817"/>
                      <a:gd name="connsiteX309" fmla="*/ 1070934 w 1408985"/>
                      <a:gd name="connsiteY309" fmla="*/ 241843 h 467817"/>
                      <a:gd name="connsiteX310" fmla="*/ 1062621 w 1408985"/>
                      <a:gd name="connsiteY310" fmla="*/ 236301 h 467817"/>
                      <a:gd name="connsiteX311" fmla="*/ 1045996 w 1408985"/>
                      <a:gd name="connsiteY311" fmla="*/ 227989 h 467817"/>
                      <a:gd name="connsiteX312" fmla="*/ 1040454 w 1408985"/>
                      <a:gd name="connsiteY312" fmla="*/ 219676 h 467817"/>
                      <a:gd name="connsiteX313" fmla="*/ 1023828 w 1408985"/>
                      <a:gd name="connsiteY313" fmla="*/ 205821 h 467817"/>
                      <a:gd name="connsiteX314" fmla="*/ 1015516 w 1408985"/>
                      <a:gd name="connsiteY314" fmla="*/ 203050 h 467817"/>
                      <a:gd name="connsiteX315" fmla="*/ 998890 w 1408985"/>
                      <a:gd name="connsiteY315" fmla="*/ 194738 h 467817"/>
                      <a:gd name="connsiteX316" fmla="*/ 987807 w 1408985"/>
                      <a:gd name="connsiteY316" fmla="*/ 197509 h 467817"/>
                      <a:gd name="connsiteX317" fmla="*/ 979494 w 1408985"/>
                      <a:gd name="connsiteY317" fmla="*/ 214134 h 467817"/>
                      <a:gd name="connsiteX318" fmla="*/ 998890 w 1408985"/>
                      <a:gd name="connsiteY318" fmla="*/ 236301 h 467817"/>
                      <a:gd name="connsiteX319" fmla="*/ 1015516 w 1408985"/>
                      <a:gd name="connsiteY319" fmla="*/ 241843 h 467817"/>
                      <a:gd name="connsiteX320" fmla="*/ 1023828 w 1408985"/>
                      <a:gd name="connsiteY320" fmla="*/ 247385 h 467817"/>
                      <a:gd name="connsiteX321" fmla="*/ 1034912 w 1408985"/>
                      <a:gd name="connsiteY321" fmla="*/ 255698 h 467817"/>
                      <a:gd name="connsiteX322" fmla="*/ 1051537 w 1408985"/>
                      <a:gd name="connsiteY322" fmla="*/ 261239 h 467817"/>
                      <a:gd name="connsiteX323" fmla="*/ 1062621 w 1408985"/>
                      <a:gd name="connsiteY323" fmla="*/ 277865 h 467817"/>
                      <a:gd name="connsiteX324" fmla="*/ 1076476 w 1408985"/>
                      <a:gd name="connsiteY324" fmla="*/ 291719 h 467817"/>
                      <a:gd name="connsiteX325" fmla="*/ 1093101 w 1408985"/>
                      <a:gd name="connsiteY325" fmla="*/ 297261 h 467817"/>
                      <a:gd name="connsiteX326" fmla="*/ 1101414 w 1408985"/>
                      <a:gd name="connsiteY326" fmla="*/ 313887 h 467817"/>
                      <a:gd name="connsiteX327" fmla="*/ 1104185 w 1408985"/>
                      <a:gd name="connsiteY327" fmla="*/ 322199 h 467817"/>
                      <a:gd name="connsiteX328" fmla="*/ 1115268 w 1408985"/>
                      <a:gd name="connsiteY328" fmla="*/ 338825 h 467817"/>
                      <a:gd name="connsiteX329" fmla="*/ 1112497 w 1408985"/>
                      <a:gd name="connsiteY329" fmla="*/ 366534 h 467817"/>
                      <a:gd name="connsiteX330" fmla="*/ 1098643 w 1408985"/>
                      <a:gd name="connsiteY330" fmla="*/ 363763 h 467817"/>
                      <a:gd name="connsiteX331" fmla="*/ 1090330 w 1408985"/>
                      <a:gd name="connsiteY331" fmla="*/ 355450 h 467817"/>
                      <a:gd name="connsiteX332" fmla="*/ 1079247 w 1408985"/>
                      <a:gd name="connsiteY332" fmla="*/ 349909 h 467817"/>
                      <a:gd name="connsiteX333" fmla="*/ 1073705 w 1408985"/>
                      <a:gd name="connsiteY333" fmla="*/ 341596 h 467817"/>
                      <a:gd name="connsiteX334" fmla="*/ 1057079 w 1408985"/>
                      <a:gd name="connsiteY334" fmla="*/ 327741 h 467817"/>
                      <a:gd name="connsiteX335" fmla="*/ 1048767 w 1408985"/>
                      <a:gd name="connsiteY335" fmla="*/ 316658 h 467817"/>
                      <a:gd name="connsiteX336" fmla="*/ 1043225 w 1408985"/>
                      <a:gd name="connsiteY336" fmla="*/ 308345 h 467817"/>
                      <a:gd name="connsiteX337" fmla="*/ 1034912 w 1408985"/>
                      <a:gd name="connsiteY337" fmla="*/ 300032 h 467817"/>
                      <a:gd name="connsiteX338" fmla="*/ 1029370 w 1408985"/>
                      <a:gd name="connsiteY338" fmla="*/ 291719 h 467817"/>
                      <a:gd name="connsiteX339" fmla="*/ 1021057 w 1408985"/>
                      <a:gd name="connsiteY339" fmla="*/ 288949 h 467817"/>
                      <a:gd name="connsiteX340" fmla="*/ 996119 w 1408985"/>
                      <a:gd name="connsiteY340" fmla="*/ 275094 h 467817"/>
                      <a:gd name="connsiteX341" fmla="*/ 985036 w 1408985"/>
                      <a:gd name="connsiteY341" fmla="*/ 266781 h 467817"/>
                      <a:gd name="connsiteX342" fmla="*/ 976723 w 1408985"/>
                      <a:gd name="connsiteY342" fmla="*/ 264010 h 467817"/>
                      <a:gd name="connsiteX343" fmla="*/ 965639 w 1408985"/>
                      <a:gd name="connsiteY343" fmla="*/ 255698 h 467817"/>
                      <a:gd name="connsiteX344" fmla="*/ 943472 w 1408985"/>
                      <a:gd name="connsiteY344" fmla="*/ 250156 h 467817"/>
                      <a:gd name="connsiteX345" fmla="*/ 926847 w 1408985"/>
                      <a:gd name="connsiteY345" fmla="*/ 241843 h 467817"/>
                      <a:gd name="connsiteX346" fmla="*/ 918534 w 1408985"/>
                      <a:gd name="connsiteY346" fmla="*/ 236301 h 467817"/>
                      <a:gd name="connsiteX347" fmla="*/ 901908 w 1408985"/>
                      <a:gd name="connsiteY347" fmla="*/ 230759 h 467817"/>
                      <a:gd name="connsiteX348" fmla="*/ 893596 w 1408985"/>
                      <a:gd name="connsiteY348" fmla="*/ 227989 h 467817"/>
                      <a:gd name="connsiteX349" fmla="*/ 885283 w 1408985"/>
                      <a:gd name="connsiteY349" fmla="*/ 225218 h 467817"/>
                      <a:gd name="connsiteX350" fmla="*/ 874199 w 1408985"/>
                      <a:gd name="connsiteY350" fmla="*/ 222447 h 467817"/>
                      <a:gd name="connsiteX351" fmla="*/ 865887 w 1408985"/>
                      <a:gd name="connsiteY351" fmla="*/ 216905 h 467817"/>
                      <a:gd name="connsiteX352" fmla="*/ 852032 w 1408985"/>
                      <a:gd name="connsiteY352" fmla="*/ 208592 h 467817"/>
                      <a:gd name="connsiteX353" fmla="*/ 824323 w 1408985"/>
                      <a:gd name="connsiteY353" fmla="*/ 189196 h 467817"/>
                      <a:gd name="connsiteX354" fmla="*/ 813239 w 1408985"/>
                      <a:gd name="connsiteY354" fmla="*/ 186425 h 467817"/>
                      <a:gd name="connsiteX355" fmla="*/ 796614 w 1408985"/>
                      <a:gd name="connsiteY355" fmla="*/ 178112 h 467817"/>
                      <a:gd name="connsiteX356" fmla="*/ 785530 w 1408985"/>
                      <a:gd name="connsiteY356" fmla="*/ 172570 h 467817"/>
                      <a:gd name="connsiteX357" fmla="*/ 766134 w 1408985"/>
                      <a:gd name="connsiteY357" fmla="*/ 167029 h 467817"/>
                      <a:gd name="connsiteX358" fmla="*/ 705174 w 1408985"/>
                      <a:gd name="connsiteY358" fmla="*/ 158716 h 467817"/>
                      <a:gd name="connsiteX359" fmla="*/ 694090 w 1408985"/>
                      <a:gd name="connsiteY359" fmla="*/ 155945 h 467817"/>
                      <a:gd name="connsiteX360" fmla="*/ 660839 w 1408985"/>
                      <a:gd name="connsiteY360" fmla="*/ 153174 h 467817"/>
                      <a:gd name="connsiteX361" fmla="*/ 649756 w 1408985"/>
                      <a:gd name="connsiteY361" fmla="*/ 150403 h 467817"/>
                      <a:gd name="connsiteX362" fmla="*/ 630359 w 1408985"/>
                      <a:gd name="connsiteY362" fmla="*/ 147632 h 467817"/>
                      <a:gd name="connsiteX363" fmla="*/ 588796 w 1408985"/>
                      <a:gd name="connsiteY363" fmla="*/ 139319 h 467817"/>
                      <a:gd name="connsiteX364" fmla="*/ 513981 w 1408985"/>
                      <a:gd name="connsiteY364" fmla="*/ 142090 h 467817"/>
                      <a:gd name="connsiteX365" fmla="*/ 489043 w 1408985"/>
                      <a:gd name="connsiteY365" fmla="*/ 153174 h 467817"/>
                      <a:gd name="connsiteX366" fmla="*/ 477959 w 1408985"/>
                      <a:gd name="connsiteY366" fmla="*/ 155945 h 467817"/>
                      <a:gd name="connsiteX367" fmla="*/ 469647 w 1408985"/>
                      <a:gd name="connsiteY367" fmla="*/ 158716 h 467817"/>
                      <a:gd name="connsiteX368" fmla="*/ 464105 w 1408985"/>
                      <a:gd name="connsiteY368" fmla="*/ 167029 h 467817"/>
                      <a:gd name="connsiteX369" fmla="*/ 400374 w 1408985"/>
                      <a:gd name="connsiteY369" fmla="*/ 169799 h 467817"/>
                      <a:gd name="connsiteX370" fmla="*/ 392061 w 1408985"/>
                      <a:gd name="connsiteY370" fmla="*/ 172570 h 467817"/>
                      <a:gd name="connsiteX371" fmla="*/ 375436 w 1408985"/>
                      <a:gd name="connsiteY371" fmla="*/ 175341 h 467817"/>
                      <a:gd name="connsiteX372" fmla="*/ 367123 w 1408985"/>
                      <a:gd name="connsiteY372" fmla="*/ 178112 h 467817"/>
                      <a:gd name="connsiteX373" fmla="*/ 339414 w 1408985"/>
                      <a:gd name="connsiteY373" fmla="*/ 180883 h 467817"/>
                      <a:gd name="connsiteX374" fmla="*/ 328330 w 1408985"/>
                      <a:gd name="connsiteY374" fmla="*/ 183654 h 467817"/>
                      <a:gd name="connsiteX375" fmla="*/ 303392 w 1408985"/>
                      <a:gd name="connsiteY375" fmla="*/ 191967 h 467817"/>
                      <a:gd name="connsiteX376" fmla="*/ 286767 w 1408985"/>
                      <a:gd name="connsiteY376" fmla="*/ 197509 h 467817"/>
                      <a:gd name="connsiteX377" fmla="*/ 270141 w 1408985"/>
                      <a:gd name="connsiteY377" fmla="*/ 205821 h 467817"/>
                      <a:gd name="connsiteX378" fmla="*/ 264599 w 1408985"/>
                      <a:gd name="connsiteY378" fmla="*/ 214134 h 467817"/>
                      <a:gd name="connsiteX379" fmla="*/ 253516 w 1408985"/>
                      <a:gd name="connsiteY379" fmla="*/ 219676 h 467817"/>
                      <a:gd name="connsiteX380" fmla="*/ 245203 w 1408985"/>
                      <a:gd name="connsiteY380" fmla="*/ 225218 h 467817"/>
                      <a:gd name="connsiteX381" fmla="*/ 220265 w 1408985"/>
                      <a:gd name="connsiteY381" fmla="*/ 244614 h 467817"/>
                      <a:gd name="connsiteX382" fmla="*/ 211952 w 1408985"/>
                      <a:gd name="connsiteY382" fmla="*/ 250156 h 467817"/>
                      <a:gd name="connsiteX383" fmla="*/ 187014 w 1408985"/>
                      <a:gd name="connsiteY383" fmla="*/ 255698 h 467817"/>
                      <a:gd name="connsiteX384" fmla="*/ 162076 w 1408985"/>
                      <a:gd name="connsiteY384" fmla="*/ 252927 h 467817"/>
                      <a:gd name="connsiteX385" fmla="*/ 167617 w 1408985"/>
                      <a:gd name="connsiteY385" fmla="*/ 236301 h 467817"/>
                      <a:gd name="connsiteX386" fmla="*/ 187014 w 1408985"/>
                      <a:gd name="connsiteY386" fmla="*/ 214134 h 467817"/>
                      <a:gd name="connsiteX387" fmla="*/ 195327 w 1408985"/>
                      <a:gd name="connsiteY387" fmla="*/ 211363 h 467817"/>
                      <a:gd name="connsiteX388" fmla="*/ 211952 w 1408985"/>
                      <a:gd name="connsiteY388" fmla="*/ 203050 h 467817"/>
                      <a:gd name="connsiteX389" fmla="*/ 220265 w 1408985"/>
                      <a:gd name="connsiteY389" fmla="*/ 197509 h 467817"/>
                      <a:gd name="connsiteX390" fmla="*/ 236890 w 1408985"/>
                      <a:gd name="connsiteY390" fmla="*/ 191967 h 467817"/>
                      <a:gd name="connsiteX391" fmla="*/ 245203 w 1408985"/>
                      <a:gd name="connsiteY391" fmla="*/ 183654 h 467817"/>
                      <a:gd name="connsiteX392" fmla="*/ 253516 w 1408985"/>
                      <a:gd name="connsiteY392" fmla="*/ 180883 h 467817"/>
                      <a:gd name="connsiteX393" fmla="*/ 261828 w 1408985"/>
                      <a:gd name="connsiteY393" fmla="*/ 175341 h 467817"/>
                      <a:gd name="connsiteX394" fmla="*/ 270141 w 1408985"/>
                      <a:gd name="connsiteY394" fmla="*/ 172570 h 467817"/>
                      <a:gd name="connsiteX395" fmla="*/ 278454 w 1408985"/>
                      <a:gd name="connsiteY395" fmla="*/ 167029 h 467817"/>
                      <a:gd name="connsiteX396" fmla="*/ 292308 w 1408985"/>
                      <a:gd name="connsiteY396" fmla="*/ 164258 h 467817"/>
                      <a:gd name="connsiteX397" fmla="*/ 328330 w 1408985"/>
                      <a:gd name="connsiteY397" fmla="*/ 158716 h 467817"/>
                      <a:gd name="connsiteX398" fmla="*/ 339414 w 1408985"/>
                      <a:gd name="connsiteY398" fmla="*/ 155945 h 467817"/>
                      <a:gd name="connsiteX399" fmla="*/ 347727 w 1408985"/>
                      <a:gd name="connsiteY399" fmla="*/ 153174 h 467817"/>
                      <a:gd name="connsiteX400" fmla="*/ 378207 w 1408985"/>
                      <a:gd name="connsiteY400" fmla="*/ 147632 h 467817"/>
                      <a:gd name="connsiteX401" fmla="*/ 394832 w 1408985"/>
                      <a:gd name="connsiteY401" fmla="*/ 142090 h 467817"/>
                      <a:gd name="connsiteX402" fmla="*/ 419770 w 1408985"/>
                      <a:gd name="connsiteY402" fmla="*/ 136549 h 467817"/>
                      <a:gd name="connsiteX403" fmla="*/ 455792 w 1408985"/>
                      <a:gd name="connsiteY403" fmla="*/ 139319 h 467817"/>
                      <a:gd name="connsiteX404" fmla="*/ 486272 w 1408985"/>
                      <a:gd name="connsiteY404" fmla="*/ 131007 h 467817"/>
                      <a:gd name="connsiteX405" fmla="*/ 516752 w 1408985"/>
                      <a:gd name="connsiteY405" fmla="*/ 122694 h 467817"/>
                      <a:gd name="connsiteX406" fmla="*/ 525065 w 1408985"/>
                      <a:gd name="connsiteY406" fmla="*/ 119923 h 467817"/>
                      <a:gd name="connsiteX407" fmla="*/ 613734 w 1408985"/>
                      <a:gd name="connsiteY407" fmla="*/ 125465 h 467817"/>
                      <a:gd name="connsiteX408" fmla="*/ 622047 w 1408985"/>
                      <a:gd name="connsiteY408" fmla="*/ 128236 h 467817"/>
                      <a:gd name="connsiteX409" fmla="*/ 644214 w 1408985"/>
                      <a:gd name="connsiteY409" fmla="*/ 133778 h 467817"/>
                      <a:gd name="connsiteX410" fmla="*/ 658068 w 1408985"/>
                      <a:gd name="connsiteY410" fmla="*/ 131007 h 467817"/>
                      <a:gd name="connsiteX411" fmla="*/ 660839 w 1408985"/>
                      <a:gd name="connsiteY411" fmla="*/ 122694 h 467817"/>
                      <a:gd name="connsiteX412" fmla="*/ 658068 w 1408985"/>
                      <a:gd name="connsiteY412" fmla="*/ 94985 h 467817"/>
                      <a:gd name="connsiteX413" fmla="*/ 655297 w 1408985"/>
                      <a:gd name="connsiteY413" fmla="*/ 86672 h 467817"/>
                      <a:gd name="connsiteX414" fmla="*/ 641443 w 1408985"/>
                      <a:gd name="connsiteY414" fmla="*/ 86672 h 4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Lst>
                    <a:rect l="l" t="t" r="r" b="b"/>
                    <a:pathLst>
                      <a:path w="1408985" h="467817">
                        <a:moveTo>
                          <a:pt x="641443" y="86672"/>
                        </a:moveTo>
                        <a:cubicBezTo>
                          <a:pt x="624356" y="85287"/>
                          <a:pt x="630654" y="81355"/>
                          <a:pt x="552774" y="78359"/>
                        </a:cubicBezTo>
                        <a:cubicBezTo>
                          <a:pt x="517255" y="66524"/>
                          <a:pt x="538791" y="72818"/>
                          <a:pt x="455792" y="72818"/>
                        </a:cubicBezTo>
                        <a:cubicBezTo>
                          <a:pt x="438219" y="72818"/>
                          <a:pt x="420694" y="74665"/>
                          <a:pt x="403145" y="75589"/>
                        </a:cubicBezTo>
                        <a:cubicBezTo>
                          <a:pt x="397702" y="76496"/>
                          <a:pt x="378760" y="79468"/>
                          <a:pt x="372665" y="81130"/>
                        </a:cubicBezTo>
                        <a:cubicBezTo>
                          <a:pt x="367029" y="82667"/>
                          <a:pt x="356039" y="86672"/>
                          <a:pt x="356039" y="86672"/>
                        </a:cubicBezTo>
                        <a:cubicBezTo>
                          <a:pt x="353268" y="88519"/>
                          <a:pt x="350705" y="90725"/>
                          <a:pt x="347727" y="92214"/>
                        </a:cubicBezTo>
                        <a:cubicBezTo>
                          <a:pt x="343071" y="94542"/>
                          <a:pt x="332768" y="96424"/>
                          <a:pt x="328330" y="97756"/>
                        </a:cubicBezTo>
                        <a:cubicBezTo>
                          <a:pt x="298659" y="106657"/>
                          <a:pt x="324254" y="102043"/>
                          <a:pt x="283996" y="106069"/>
                        </a:cubicBezTo>
                        <a:cubicBezTo>
                          <a:pt x="258745" y="114483"/>
                          <a:pt x="298655" y="101566"/>
                          <a:pt x="261828" y="111610"/>
                        </a:cubicBezTo>
                        <a:cubicBezTo>
                          <a:pt x="227326" y="121020"/>
                          <a:pt x="263033" y="114180"/>
                          <a:pt x="228577" y="119923"/>
                        </a:cubicBezTo>
                        <a:cubicBezTo>
                          <a:pt x="223035" y="121770"/>
                          <a:pt x="217619" y="124048"/>
                          <a:pt x="211952" y="125465"/>
                        </a:cubicBezTo>
                        <a:cubicBezTo>
                          <a:pt x="208257" y="126389"/>
                          <a:pt x="204516" y="127142"/>
                          <a:pt x="200868" y="128236"/>
                        </a:cubicBezTo>
                        <a:cubicBezTo>
                          <a:pt x="195273" y="129915"/>
                          <a:pt x="189910" y="132361"/>
                          <a:pt x="184243" y="133778"/>
                        </a:cubicBezTo>
                        <a:cubicBezTo>
                          <a:pt x="180548" y="134702"/>
                          <a:pt x="176725" y="135212"/>
                          <a:pt x="173159" y="136549"/>
                        </a:cubicBezTo>
                        <a:cubicBezTo>
                          <a:pt x="144179" y="147416"/>
                          <a:pt x="179444" y="137748"/>
                          <a:pt x="150992" y="144861"/>
                        </a:cubicBezTo>
                        <a:cubicBezTo>
                          <a:pt x="127167" y="160745"/>
                          <a:pt x="157311" y="141701"/>
                          <a:pt x="134367" y="153174"/>
                        </a:cubicBezTo>
                        <a:cubicBezTo>
                          <a:pt x="115233" y="162742"/>
                          <a:pt x="138036" y="155721"/>
                          <a:pt x="114970" y="161487"/>
                        </a:cubicBezTo>
                        <a:cubicBezTo>
                          <a:pt x="89298" y="174322"/>
                          <a:pt x="98644" y="166729"/>
                          <a:pt x="84490" y="180883"/>
                        </a:cubicBezTo>
                        <a:cubicBezTo>
                          <a:pt x="83566" y="183654"/>
                          <a:pt x="83544" y="186915"/>
                          <a:pt x="81719" y="189196"/>
                        </a:cubicBezTo>
                        <a:cubicBezTo>
                          <a:pt x="79639" y="191796"/>
                          <a:pt x="75965" y="192606"/>
                          <a:pt x="73407" y="194738"/>
                        </a:cubicBezTo>
                        <a:cubicBezTo>
                          <a:pt x="70397" y="197247"/>
                          <a:pt x="67603" y="200040"/>
                          <a:pt x="65094" y="203050"/>
                        </a:cubicBezTo>
                        <a:cubicBezTo>
                          <a:pt x="53547" y="216906"/>
                          <a:pt x="66481" y="206744"/>
                          <a:pt x="51239" y="216905"/>
                        </a:cubicBezTo>
                        <a:cubicBezTo>
                          <a:pt x="49392" y="219676"/>
                          <a:pt x="48521" y="223453"/>
                          <a:pt x="45697" y="225218"/>
                        </a:cubicBezTo>
                        <a:cubicBezTo>
                          <a:pt x="40743" y="228314"/>
                          <a:pt x="29072" y="230759"/>
                          <a:pt x="29072" y="230759"/>
                        </a:cubicBezTo>
                        <a:cubicBezTo>
                          <a:pt x="22607" y="229836"/>
                          <a:pt x="15932" y="229866"/>
                          <a:pt x="9676" y="227989"/>
                        </a:cubicBezTo>
                        <a:cubicBezTo>
                          <a:pt x="6486" y="227032"/>
                          <a:pt x="2171" y="225678"/>
                          <a:pt x="1363" y="222447"/>
                        </a:cubicBezTo>
                        <a:cubicBezTo>
                          <a:pt x="0" y="216996"/>
                          <a:pt x="1621" y="210846"/>
                          <a:pt x="4134" y="205821"/>
                        </a:cubicBezTo>
                        <a:cubicBezTo>
                          <a:pt x="5623" y="202842"/>
                          <a:pt x="9889" y="202411"/>
                          <a:pt x="12447" y="200279"/>
                        </a:cubicBezTo>
                        <a:cubicBezTo>
                          <a:pt x="15457" y="197771"/>
                          <a:pt x="18251" y="194977"/>
                          <a:pt x="20759" y="191967"/>
                        </a:cubicBezTo>
                        <a:cubicBezTo>
                          <a:pt x="22891" y="189409"/>
                          <a:pt x="23700" y="185734"/>
                          <a:pt x="26301" y="183654"/>
                        </a:cubicBezTo>
                        <a:cubicBezTo>
                          <a:pt x="28582" y="181829"/>
                          <a:pt x="31843" y="181807"/>
                          <a:pt x="34614" y="180883"/>
                        </a:cubicBezTo>
                        <a:cubicBezTo>
                          <a:pt x="44853" y="165524"/>
                          <a:pt x="34298" y="177671"/>
                          <a:pt x="48468" y="169799"/>
                        </a:cubicBezTo>
                        <a:cubicBezTo>
                          <a:pt x="54290" y="166564"/>
                          <a:pt x="65094" y="158716"/>
                          <a:pt x="65094" y="158716"/>
                        </a:cubicBezTo>
                        <a:cubicBezTo>
                          <a:pt x="80978" y="134891"/>
                          <a:pt x="59828" y="162929"/>
                          <a:pt x="78948" y="147632"/>
                        </a:cubicBezTo>
                        <a:cubicBezTo>
                          <a:pt x="81548" y="145551"/>
                          <a:pt x="81666" y="141084"/>
                          <a:pt x="84490" y="139319"/>
                        </a:cubicBezTo>
                        <a:cubicBezTo>
                          <a:pt x="89444" y="136223"/>
                          <a:pt x="95574" y="135625"/>
                          <a:pt x="101116" y="133778"/>
                        </a:cubicBezTo>
                        <a:cubicBezTo>
                          <a:pt x="129096" y="124452"/>
                          <a:pt x="85659" y="138692"/>
                          <a:pt x="120512" y="128236"/>
                        </a:cubicBezTo>
                        <a:cubicBezTo>
                          <a:pt x="126107" y="126557"/>
                          <a:pt x="132277" y="125934"/>
                          <a:pt x="137137" y="122694"/>
                        </a:cubicBezTo>
                        <a:cubicBezTo>
                          <a:pt x="147850" y="115552"/>
                          <a:pt x="151103" y="111277"/>
                          <a:pt x="162076" y="108839"/>
                        </a:cubicBezTo>
                        <a:cubicBezTo>
                          <a:pt x="167560" y="107620"/>
                          <a:pt x="173159" y="106992"/>
                          <a:pt x="178701" y="106069"/>
                        </a:cubicBezTo>
                        <a:lnTo>
                          <a:pt x="203639" y="97756"/>
                        </a:lnTo>
                        <a:cubicBezTo>
                          <a:pt x="206410" y="96832"/>
                          <a:pt x="209088" y="95558"/>
                          <a:pt x="211952" y="94985"/>
                        </a:cubicBezTo>
                        <a:cubicBezTo>
                          <a:pt x="216570" y="94061"/>
                          <a:pt x="221263" y="93453"/>
                          <a:pt x="225807" y="92214"/>
                        </a:cubicBezTo>
                        <a:cubicBezTo>
                          <a:pt x="231443" y="90677"/>
                          <a:pt x="236597" y="86937"/>
                          <a:pt x="242432" y="86672"/>
                        </a:cubicBezTo>
                        <a:lnTo>
                          <a:pt x="303392" y="83901"/>
                        </a:lnTo>
                        <a:lnTo>
                          <a:pt x="336643" y="72818"/>
                        </a:lnTo>
                        <a:lnTo>
                          <a:pt x="344956" y="70047"/>
                        </a:lnTo>
                        <a:cubicBezTo>
                          <a:pt x="347727" y="69123"/>
                          <a:pt x="350435" y="67984"/>
                          <a:pt x="353268" y="67276"/>
                        </a:cubicBezTo>
                        <a:cubicBezTo>
                          <a:pt x="360657" y="65429"/>
                          <a:pt x="368210" y="64143"/>
                          <a:pt x="375436" y="61734"/>
                        </a:cubicBezTo>
                        <a:lnTo>
                          <a:pt x="400374" y="53421"/>
                        </a:lnTo>
                        <a:lnTo>
                          <a:pt x="408687" y="50650"/>
                        </a:lnTo>
                        <a:cubicBezTo>
                          <a:pt x="417000" y="51574"/>
                          <a:pt x="425358" y="52149"/>
                          <a:pt x="433625" y="53421"/>
                        </a:cubicBezTo>
                        <a:cubicBezTo>
                          <a:pt x="437389" y="54000"/>
                          <a:pt x="440952" y="55566"/>
                          <a:pt x="444708" y="56192"/>
                        </a:cubicBezTo>
                        <a:cubicBezTo>
                          <a:pt x="452322" y="57461"/>
                          <a:pt x="485142" y="60993"/>
                          <a:pt x="491814" y="61734"/>
                        </a:cubicBezTo>
                        <a:cubicBezTo>
                          <a:pt x="506592" y="60810"/>
                          <a:pt x="521402" y="60304"/>
                          <a:pt x="536148" y="58963"/>
                        </a:cubicBezTo>
                        <a:cubicBezTo>
                          <a:pt x="554482" y="57296"/>
                          <a:pt x="548054" y="57145"/>
                          <a:pt x="561087" y="53421"/>
                        </a:cubicBezTo>
                        <a:cubicBezTo>
                          <a:pt x="585442" y="46462"/>
                          <a:pt x="560551" y="54523"/>
                          <a:pt x="580483" y="47879"/>
                        </a:cubicBezTo>
                        <a:cubicBezTo>
                          <a:pt x="585008" y="41092"/>
                          <a:pt x="590412" y="37430"/>
                          <a:pt x="583254" y="28483"/>
                        </a:cubicBezTo>
                        <a:cubicBezTo>
                          <a:pt x="581429" y="26202"/>
                          <a:pt x="577554" y="27018"/>
                          <a:pt x="574941" y="25712"/>
                        </a:cubicBezTo>
                        <a:cubicBezTo>
                          <a:pt x="571962" y="24223"/>
                          <a:pt x="569841" y="21046"/>
                          <a:pt x="566628" y="20170"/>
                        </a:cubicBezTo>
                        <a:cubicBezTo>
                          <a:pt x="562081" y="18930"/>
                          <a:pt x="518425" y="14796"/>
                          <a:pt x="516752" y="14629"/>
                        </a:cubicBezTo>
                        <a:cubicBezTo>
                          <a:pt x="514905" y="11858"/>
                          <a:pt x="510557" y="9582"/>
                          <a:pt x="511210" y="6316"/>
                        </a:cubicBezTo>
                        <a:cubicBezTo>
                          <a:pt x="511863" y="3050"/>
                          <a:pt x="516204" y="1051"/>
                          <a:pt x="519523" y="774"/>
                        </a:cubicBezTo>
                        <a:cubicBezTo>
                          <a:pt x="528815" y="0"/>
                          <a:pt x="547706" y="4194"/>
                          <a:pt x="558316" y="6316"/>
                        </a:cubicBezTo>
                        <a:cubicBezTo>
                          <a:pt x="561087" y="8163"/>
                          <a:pt x="563510" y="10689"/>
                          <a:pt x="566628" y="11858"/>
                        </a:cubicBezTo>
                        <a:cubicBezTo>
                          <a:pt x="571038" y="13512"/>
                          <a:pt x="575914" y="13487"/>
                          <a:pt x="580483" y="14629"/>
                        </a:cubicBezTo>
                        <a:cubicBezTo>
                          <a:pt x="583317" y="15337"/>
                          <a:pt x="585909" y="16955"/>
                          <a:pt x="588796" y="17399"/>
                        </a:cubicBezTo>
                        <a:cubicBezTo>
                          <a:pt x="597970" y="18810"/>
                          <a:pt x="607269" y="19246"/>
                          <a:pt x="616505" y="20170"/>
                        </a:cubicBezTo>
                        <a:cubicBezTo>
                          <a:pt x="620402" y="31860"/>
                          <a:pt x="622772" y="34984"/>
                          <a:pt x="616505" y="50650"/>
                        </a:cubicBezTo>
                        <a:cubicBezTo>
                          <a:pt x="614852" y="54782"/>
                          <a:pt x="603379" y="57796"/>
                          <a:pt x="599879" y="58963"/>
                        </a:cubicBezTo>
                        <a:cubicBezTo>
                          <a:pt x="625532" y="67514"/>
                          <a:pt x="596477" y="58639"/>
                          <a:pt x="658068" y="64505"/>
                        </a:cubicBezTo>
                        <a:cubicBezTo>
                          <a:pt x="660976" y="64782"/>
                          <a:pt x="663473" y="66999"/>
                          <a:pt x="666381" y="67276"/>
                        </a:cubicBezTo>
                        <a:cubicBezTo>
                          <a:pt x="682957" y="68855"/>
                          <a:pt x="699632" y="69123"/>
                          <a:pt x="716257" y="70047"/>
                        </a:cubicBezTo>
                        <a:cubicBezTo>
                          <a:pt x="727341" y="69123"/>
                          <a:pt x="740125" y="73247"/>
                          <a:pt x="749508" y="67276"/>
                        </a:cubicBezTo>
                        <a:cubicBezTo>
                          <a:pt x="752586" y="65317"/>
                          <a:pt x="741434" y="34740"/>
                          <a:pt x="741196" y="34025"/>
                        </a:cubicBezTo>
                        <a:lnTo>
                          <a:pt x="738425" y="25712"/>
                        </a:lnTo>
                        <a:cubicBezTo>
                          <a:pt x="763856" y="17234"/>
                          <a:pt x="749238" y="19589"/>
                          <a:pt x="782759" y="22941"/>
                        </a:cubicBezTo>
                        <a:cubicBezTo>
                          <a:pt x="788301" y="24788"/>
                          <a:pt x="794525" y="25242"/>
                          <a:pt x="799385" y="28483"/>
                        </a:cubicBezTo>
                        <a:cubicBezTo>
                          <a:pt x="802156" y="30330"/>
                          <a:pt x="804424" y="33411"/>
                          <a:pt x="807697" y="34025"/>
                        </a:cubicBezTo>
                        <a:cubicBezTo>
                          <a:pt x="819534" y="36244"/>
                          <a:pt x="831736" y="35598"/>
                          <a:pt x="843719" y="36796"/>
                        </a:cubicBezTo>
                        <a:cubicBezTo>
                          <a:pt x="854458" y="37870"/>
                          <a:pt x="864026" y="39286"/>
                          <a:pt x="874199" y="42338"/>
                        </a:cubicBezTo>
                        <a:cubicBezTo>
                          <a:pt x="879794" y="44016"/>
                          <a:pt x="885283" y="46032"/>
                          <a:pt x="890825" y="47879"/>
                        </a:cubicBezTo>
                        <a:lnTo>
                          <a:pt x="907450" y="53421"/>
                        </a:lnTo>
                        <a:cubicBezTo>
                          <a:pt x="910221" y="54345"/>
                          <a:pt x="913333" y="54572"/>
                          <a:pt x="915763" y="56192"/>
                        </a:cubicBezTo>
                        <a:lnTo>
                          <a:pt x="932388" y="67276"/>
                        </a:lnTo>
                        <a:lnTo>
                          <a:pt x="940701" y="72818"/>
                        </a:lnTo>
                        <a:cubicBezTo>
                          <a:pt x="939777" y="75589"/>
                          <a:pt x="940211" y="79306"/>
                          <a:pt x="937930" y="81130"/>
                        </a:cubicBezTo>
                        <a:cubicBezTo>
                          <a:pt x="930117" y="87380"/>
                          <a:pt x="900712" y="81288"/>
                          <a:pt x="899137" y="81130"/>
                        </a:cubicBezTo>
                        <a:cubicBezTo>
                          <a:pt x="896366" y="80206"/>
                          <a:pt x="893378" y="79777"/>
                          <a:pt x="890825" y="78359"/>
                        </a:cubicBezTo>
                        <a:cubicBezTo>
                          <a:pt x="885003" y="75124"/>
                          <a:pt x="880518" y="69382"/>
                          <a:pt x="874199" y="67276"/>
                        </a:cubicBezTo>
                        <a:cubicBezTo>
                          <a:pt x="859691" y="62439"/>
                          <a:pt x="868778" y="64918"/>
                          <a:pt x="846490" y="61734"/>
                        </a:cubicBezTo>
                        <a:cubicBezTo>
                          <a:pt x="840948" y="59887"/>
                          <a:pt x="835532" y="57609"/>
                          <a:pt x="829865" y="56192"/>
                        </a:cubicBezTo>
                        <a:cubicBezTo>
                          <a:pt x="826170" y="55268"/>
                          <a:pt x="822429" y="54515"/>
                          <a:pt x="818781" y="53421"/>
                        </a:cubicBezTo>
                        <a:cubicBezTo>
                          <a:pt x="813186" y="51742"/>
                          <a:pt x="807698" y="49726"/>
                          <a:pt x="802156" y="47879"/>
                        </a:cubicBezTo>
                        <a:lnTo>
                          <a:pt x="793843" y="45109"/>
                        </a:lnTo>
                        <a:cubicBezTo>
                          <a:pt x="791040" y="49312"/>
                          <a:pt x="785530" y="55997"/>
                          <a:pt x="785530" y="61734"/>
                        </a:cubicBezTo>
                        <a:cubicBezTo>
                          <a:pt x="785530" y="67352"/>
                          <a:pt x="787082" y="72875"/>
                          <a:pt x="788301" y="78359"/>
                        </a:cubicBezTo>
                        <a:cubicBezTo>
                          <a:pt x="788935" y="81210"/>
                          <a:pt x="789007" y="84607"/>
                          <a:pt x="791072" y="86672"/>
                        </a:cubicBezTo>
                        <a:cubicBezTo>
                          <a:pt x="793137" y="88737"/>
                          <a:pt x="796504" y="88963"/>
                          <a:pt x="799385" y="89443"/>
                        </a:cubicBezTo>
                        <a:cubicBezTo>
                          <a:pt x="807635" y="90818"/>
                          <a:pt x="816010" y="91290"/>
                          <a:pt x="824323" y="92214"/>
                        </a:cubicBezTo>
                        <a:cubicBezTo>
                          <a:pt x="837027" y="111269"/>
                          <a:pt x="837513" y="102520"/>
                          <a:pt x="832636" y="117152"/>
                        </a:cubicBezTo>
                        <a:cubicBezTo>
                          <a:pt x="818781" y="116228"/>
                          <a:pt x="804818" y="116345"/>
                          <a:pt x="791072" y="114381"/>
                        </a:cubicBezTo>
                        <a:cubicBezTo>
                          <a:pt x="785289" y="113555"/>
                          <a:pt x="779308" y="112079"/>
                          <a:pt x="774447" y="108839"/>
                        </a:cubicBezTo>
                        <a:cubicBezTo>
                          <a:pt x="771676" y="106992"/>
                          <a:pt x="769379" y="104047"/>
                          <a:pt x="766134" y="103298"/>
                        </a:cubicBezTo>
                        <a:cubicBezTo>
                          <a:pt x="757089" y="101211"/>
                          <a:pt x="747661" y="101451"/>
                          <a:pt x="738425" y="100527"/>
                        </a:cubicBezTo>
                        <a:cubicBezTo>
                          <a:pt x="713864" y="92340"/>
                          <a:pt x="727605" y="94340"/>
                          <a:pt x="696861" y="97756"/>
                        </a:cubicBezTo>
                        <a:cubicBezTo>
                          <a:pt x="697785" y="105145"/>
                          <a:pt x="696608" y="113118"/>
                          <a:pt x="699632" y="119923"/>
                        </a:cubicBezTo>
                        <a:cubicBezTo>
                          <a:pt x="700818" y="122592"/>
                          <a:pt x="705111" y="121986"/>
                          <a:pt x="707945" y="122694"/>
                        </a:cubicBezTo>
                        <a:cubicBezTo>
                          <a:pt x="712514" y="123836"/>
                          <a:pt x="717118" y="124945"/>
                          <a:pt x="721799" y="125465"/>
                        </a:cubicBezTo>
                        <a:cubicBezTo>
                          <a:pt x="733768" y="126795"/>
                          <a:pt x="745814" y="127312"/>
                          <a:pt x="757821" y="128236"/>
                        </a:cubicBezTo>
                        <a:cubicBezTo>
                          <a:pt x="762439" y="129160"/>
                          <a:pt x="767038" y="130188"/>
                          <a:pt x="771676" y="131007"/>
                        </a:cubicBezTo>
                        <a:cubicBezTo>
                          <a:pt x="782742" y="132960"/>
                          <a:pt x="794267" y="132996"/>
                          <a:pt x="804927" y="136549"/>
                        </a:cubicBezTo>
                        <a:lnTo>
                          <a:pt x="821552" y="142090"/>
                        </a:lnTo>
                        <a:cubicBezTo>
                          <a:pt x="821553" y="142090"/>
                          <a:pt x="838176" y="147631"/>
                          <a:pt x="838177" y="147632"/>
                        </a:cubicBezTo>
                        <a:cubicBezTo>
                          <a:pt x="843719" y="151327"/>
                          <a:pt x="848484" y="156610"/>
                          <a:pt x="854803" y="158716"/>
                        </a:cubicBezTo>
                        <a:cubicBezTo>
                          <a:pt x="874587" y="165311"/>
                          <a:pt x="866567" y="161018"/>
                          <a:pt x="879741" y="169799"/>
                        </a:cubicBezTo>
                        <a:cubicBezTo>
                          <a:pt x="881588" y="172570"/>
                          <a:pt x="882928" y="175757"/>
                          <a:pt x="885283" y="178112"/>
                        </a:cubicBezTo>
                        <a:cubicBezTo>
                          <a:pt x="887638" y="180467"/>
                          <a:pt x="891038" y="181522"/>
                          <a:pt x="893596" y="183654"/>
                        </a:cubicBezTo>
                        <a:cubicBezTo>
                          <a:pt x="896606" y="186163"/>
                          <a:pt x="899137" y="189196"/>
                          <a:pt x="901908" y="191967"/>
                        </a:cubicBezTo>
                        <a:cubicBezTo>
                          <a:pt x="933784" y="189975"/>
                          <a:pt x="941579" y="201294"/>
                          <a:pt x="951785" y="180883"/>
                        </a:cubicBezTo>
                        <a:cubicBezTo>
                          <a:pt x="953091" y="178270"/>
                          <a:pt x="953632" y="175341"/>
                          <a:pt x="954556" y="172570"/>
                        </a:cubicBezTo>
                        <a:cubicBezTo>
                          <a:pt x="950368" y="155819"/>
                          <a:pt x="955398" y="162692"/>
                          <a:pt x="935159" y="155945"/>
                        </a:cubicBezTo>
                        <a:lnTo>
                          <a:pt x="926847" y="153174"/>
                        </a:lnTo>
                        <a:lnTo>
                          <a:pt x="918534" y="150403"/>
                        </a:lnTo>
                        <a:cubicBezTo>
                          <a:pt x="912470" y="132211"/>
                          <a:pt x="907250" y="135023"/>
                          <a:pt x="921305" y="131007"/>
                        </a:cubicBezTo>
                        <a:cubicBezTo>
                          <a:pt x="924967" y="129961"/>
                          <a:pt x="928694" y="129160"/>
                          <a:pt x="932388" y="128236"/>
                        </a:cubicBezTo>
                        <a:cubicBezTo>
                          <a:pt x="940181" y="128944"/>
                          <a:pt x="960518" y="128447"/>
                          <a:pt x="971181" y="133778"/>
                        </a:cubicBezTo>
                        <a:cubicBezTo>
                          <a:pt x="974160" y="135267"/>
                          <a:pt x="976723" y="137472"/>
                          <a:pt x="979494" y="139319"/>
                        </a:cubicBezTo>
                        <a:cubicBezTo>
                          <a:pt x="984549" y="146902"/>
                          <a:pt x="984599" y="149285"/>
                          <a:pt x="993348" y="153174"/>
                        </a:cubicBezTo>
                        <a:cubicBezTo>
                          <a:pt x="993350" y="153175"/>
                          <a:pt x="1014130" y="160101"/>
                          <a:pt x="1018287" y="161487"/>
                        </a:cubicBezTo>
                        <a:cubicBezTo>
                          <a:pt x="1021058" y="162411"/>
                          <a:pt x="1024169" y="162638"/>
                          <a:pt x="1026599" y="164258"/>
                        </a:cubicBezTo>
                        <a:lnTo>
                          <a:pt x="1043225" y="175341"/>
                        </a:lnTo>
                        <a:cubicBezTo>
                          <a:pt x="1055620" y="193933"/>
                          <a:pt x="1041019" y="175718"/>
                          <a:pt x="1057079" y="186425"/>
                        </a:cubicBezTo>
                        <a:cubicBezTo>
                          <a:pt x="1060340" y="188599"/>
                          <a:pt x="1062381" y="192229"/>
                          <a:pt x="1065392" y="194738"/>
                        </a:cubicBezTo>
                        <a:cubicBezTo>
                          <a:pt x="1067950" y="196870"/>
                          <a:pt x="1070934" y="198432"/>
                          <a:pt x="1073705" y="200279"/>
                        </a:cubicBezTo>
                        <a:cubicBezTo>
                          <a:pt x="1074629" y="203050"/>
                          <a:pt x="1074651" y="206311"/>
                          <a:pt x="1076476" y="208592"/>
                        </a:cubicBezTo>
                        <a:cubicBezTo>
                          <a:pt x="1078556" y="211192"/>
                          <a:pt x="1082230" y="212002"/>
                          <a:pt x="1084788" y="214134"/>
                        </a:cubicBezTo>
                        <a:cubicBezTo>
                          <a:pt x="1087798" y="216643"/>
                          <a:pt x="1090823" y="219258"/>
                          <a:pt x="1093101" y="222447"/>
                        </a:cubicBezTo>
                        <a:cubicBezTo>
                          <a:pt x="1095502" y="225808"/>
                          <a:pt x="1096518" y="229988"/>
                          <a:pt x="1098643" y="233530"/>
                        </a:cubicBezTo>
                        <a:cubicBezTo>
                          <a:pt x="1102070" y="239241"/>
                          <a:pt x="1106032" y="244614"/>
                          <a:pt x="1109727" y="250156"/>
                        </a:cubicBezTo>
                        <a:cubicBezTo>
                          <a:pt x="1111574" y="252927"/>
                          <a:pt x="1112109" y="257416"/>
                          <a:pt x="1115268" y="258469"/>
                        </a:cubicBezTo>
                        <a:lnTo>
                          <a:pt x="1123581" y="261239"/>
                        </a:lnTo>
                        <a:cubicBezTo>
                          <a:pt x="1126352" y="263086"/>
                          <a:pt x="1129539" y="264426"/>
                          <a:pt x="1131894" y="266781"/>
                        </a:cubicBezTo>
                        <a:cubicBezTo>
                          <a:pt x="1134249" y="269136"/>
                          <a:pt x="1134612" y="273329"/>
                          <a:pt x="1137436" y="275094"/>
                        </a:cubicBezTo>
                        <a:cubicBezTo>
                          <a:pt x="1142389" y="278190"/>
                          <a:pt x="1148519" y="278789"/>
                          <a:pt x="1154061" y="280636"/>
                        </a:cubicBezTo>
                        <a:lnTo>
                          <a:pt x="1162374" y="283407"/>
                        </a:lnTo>
                        <a:cubicBezTo>
                          <a:pt x="1167916" y="282483"/>
                          <a:pt x="1174397" y="283858"/>
                          <a:pt x="1178999" y="280636"/>
                        </a:cubicBezTo>
                        <a:cubicBezTo>
                          <a:pt x="1184456" y="276816"/>
                          <a:pt x="1190083" y="264010"/>
                          <a:pt x="1190083" y="264010"/>
                        </a:cubicBezTo>
                        <a:cubicBezTo>
                          <a:pt x="1189431" y="260099"/>
                          <a:pt x="1185886" y="233503"/>
                          <a:pt x="1181770" y="230759"/>
                        </a:cubicBezTo>
                        <a:lnTo>
                          <a:pt x="1165145" y="219676"/>
                        </a:lnTo>
                        <a:cubicBezTo>
                          <a:pt x="1161056" y="213542"/>
                          <a:pt x="1157691" y="207317"/>
                          <a:pt x="1151290" y="203050"/>
                        </a:cubicBezTo>
                        <a:cubicBezTo>
                          <a:pt x="1148860" y="201430"/>
                          <a:pt x="1145530" y="201697"/>
                          <a:pt x="1142977" y="200279"/>
                        </a:cubicBezTo>
                        <a:cubicBezTo>
                          <a:pt x="1137155" y="197045"/>
                          <a:pt x="1131894" y="192890"/>
                          <a:pt x="1126352" y="189196"/>
                        </a:cubicBezTo>
                        <a:cubicBezTo>
                          <a:pt x="1123581" y="187349"/>
                          <a:pt x="1121198" y="184707"/>
                          <a:pt x="1118039" y="183654"/>
                        </a:cubicBezTo>
                        <a:lnTo>
                          <a:pt x="1109727" y="180883"/>
                        </a:lnTo>
                        <a:cubicBezTo>
                          <a:pt x="1104185" y="175341"/>
                          <a:pt x="1099622" y="168605"/>
                          <a:pt x="1093101" y="164258"/>
                        </a:cubicBezTo>
                        <a:cubicBezTo>
                          <a:pt x="1084926" y="158808"/>
                          <a:pt x="1083144" y="158405"/>
                          <a:pt x="1076476" y="150403"/>
                        </a:cubicBezTo>
                        <a:cubicBezTo>
                          <a:pt x="1066065" y="137909"/>
                          <a:pt x="1074517" y="138938"/>
                          <a:pt x="1054308" y="125465"/>
                        </a:cubicBezTo>
                        <a:lnTo>
                          <a:pt x="1037683" y="114381"/>
                        </a:lnTo>
                        <a:cubicBezTo>
                          <a:pt x="1034912" y="112534"/>
                          <a:pt x="1032529" y="109892"/>
                          <a:pt x="1029370" y="108839"/>
                        </a:cubicBezTo>
                        <a:lnTo>
                          <a:pt x="1012745" y="103298"/>
                        </a:lnTo>
                        <a:cubicBezTo>
                          <a:pt x="994054" y="84607"/>
                          <a:pt x="988684" y="89150"/>
                          <a:pt x="1004432" y="83901"/>
                        </a:cubicBezTo>
                        <a:cubicBezTo>
                          <a:pt x="1012742" y="85286"/>
                          <a:pt x="1030365" y="87335"/>
                          <a:pt x="1037683" y="92214"/>
                        </a:cubicBezTo>
                        <a:lnTo>
                          <a:pt x="1045996" y="97756"/>
                        </a:lnTo>
                        <a:cubicBezTo>
                          <a:pt x="1048767" y="96832"/>
                          <a:pt x="1052243" y="97050"/>
                          <a:pt x="1054308" y="94985"/>
                        </a:cubicBezTo>
                        <a:cubicBezTo>
                          <a:pt x="1059216" y="90077"/>
                          <a:pt x="1056608" y="76843"/>
                          <a:pt x="1054308" y="72818"/>
                        </a:cubicBezTo>
                        <a:cubicBezTo>
                          <a:pt x="1052656" y="69927"/>
                          <a:pt x="1048767" y="69123"/>
                          <a:pt x="1045996" y="67276"/>
                        </a:cubicBezTo>
                        <a:cubicBezTo>
                          <a:pt x="1044887" y="63949"/>
                          <a:pt x="1038779" y="50585"/>
                          <a:pt x="1045996" y="47879"/>
                        </a:cubicBezTo>
                        <a:cubicBezTo>
                          <a:pt x="1052111" y="45586"/>
                          <a:pt x="1058927" y="49726"/>
                          <a:pt x="1065392" y="50650"/>
                        </a:cubicBezTo>
                        <a:cubicBezTo>
                          <a:pt x="1070934" y="52497"/>
                          <a:pt x="1077157" y="52952"/>
                          <a:pt x="1082017" y="56192"/>
                        </a:cubicBezTo>
                        <a:cubicBezTo>
                          <a:pt x="1087559" y="59887"/>
                          <a:pt x="1092324" y="65170"/>
                          <a:pt x="1098643" y="67276"/>
                        </a:cubicBezTo>
                        <a:cubicBezTo>
                          <a:pt x="1111424" y="71536"/>
                          <a:pt x="1104092" y="69474"/>
                          <a:pt x="1120810" y="72818"/>
                        </a:cubicBezTo>
                        <a:cubicBezTo>
                          <a:pt x="1126352" y="76512"/>
                          <a:pt x="1133742" y="78359"/>
                          <a:pt x="1137436" y="83901"/>
                        </a:cubicBezTo>
                        <a:cubicBezTo>
                          <a:pt x="1139283" y="86672"/>
                          <a:pt x="1140377" y="90134"/>
                          <a:pt x="1142977" y="92214"/>
                        </a:cubicBezTo>
                        <a:cubicBezTo>
                          <a:pt x="1145258" y="94039"/>
                          <a:pt x="1148677" y="93679"/>
                          <a:pt x="1151290" y="94985"/>
                        </a:cubicBezTo>
                        <a:cubicBezTo>
                          <a:pt x="1154269" y="96474"/>
                          <a:pt x="1156624" y="99038"/>
                          <a:pt x="1159603" y="100527"/>
                        </a:cubicBezTo>
                        <a:cubicBezTo>
                          <a:pt x="1162216" y="101833"/>
                          <a:pt x="1165363" y="101880"/>
                          <a:pt x="1167916" y="103298"/>
                        </a:cubicBezTo>
                        <a:cubicBezTo>
                          <a:pt x="1173738" y="106532"/>
                          <a:pt x="1178223" y="112275"/>
                          <a:pt x="1184541" y="114381"/>
                        </a:cubicBezTo>
                        <a:cubicBezTo>
                          <a:pt x="1199781" y="119461"/>
                          <a:pt x="1186128" y="114100"/>
                          <a:pt x="1201167" y="122694"/>
                        </a:cubicBezTo>
                        <a:cubicBezTo>
                          <a:pt x="1210755" y="128173"/>
                          <a:pt x="1211236" y="127898"/>
                          <a:pt x="1220563" y="131007"/>
                        </a:cubicBezTo>
                        <a:cubicBezTo>
                          <a:pt x="1223334" y="133778"/>
                          <a:pt x="1225616" y="137145"/>
                          <a:pt x="1228876" y="139319"/>
                        </a:cubicBezTo>
                        <a:cubicBezTo>
                          <a:pt x="1231306" y="140939"/>
                          <a:pt x="1234576" y="140784"/>
                          <a:pt x="1237188" y="142090"/>
                        </a:cubicBezTo>
                        <a:cubicBezTo>
                          <a:pt x="1240167" y="143579"/>
                          <a:pt x="1242522" y="146143"/>
                          <a:pt x="1245501" y="147632"/>
                        </a:cubicBezTo>
                        <a:cubicBezTo>
                          <a:pt x="1248114" y="148938"/>
                          <a:pt x="1251261" y="148984"/>
                          <a:pt x="1253814" y="150403"/>
                        </a:cubicBezTo>
                        <a:cubicBezTo>
                          <a:pt x="1259636" y="153638"/>
                          <a:pt x="1264897" y="157792"/>
                          <a:pt x="1270439" y="161487"/>
                        </a:cubicBezTo>
                        <a:lnTo>
                          <a:pt x="1278752" y="167029"/>
                        </a:lnTo>
                        <a:cubicBezTo>
                          <a:pt x="1279676" y="169800"/>
                          <a:pt x="1279903" y="172911"/>
                          <a:pt x="1281523" y="175341"/>
                        </a:cubicBezTo>
                        <a:cubicBezTo>
                          <a:pt x="1286227" y="182397"/>
                          <a:pt x="1291643" y="184549"/>
                          <a:pt x="1298148" y="189196"/>
                        </a:cubicBezTo>
                        <a:cubicBezTo>
                          <a:pt x="1322163" y="206350"/>
                          <a:pt x="1297986" y="190013"/>
                          <a:pt x="1317545" y="203050"/>
                        </a:cubicBezTo>
                        <a:cubicBezTo>
                          <a:pt x="1320316" y="206745"/>
                          <a:pt x="1322309" y="211177"/>
                          <a:pt x="1325857" y="214134"/>
                        </a:cubicBezTo>
                        <a:cubicBezTo>
                          <a:pt x="1328101" y="216004"/>
                          <a:pt x="1332345" y="214624"/>
                          <a:pt x="1334170" y="216905"/>
                        </a:cubicBezTo>
                        <a:cubicBezTo>
                          <a:pt x="1336549" y="219879"/>
                          <a:pt x="1334433" y="225123"/>
                          <a:pt x="1336941" y="227989"/>
                        </a:cubicBezTo>
                        <a:cubicBezTo>
                          <a:pt x="1341327" y="233001"/>
                          <a:pt x="1353567" y="239072"/>
                          <a:pt x="1353567" y="239072"/>
                        </a:cubicBezTo>
                        <a:lnTo>
                          <a:pt x="1364650" y="255698"/>
                        </a:lnTo>
                        <a:lnTo>
                          <a:pt x="1370192" y="264010"/>
                        </a:lnTo>
                        <a:cubicBezTo>
                          <a:pt x="1371116" y="266781"/>
                          <a:pt x="1370898" y="270258"/>
                          <a:pt x="1372963" y="272323"/>
                        </a:cubicBezTo>
                        <a:cubicBezTo>
                          <a:pt x="1377672" y="277033"/>
                          <a:pt x="1389588" y="283407"/>
                          <a:pt x="1389588" y="283407"/>
                        </a:cubicBezTo>
                        <a:cubicBezTo>
                          <a:pt x="1391435" y="286178"/>
                          <a:pt x="1393777" y="288676"/>
                          <a:pt x="1395130" y="291719"/>
                        </a:cubicBezTo>
                        <a:cubicBezTo>
                          <a:pt x="1397503" y="297057"/>
                          <a:pt x="1398825" y="302803"/>
                          <a:pt x="1400672" y="308345"/>
                        </a:cubicBezTo>
                        <a:cubicBezTo>
                          <a:pt x="1401596" y="311116"/>
                          <a:pt x="1401823" y="314228"/>
                          <a:pt x="1403443" y="316658"/>
                        </a:cubicBezTo>
                        <a:lnTo>
                          <a:pt x="1408985" y="324970"/>
                        </a:lnTo>
                        <a:cubicBezTo>
                          <a:pt x="1408061" y="333283"/>
                          <a:pt x="1407589" y="341659"/>
                          <a:pt x="1406214" y="349909"/>
                        </a:cubicBezTo>
                        <a:cubicBezTo>
                          <a:pt x="1405734" y="352790"/>
                          <a:pt x="1406155" y="357136"/>
                          <a:pt x="1403443" y="358221"/>
                        </a:cubicBezTo>
                        <a:cubicBezTo>
                          <a:pt x="1399907" y="359635"/>
                          <a:pt x="1396054" y="356374"/>
                          <a:pt x="1392359" y="355450"/>
                        </a:cubicBezTo>
                        <a:cubicBezTo>
                          <a:pt x="1389588" y="351756"/>
                          <a:pt x="1387052" y="347873"/>
                          <a:pt x="1384047" y="344367"/>
                        </a:cubicBezTo>
                        <a:cubicBezTo>
                          <a:pt x="1381497" y="341392"/>
                          <a:pt x="1377908" y="339315"/>
                          <a:pt x="1375734" y="336054"/>
                        </a:cubicBezTo>
                        <a:cubicBezTo>
                          <a:pt x="1365026" y="319993"/>
                          <a:pt x="1383242" y="334593"/>
                          <a:pt x="1364650" y="322199"/>
                        </a:cubicBezTo>
                        <a:cubicBezTo>
                          <a:pt x="1357682" y="301297"/>
                          <a:pt x="1367084" y="327070"/>
                          <a:pt x="1356337" y="305574"/>
                        </a:cubicBezTo>
                        <a:cubicBezTo>
                          <a:pt x="1344869" y="282635"/>
                          <a:pt x="1363904" y="312765"/>
                          <a:pt x="1348025" y="288949"/>
                        </a:cubicBezTo>
                        <a:cubicBezTo>
                          <a:pt x="1347101" y="285254"/>
                          <a:pt x="1346957" y="281271"/>
                          <a:pt x="1345254" y="277865"/>
                        </a:cubicBezTo>
                        <a:cubicBezTo>
                          <a:pt x="1337172" y="261700"/>
                          <a:pt x="1337288" y="263317"/>
                          <a:pt x="1325857" y="255698"/>
                        </a:cubicBezTo>
                        <a:cubicBezTo>
                          <a:pt x="1323604" y="248936"/>
                          <a:pt x="1322918" y="244445"/>
                          <a:pt x="1317545" y="239072"/>
                        </a:cubicBezTo>
                        <a:cubicBezTo>
                          <a:pt x="1315190" y="236717"/>
                          <a:pt x="1312003" y="235377"/>
                          <a:pt x="1309232" y="233530"/>
                        </a:cubicBezTo>
                        <a:cubicBezTo>
                          <a:pt x="1299995" y="219677"/>
                          <a:pt x="1306460" y="227065"/>
                          <a:pt x="1287065" y="214134"/>
                        </a:cubicBezTo>
                        <a:lnTo>
                          <a:pt x="1278752" y="208592"/>
                        </a:lnTo>
                        <a:cubicBezTo>
                          <a:pt x="1275981" y="206745"/>
                          <a:pt x="1273598" y="204103"/>
                          <a:pt x="1270439" y="203050"/>
                        </a:cubicBezTo>
                        <a:cubicBezTo>
                          <a:pt x="1257659" y="198789"/>
                          <a:pt x="1264991" y="200852"/>
                          <a:pt x="1248272" y="197509"/>
                        </a:cubicBezTo>
                        <a:cubicBezTo>
                          <a:pt x="1245501" y="195662"/>
                          <a:pt x="1242669" y="193903"/>
                          <a:pt x="1239959" y="191967"/>
                        </a:cubicBezTo>
                        <a:cubicBezTo>
                          <a:pt x="1236201" y="189283"/>
                          <a:pt x="1232792" y="186102"/>
                          <a:pt x="1228876" y="183654"/>
                        </a:cubicBezTo>
                        <a:cubicBezTo>
                          <a:pt x="1225373" y="181465"/>
                          <a:pt x="1221379" y="180161"/>
                          <a:pt x="1217792" y="178112"/>
                        </a:cubicBezTo>
                        <a:cubicBezTo>
                          <a:pt x="1204657" y="170607"/>
                          <a:pt x="1213671" y="174678"/>
                          <a:pt x="1201167" y="164258"/>
                        </a:cubicBezTo>
                        <a:cubicBezTo>
                          <a:pt x="1198609" y="162126"/>
                          <a:pt x="1195412" y="160848"/>
                          <a:pt x="1192854" y="158716"/>
                        </a:cubicBezTo>
                        <a:cubicBezTo>
                          <a:pt x="1189844" y="156207"/>
                          <a:pt x="1186947" y="153496"/>
                          <a:pt x="1184541" y="150403"/>
                        </a:cubicBezTo>
                        <a:cubicBezTo>
                          <a:pt x="1180452" y="145146"/>
                          <a:pt x="1179414" y="136757"/>
                          <a:pt x="1173457" y="133778"/>
                        </a:cubicBezTo>
                        <a:cubicBezTo>
                          <a:pt x="1152948" y="123523"/>
                          <a:pt x="1170912" y="133966"/>
                          <a:pt x="1154061" y="119923"/>
                        </a:cubicBezTo>
                        <a:cubicBezTo>
                          <a:pt x="1131518" y="101137"/>
                          <a:pt x="1165341" y="132980"/>
                          <a:pt x="1129123" y="108839"/>
                        </a:cubicBezTo>
                        <a:cubicBezTo>
                          <a:pt x="1126352" y="106992"/>
                          <a:pt x="1123853" y="104650"/>
                          <a:pt x="1120810" y="103298"/>
                        </a:cubicBezTo>
                        <a:cubicBezTo>
                          <a:pt x="1115472" y="100926"/>
                          <a:pt x="1109727" y="99603"/>
                          <a:pt x="1104185" y="97756"/>
                        </a:cubicBezTo>
                        <a:lnTo>
                          <a:pt x="1095872" y="94985"/>
                        </a:lnTo>
                        <a:cubicBezTo>
                          <a:pt x="1090330" y="95909"/>
                          <a:pt x="1084731" y="96537"/>
                          <a:pt x="1079247" y="97756"/>
                        </a:cubicBezTo>
                        <a:cubicBezTo>
                          <a:pt x="1076396" y="98390"/>
                          <a:pt x="1071642" y="97693"/>
                          <a:pt x="1070934" y="100527"/>
                        </a:cubicBezTo>
                        <a:cubicBezTo>
                          <a:pt x="1069350" y="106863"/>
                          <a:pt x="1070199" y="114413"/>
                          <a:pt x="1073705" y="119923"/>
                        </a:cubicBezTo>
                        <a:cubicBezTo>
                          <a:pt x="1077281" y="125542"/>
                          <a:pt x="1085620" y="126298"/>
                          <a:pt x="1090330" y="131007"/>
                        </a:cubicBezTo>
                        <a:cubicBezTo>
                          <a:pt x="1093101" y="133778"/>
                          <a:pt x="1096134" y="136309"/>
                          <a:pt x="1098643" y="139319"/>
                        </a:cubicBezTo>
                        <a:cubicBezTo>
                          <a:pt x="1100775" y="141877"/>
                          <a:pt x="1101414" y="145785"/>
                          <a:pt x="1104185" y="147632"/>
                        </a:cubicBezTo>
                        <a:cubicBezTo>
                          <a:pt x="1107353" y="149744"/>
                          <a:pt x="1111574" y="149479"/>
                          <a:pt x="1115268" y="150403"/>
                        </a:cubicBezTo>
                        <a:cubicBezTo>
                          <a:pt x="1124977" y="157685"/>
                          <a:pt x="1134348" y="165239"/>
                          <a:pt x="1145748" y="169799"/>
                        </a:cubicBezTo>
                        <a:cubicBezTo>
                          <a:pt x="1151172" y="171968"/>
                          <a:pt x="1157513" y="172101"/>
                          <a:pt x="1162374" y="175341"/>
                        </a:cubicBezTo>
                        <a:cubicBezTo>
                          <a:pt x="1170549" y="180791"/>
                          <a:pt x="1172331" y="181194"/>
                          <a:pt x="1178999" y="189196"/>
                        </a:cubicBezTo>
                        <a:cubicBezTo>
                          <a:pt x="1190542" y="203048"/>
                          <a:pt x="1177616" y="192893"/>
                          <a:pt x="1192854" y="203050"/>
                        </a:cubicBezTo>
                        <a:cubicBezTo>
                          <a:pt x="1194701" y="205821"/>
                          <a:pt x="1195796" y="209282"/>
                          <a:pt x="1198396" y="211363"/>
                        </a:cubicBezTo>
                        <a:cubicBezTo>
                          <a:pt x="1200677" y="213188"/>
                          <a:pt x="1204096" y="212828"/>
                          <a:pt x="1206708" y="214134"/>
                        </a:cubicBezTo>
                        <a:cubicBezTo>
                          <a:pt x="1209687" y="215623"/>
                          <a:pt x="1212250" y="217829"/>
                          <a:pt x="1215021" y="219676"/>
                        </a:cubicBezTo>
                        <a:cubicBezTo>
                          <a:pt x="1216868" y="222447"/>
                          <a:pt x="1218208" y="225634"/>
                          <a:pt x="1220563" y="227989"/>
                        </a:cubicBezTo>
                        <a:cubicBezTo>
                          <a:pt x="1225933" y="233359"/>
                          <a:pt x="1230429" y="234048"/>
                          <a:pt x="1237188" y="236301"/>
                        </a:cubicBezTo>
                        <a:lnTo>
                          <a:pt x="1248272" y="252927"/>
                        </a:lnTo>
                        <a:cubicBezTo>
                          <a:pt x="1250119" y="255698"/>
                          <a:pt x="1251043" y="259392"/>
                          <a:pt x="1253814" y="261239"/>
                        </a:cubicBezTo>
                        <a:lnTo>
                          <a:pt x="1262127" y="266781"/>
                        </a:lnTo>
                        <a:cubicBezTo>
                          <a:pt x="1263050" y="269552"/>
                          <a:pt x="1263073" y="272813"/>
                          <a:pt x="1264897" y="275094"/>
                        </a:cubicBezTo>
                        <a:cubicBezTo>
                          <a:pt x="1266977" y="277695"/>
                          <a:pt x="1270652" y="278504"/>
                          <a:pt x="1273210" y="280636"/>
                        </a:cubicBezTo>
                        <a:cubicBezTo>
                          <a:pt x="1276220" y="283145"/>
                          <a:pt x="1279014" y="285939"/>
                          <a:pt x="1281523" y="288949"/>
                        </a:cubicBezTo>
                        <a:cubicBezTo>
                          <a:pt x="1293069" y="302803"/>
                          <a:pt x="1280138" y="292643"/>
                          <a:pt x="1295377" y="302803"/>
                        </a:cubicBezTo>
                        <a:cubicBezTo>
                          <a:pt x="1323392" y="344826"/>
                          <a:pt x="1293069" y="301696"/>
                          <a:pt x="1314774" y="327741"/>
                        </a:cubicBezTo>
                        <a:cubicBezTo>
                          <a:pt x="1326322" y="341598"/>
                          <a:pt x="1313387" y="331434"/>
                          <a:pt x="1328628" y="341596"/>
                        </a:cubicBezTo>
                        <a:cubicBezTo>
                          <a:pt x="1330475" y="344367"/>
                          <a:pt x="1332681" y="346930"/>
                          <a:pt x="1334170" y="349909"/>
                        </a:cubicBezTo>
                        <a:cubicBezTo>
                          <a:pt x="1337516" y="356602"/>
                          <a:pt x="1335866" y="361240"/>
                          <a:pt x="1342483" y="366534"/>
                        </a:cubicBezTo>
                        <a:cubicBezTo>
                          <a:pt x="1344764" y="368359"/>
                          <a:pt x="1348025" y="368381"/>
                          <a:pt x="1350796" y="369305"/>
                        </a:cubicBezTo>
                        <a:cubicBezTo>
                          <a:pt x="1351720" y="372076"/>
                          <a:pt x="1352261" y="375005"/>
                          <a:pt x="1353567" y="377618"/>
                        </a:cubicBezTo>
                        <a:cubicBezTo>
                          <a:pt x="1355056" y="380596"/>
                          <a:pt x="1357756" y="382887"/>
                          <a:pt x="1359108" y="385930"/>
                        </a:cubicBezTo>
                        <a:cubicBezTo>
                          <a:pt x="1361480" y="391268"/>
                          <a:pt x="1362803" y="397014"/>
                          <a:pt x="1364650" y="402556"/>
                        </a:cubicBezTo>
                        <a:lnTo>
                          <a:pt x="1367421" y="410869"/>
                        </a:lnTo>
                        <a:cubicBezTo>
                          <a:pt x="1364650" y="411792"/>
                          <a:pt x="1362029" y="413639"/>
                          <a:pt x="1359108" y="413639"/>
                        </a:cubicBezTo>
                        <a:cubicBezTo>
                          <a:pt x="1347123" y="413639"/>
                          <a:pt x="1345542" y="411061"/>
                          <a:pt x="1336941" y="405327"/>
                        </a:cubicBezTo>
                        <a:cubicBezTo>
                          <a:pt x="1335094" y="401632"/>
                          <a:pt x="1333800" y="397604"/>
                          <a:pt x="1331399" y="394243"/>
                        </a:cubicBezTo>
                        <a:cubicBezTo>
                          <a:pt x="1308726" y="362499"/>
                          <a:pt x="1338515" y="412830"/>
                          <a:pt x="1314774" y="374847"/>
                        </a:cubicBezTo>
                        <a:cubicBezTo>
                          <a:pt x="1304728" y="358775"/>
                          <a:pt x="1315099" y="367674"/>
                          <a:pt x="1300919" y="358221"/>
                        </a:cubicBezTo>
                        <a:cubicBezTo>
                          <a:pt x="1299072" y="355450"/>
                          <a:pt x="1297732" y="352264"/>
                          <a:pt x="1295377" y="349909"/>
                        </a:cubicBezTo>
                        <a:cubicBezTo>
                          <a:pt x="1293022" y="347554"/>
                          <a:pt x="1289258" y="346873"/>
                          <a:pt x="1287065" y="344367"/>
                        </a:cubicBezTo>
                        <a:cubicBezTo>
                          <a:pt x="1282679" y="339354"/>
                          <a:pt x="1279676" y="333283"/>
                          <a:pt x="1275981" y="327741"/>
                        </a:cubicBezTo>
                        <a:lnTo>
                          <a:pt x="1270439" y="319429"/>
                        </a:lnTo>
                        <a:cubicBezTo>
                          <a:pt x="1268592" y="316658"/>
                          <a:pt x="1267668" y="312963"/>
                          <a:pt x="1264897" y="311116"/>
                        </a:cubicBezTo>
                        <a:lnTo>
                          <a:pt x="1256585" y="305574"/>
                        </a:lnTo>
                        <a:cubicBezTo>
                          <a:pt x="1254738" y="302803"/>
                          <a:pt x="1253644" y="299341"/>
                          <a:pt x="1251043" y="297261"/>
                        </a:cubicBezTo>
                        <a:cubicBezTo>
                          <a:pt x="1248762" y="295436"/>
                          <a:pt x="1245283" y="295908"/>
                          <a:pt x="1242730" y="294490"/>
                        </a:cubicBezTo>
                        <a:cubicBezTo>
                          <a:pt x="1236908" y="291256"/>
                          <a:pt x="1231647" y="287101"/>
                          <a:pt x="1226105" y="283407"/>
                        </a:cubicBezTo>
                        <a:lnTo>
                          <a:pt x="1217792" y="277865"/>
                        </a:lnTo>
                        <a:cubicBezTo>
                          <a:pt x="1215021" y="278789"/>
                          <a:pt x="1211544" y="278571"/>
                          <a:pt x="1209479" y="280636"/>
                        </a:cubicBezTo>
                        <a:cubicBezTo>
                          <a:pt x="1207414" y="282701"/>
                          <a:pt x="1208014" y="286336"/>
                          <a:pt x="1206708" y="288949"/>
                        </a:cubicBezTo>
                        <a:cubicBezTo>
                          <a:pt x="1195966" y="310435"/>
                          <a:pt x="1205361" y="284678"/>
                          <a:pt x="1198396" y="305574"/>
                        </a:cubicBezTo>
                        <a:cubicBezTo>
                          <a:pt x="1212149" y="326207"/>
                          <a:pt x="1194477" y="300872"/>
                          <a:pt x="1212250" y="322199"/>
                        </a:cubicBezTo>
                        <a:cubicBezTo>
                          <a:pt x="1214382" y="324757"/>
                          <a:pt x="1215660" y="327954"/>
                          <a:pt x="1217792" y="330512"/>
                        </a:cubicBezTo>
                        <a:cubicBezTo>
                          <a:pt x="1224459" y="338512"/>
                          <a:pt x="1226244" y="338918"/>
                          <a:pt x="1234417" y="344367"/>
                        </a:cubicBezTo>
                        <a:cubicBezTo>
                          <a:pt x="1236264" y="347138"/>
                          <a:pt x="1238470" y="349701"/>
                          <a:pt x="1239959" y="352679"/>
                        </a:cubicBezTo>
                        <a:cubicBezTo>
                          <a:pt x="1241265" y="355291"/>
                          <a:pt x="1241579" y="358307"/>
                          <a:pt x="1242730" y="360992"/>
                        </a:cubicBezTo>
                        <a:cubicBezTo>
                          <a:pt x="1246023" y="368676"/>
                          <a:pt x="1250616" y="377190"/>
                          <a:pt x="1256585" y="383159"/>
                        </a:cubicBezTo>
                        <a:cubicBezTo>
                          <a:pt x="1258940" y="385514"/>
                          <a:pt x="1262126" y="386854"/>
                          <a:pt x="1264897" y="388701"/>
                        </a:cubicBezTo>
                        <a:cubicBezTo>
                          <a:pt x="1265821" y="391472"/>
                          <a:pt x="1266249" y="394461"/>
                          <a:pt x="1267668" y="397014"/>
                        </a:cubicBezTo>
                        <a:cubicBezTo>
                          <a:pt x="1270903" y="402836"/>
                          <a:pt x="1278752" y="413639"/>
                          <a:pt x="1278752" y="413639"/>
                        </a:cubicBezTo>
                        <a:cubicBezTo>
                          <a:pt x="1279676" y="416410"/>
                          <a:pt x="1280217" y="419339"/>
                          <a:pt x="1281523" y="421952"/>
                        </a:cubicBezTo>
                        <a:cubicBezTo>
                          <a:pt x="1283012" y="424931"/>
                          <a:pt x="1285753" y="427204"/>
                          <a:pt x="1287065" y="430265"/>
                        </a:cubicBezTo>
                        <a:cubicBezTo>
                          <a:pt x="1288565" y="433765"/>
                          <a:pt x="1288912" y="437654"/>
                          <a:pt x="1289836" y="441349"/>
                        </a:cubicBezTo>
                        <a:cubicBezTo>
                          <a:pt x="1288912" y="448738"/>
                          <a:pt x="1292669" y="458613"/>
                          <a:pt x="1287065" y="463516"/>
                        </a:cubicBezTo>
                        <a:cubicBezTo>
                          <a:pt x="1282150" y="467817"/>
                          <a:pt x="1273636" y="463398"/>
                          <a:pt x="1267668" y="460745"/>
                        </a:cubicBezTo>
                        <a:cubicBezTo>
                          <a:pt x="1262515" y="458455"/>
                          <a:pt x="1256816" y="436500"/>
                          <a:pt x="1256585" y="435807"/>
                        </a:cubicBezTo>
                        <a:cubicBezTo>
                          <a:pt x="1254660" y="430032"/>
                          <a:pt x="1252077" y="420975"/>
                          <a:pt x="1248272" y="416410"/>
                        </a:cubicBezTo>
                        <a:cubicBezTo>
                          <a:pt x="1246140" y="413852"/>
                          <a:pt x="1242730" y="412716"/>
                          <a:pt x="1239959" y="410869"/>
                        </a:cubicBezTo>
                        <a:cubicBezTo>
                          <a:pt x="1236265" y="405327"/>
                          <a:pt x="1230982" y="400562"/>
                          <a:pt x="1228876" y="394243"/>
                        </a:cubicBezTo>
                        <a:cubicBezTo>
                          <a:pt x="1226099" y="385911"/>
                          <a:pt x="1226532" y="384780"/>
                          <a:pt x="1220563" y="377618"/>
                        </a:cubicBezTo>
                        <a:cubicBezTo>
                          <a:pt x="1209520" y="364367"/>
                          <a:pt x="1215830" y="373674"/>
                          <a:pt x="1203937" y="363763"/>
                        </a:cubicBezTo>
                        <a:cubicBezTo>
                          <a:pt x="1182610" y="345990"/>
                          <a:pt x="1207945" y="363662"/>
                          <a:pt x="1187312" y="349909"/>
                        </a:cubicBezTo>
                        <a:cubicBezTo>
                          <a:pt x="1175892" y="332779"/>
                          <a:pt x="1188571" y="349489"/>
                          <a:pt x="1173457" y="336054"/>
                        </a:cubicBezTo>
                        <a:cubicBezTo>
                          <a:pt x="1167599" y="330847"/>
                          <a:pt x="1162374" y="324971"/>
                          <a:pt x="1156832" y="319429"/>
                        </a:cubicBezTo>
                        <a:cubicBezTo>
                          <a:pt x="1154061" y="316658"/>
                          <a:pt x="1151780" y="313290"/>
                          <a:pt x="1148519" y="311116"/>
                        </a:cubicBezTo>
                        <a:cubicBezTo>
                          <a:pt x="1145748" y="309269"/>
                          <a:pt x="1142696" y="307786"/>
                          <a:pt x="1140207" y="305574"/>
                        </a:cubicBezTo>
                        <a:cubicBezTo>
                          <a:pt x="1134349" y="300367"/>
                          <a:pt x="1127928" y="295470"/>
                          <a:pt x="1123581" y="288949"/>
                        </a:cubicBezTo>
                        <a:cubicBezTo>
                          <a:pt x="1119886" y="283407"/>
                          <a:pt x="1118039" y="276018"/>
                          <a:pt x="1112497" y="272323"/>
                        </a:cubicBezTo>
                        <a:cubicBezTo>
                          <a:pt x="1106955" y="268628"/>
                          <a:pt x="1100582" y="265948"/>
                          <a:pt x="1095872" y="261239"/>
                        </a:cubicBezTo>
                        <a:cubicBezTo>
                          <a:pt x="1093101" y="258468"/>
                          <a:pt x="1090652" y="255333"/>
                          <a:pt x="1087559" y="252927"/>
                        </a:cubicBezTo>
                        <a:cubicBezTo>
                          <a:pt x="1082302" y="248838"/>
                          <a:pt x="1076476" y="245538"/>
                          <a:pt x="1070934" y="241843"/>
                        </a:cubicBezTo>
                        <a:cubicBezTo>
                          <a:pt x="1068163" y="239996"/>
                          <a:pt x="1065780" y="237354"/>
                          <a:pt x="1062621" y="236301"/>
                        </a:cubicBezTo>
                        <a:cubicBezTo>
                          <a:pt x="1051149" y="232477"/>
                          <a:pt x="1056738" y="235150"/>
                          <a:pt x="1045996" y="227989"/>
                        </a:cubicBezTo>
                        <a:cubicBezTo>
                          <a:pt x="1044149" y="225218"/>
                          <a:pt x="1042586" y="222234"/>
                          <a:pt x="1040454" y="219676"/>
                        </a:cubicBezTo>
                        <a:cubicBezTo>
                          <a:pt x="1036076" y="214423"/>
                          <a:pt x="1030056" y="208935"/>
                          <a:pt x="1023828" y="205821"/>
                        </a:cubicBezTo>
                        <a:cubicBezTo>
                          <a:pt x="1021216" y="204515"/>
                          <a:pt x="1018128" y="204356"/>
                          <a:pt x="1015516" y="203050"/>
                        </a:cubicBezTo>
                        <a:cubicBezTo>
                          <a:pt x="994033" y="192309"/>
                          <a:pt x="1019782" y="201702"/>
                          <a:pt x="998890" y="194738"/>
                        </a:cubicBezTo>
                        <a:cubicBezTo>
                          <a:pt x="995196" y="195662"/>
                          <a:pt x="990976" y="195397"/>
                          <a:pt x="987807" y="197509"/>
                        </a:cubicBezTo>
                        <a:cubicBezTo>
                          <a:pt x="983202" y="200579"/>
                          <a:pt x="981075" y="209392"/>
                          <a:pt x="979494" y="214134"/>
                        </a:cubicBezTo>
                        <a:cubicBezTo>
                          <a:pt x="986591" y="224780"/>
                          <a:pt x="987952" y="231440"/>
                          <a:pt x="998890" y="236301"/>
                        </a:cubicBezTo>
                        <a:cubicBezTo>
                          <a:pt x="1004228" y="238674"/>
                          <a:pt x="1015516" y="241843"/>
                          <a:pt x="1015516" y="241843"/>
                        </a:cubicBezTo>
                        <a:cubicBezTo>
                          <a:pt x="1018287" y="243690"/>
                          <a:pt x="1021118" y="245449"/>
                          <a:pt x="1023828" y="247385"/>
                        </a:cubicBezTo>
                        <a:cubicBezTo>
                          <a:pt x="1027586" y="250069"/>
                          <a:pt x="1030781" y="253633"/>
                          <a:pt x="1034912" y="255698"/>
                        </a:cubicBezTo>
                        <a:cubicBezTo>
                          <a:pt x="1040137" y="258310"/>
                          <a:pt x="1051537" y="261239"/>
                          <a:pt x="1051537" y="261239"/>
                        </a:cubicBezTo>
                        <a:lnTo>
                          <a:pt x="1062621" y="277865"/>
                        </a:lnTo>
                        <a:cubicBezTo>
                          <a:pt x="1067678" y="285450"/>
                          <a:pt x="1067724" y="287830"/>
                          <a:pt x="1076476" y="291719"/>
                        </a:cubicBezTo>
                        <a:cubicBezTo>
                          <a:pt x="1081814" y="294091"/>
                          <a:pt x="1093101" y="297261"/>
                          <a:pt x="1093101" y="297261"/>
                        </a:cubicBezTo>
                        <a:cubicBezTo>
                          <a:pt x="1100065" y="318153"/>
                          <a:pt x="1090672" y="292404"/>
                          <a:pt x="1101414" y="313887"/>
                        </a:cubicBezTo>
                        <a:cubicBezTo>
                          <a:pt x="1102720" y="316499"/>
                          <a:pt x="1102767" y="319646"/>
                          <a:pt x="1104185" y="322199"/>
                        </a:cubicBezTo>
                        <a:cubicBezTo>
                          <a:pt x="1107420" y="328021"/>
                          <a:pt x="1115268" y="338825"/>
                          <a:pt x="1115268" y="338825"/>
                        </a:cubicBezTo>
                        <a:cubicBezTo>
                          <a:pt x="1114344" y="348061"/>
                          <a:pt x="1117646" y="358811"/>
                          <a:pt x="1112497" y="366534"/>
                        </a:cubicBezTo>
                        <a:cubicBezTo>
                          <a:pt x="1109885" y="370453"/>
                          <a:pt x="1102855" y="365869"/>
                          <a:pt x="1098643" y="363763"/>
                        </a:cubicBezTo>
                        <a:cubicBezTo>
                          <a:pt x="1095138" y="362010"/>
                          <a:pt x="1093519" y="357728"/>
                          <a:pt x="1090330" y="355450"/>
                        </a:cubicBezTo>
                        <a:cubicBezTo>
                          <a:pt x="1086969" y="353049"/>
                          <a:pt x="1082941" y="351756"/>
                          <a:pt x="1079247" y="349909"/>
                        </a:cubicBezTo>
                        <a:cubicBezTo>
                          <a:pt x="1077400" y="347138"/>
                          <a:pt x="1076060" y="343951"/>
                          <a:pt x="1073705" y="341596"/>
                        </a:cubicBezTo>
                        <a:cubicBezTo>
                          <a:pt x="1048051" y="315942"/>
                          <a:pt x="1084315" y="359516"/>
                          <a:pt x="1057079" y="327741"/>
                        </a:cubicBezTo>
                        <a:cubicBezTo>
                          <a:pt x="1054074" y="324235"/>
                          <a:pt x="1051451" y="320416"/>
                          <a:pt x="1048767" y="316658"/>
                        </a:cubicBezTo>
                        <a:cubicBezTo>
                          <a:pt x="1046831" y="313948"/>
                          <a:pt x="1045357" y="310903"/>
                          <a:pt x="1043225" y="308345"/>
                        </a:cubicBezTo>
                        <a:cubicBezTo>
                          <a:pt x="1040716" y="305335"/>
                          <a:pt x="1037421" y="303042"/>
                          <a:pt x="1034912" y="300032"/>
                        </a:cubicBezTo>
                        <a:cubicBezTo>
                          <a:pt x="1032780" y="297474"/>
                          <a:pt x="1031971" y="293799"/>
                          <a:pt x="1029370" y="291719"/>
                        </a:cubicBezTo>
                        <a:cubicBezTo>
                          <a:pt x="1027089" y="289895"/>
                          <a:pt x="1023828" y="289872"/>
                          <a:pt x="1021057" y="288949"/>
                        </a:cubicBezTo>
                        <a:cubicBezTo>
                          <a:pt x="1002002" y="276245"/>
                          <a:pt x="1010751" y="279971"/>
                          <a:pt x="996119" y="275094"/>
                        </a:cubicBezTo>
                        <a:cubicBezTo>
                          <a:pt x="992425" y="272323"/>
                          <a:pt x="989046" y="269072"/>
                          <a:pt x="985036" y="266781"/>
                        </a:cubicBezTo>
                        <a:cubicBezTo>
                          <a:pt x="982500" y="265332"/>
                          <a:pt x="979259" y="265459"/>
                          <a:pt x="976723" y="264010"/>
                        </a:cubicBezTo>
                        <a:cubicBezTo>
                          <a:pt x="972713" y="261719"/>
                          <a:pt x="969649" y="257989"/>
                          <a:pt x="965639" y="255698"/>
                        </a:cubicBezTo>
                        <a:cubicBezTo>
                          <a:pt x="961050" y="253076"/>
                          <a:pt x="946982" y="250858"/>
                          <a:pt x="943472" y="250156"/>
                        </a:cubicBezTo>
                        <a:cubicBezTo>
                          <a:pt x="919647" y="234272"/>
                          <a:pt x="949791" y="253316"/>
                          <a:pt x="926847" y="241843"/>
                        </a:cubicBezTo>
                        <a:cubicBezTo>
                          <a:pt x="923868" y="240354"/>
                          <a:pt x="921577" y="237654"/>
                          <a:pt x="918534" y="236301"/>
                        </a:cubicBezTo>
                        <a:cubicBezTo>
                          <a:pt x="913196" y="233928"/>
                          <a:pt x="907450" y="232606"/>
                          <a:pt x="901908" y="230759"/>
                        </a:cubicBezTo>
                        <a:lnTo>
                          <a:pt x="893596" y="227989"/>
                        </a:lnTo>
                        <a:cubicBezTo>
                          <a:pt x="890825" y="227065"/>
                          <a:pt x="888117" y="225926"/>
                          <a:pt x="885283" y="225218"/>
                        </a:cubicBezTo>
                        <a:lnTo>
                          <a:pt x="874199" y="222447"/>
                        </a:lnTo>
                        <a:cubicBezTo>
                          <a:pt x="871428" y="220600"/>
                          <a:pt x="868711" y="218670"/>
                          <a:pt x="865887" y="216905"/>
                        </a:cubicBezTo>
                        <a:cubicBezTo>
                          <a:pt x="861320" y="214050"/>
                          <a:pt x="856444" y="211680"/>
                          <a:pt x="852032" y="208592"/>
                        </a:cubicBezTo>
                        <a:cubicBezTo>
                          <a:pt x="839560" y="199862"/>
                          <a:pt x="838159" y="195345"/>
                          <a:pt x="824323" y="189196"/>
                        </a:cubicBezTo>
                        <a:cubicBezTo>
                          <a:pt x="820843" y="187649"/>
                          <a:pt x="816934" y="187349"/>
                          <a:pt x="813239" y="186425"/>
                        </a:cubicBezTo>
                        <a:cubicBezTo>
                          <a:pt x="797267" y="175776"/>
                          <a:pt x="812673" y="184995"/>
                          <a:pt x="796614" y="178112"/>
                        </a:cubicBezTo>
                        <a:cubicBezTo>
                          <a:pt x="792817" y="176485"/>
                          <a:pt x="789327" y="174197"/>
                          <a:pt x="785530" y="172570"/>
                        </a:cubicBezTo>
                        <a:cubicBezTo>
                          <a:pt x="779962" y="170184"/>
                          <a:pt x="771762" y="168436"/>
                          <a:pt x="766134" y="167029"/>
                        </a:cubicBezTo>
                        <a:cubicBezTo>
                          <a:pt x="742571" y="151320"/>
                          <a:pt x="764461" y="163872"/>
                          <a:pt x="705174" y="158716"/>
                        </a:cubicBezTo>
                        <a:cubicBezTo>
                          <a:pt x="701380" y="158386"/>
                          <a:pt x="697869" y="156417"/>
                          <a:pt x="694090" y="155945"/>
                        </a:cubicBezTo>
                        <a:cubicBezTo>
                          <a:pt x="683054" y="154565"/>
                          <a:pt x="671923" y="154098"/>
                          <a:pt x="660839" y="153174"/>
                        </a:cubicBezTo>
                        <a:cubicBezTo>
                          <a:pt x="657145" y="152250"/>
                          <a:pt x="653503" y="151084"/>
                          <a:pt x="649756" y="150403"/>
                        </a:cubicBezTo>
                        <a:cubicBezTo>
                          <a:pt x="643330" y="149235"/>
                          <a:pt x="636723" y="149101"/>
                          <a:pt x="630359" y="147632"/>
                        </a:cubicBezTo>
                        <a:cubicBezTo>
                          <a:pt x="584746" y="137106"/>
                          <a:pt x="649684" y="146085"/>
                          <a:pt x="588796" y="139319"/>
                        </a:cubicBezTo>
                        <a:cubicBezTo>
                          <a:pt x="563858" y="140243"/>
                          <a:pt x="538834" y="139831"/>
                          <a:pt x="513981" y="142090"/>
                        </a:cubicBezTo>
                        <a:cubicBezTo>
                          <a:pt x="492109" y="144078"/>
                          <a:pt x="503407" y="147018"/>
                          <a:pt x="489043" y="153174"/>
                        </a:cubicBezTo>
                        <a:cubicBezTo>
                          <a:pt x="485543" y="154674"/>
                          <a:pt x="481621" y="154899"/>
                          <a:pt x="477959" y="155945"/>
                        </a:cubicBezTo>
                        <a:cubicBezTo>
                          <a:pt x="475151" y="156747"/>
                          <a:pt x="472418" y="157792"/>
                          <a:pt x="469647" y="158716"/>
                        </a:cubicBezTo>
                        <a:cubicBezTo>
                          <a:pt x="467800" y="161487"/>
                          <a:pt x="467394" y="166503"/>
                          <a:pt x="464105" y="167029"/>
                        </a:cubicBezTo>
                        <a:cubicBezTo>
                          <a:pt x="443108" y="170388"/>
                          <a:pt x="421575" y="168168"/>
                          <a:pt x="400374" y="169799"/>
                        </a:cubicBezTo>
                        <a:cubicBezTo>
                          <a:pt x="397462" y="170023"/>
                          <a:pt x="394912" y="171936"/>
                          <a:pt x="392061" y="172570"/>
                        </a:cubicBezTo>
                        <a:cubicBezTo>
                          <a:pt x="386577" y="173789"/>
                          <a:pt x="380920" y="174122"/>
                          <a:pt x="375436" y="175341"/>
                        </a:cubicBezTo>
                        <a:cubicBezTo>
                          <a:pt x="372585" y="175975"/>
                          <a:pt x="370010" y="177668"/>
                          <a:pt x="367123" y="178112"/>
                        </a:cubicBezTo>
                        <a:cubicBezTo>
                          <a:pt x="357949" y="179523"/>
                          <a:pt x="348650" y="179959"/>
                          <a:pt x="339414" y="180883"/>
                        </a:cubicBezTo>
                        <a:cubicBezTo>
                          <a:pt x="335719" y="181807"/>
                          <a:pt x="331978" y="182560"/>
                          <a:pt x="328330" y="183654"/>
                        </a:cubicBezTo>
                        <a:cubicBezTo>
                          <a:pt x="319937" y="186172"/>
                          <a:pt x="311705" y="189196"/>
                          <a:pt x="303392" y="191967"/>
                        </a:cubicBezTo>
                        <a:cubicBezTo>
                          <a:pt x="303391" y="191967"/>
                          <a:pt x="286768" y="197508"/>
                          <a:pt x="286767" y="197509"/>
                        </a:cubicBezTo>
                        <a:cubicBezTo>
                          <a:pt x="276024" y="204670"/>
                          <a:pt x="281613" y="201997"/>
                          <a:pt x="270141" y="205821"/>
                        </a:cubicBezTo>
                        <a:cubicBezTo>
                          <a:pt x="268294" y="208592"/>
                          <a:pt x="267157" y="212002"/>
                          <a:pt x="264599" y="214134"/>
                        </a:cubicBezTo>
                        <a:cubicBezTo>
                          <a:pt x="261426" y="216778"/>
                          <a:pt x="257102" y="217627"/>
                          <a:pt x="253516" y="219676"/>
                        </a:cubicBezTo>
                        <a:cubicBezTo>
                          <a:pt x="250625" y="221328"/>
                          <a:pt x="247762" y="223086"/>
                          <a:pt x="245203" y="225218"/>
                        </a:cubicBezTo>
                        <a:cubicBezTo>
                          <a:pt x="219156" y="246922"/>
                          <a:pt x="262287" y="216598"/>
                          <a:pt x="220265" y="244614"/>
                        </a:cubicBezTo>
                        <a:cubicBezTo>
                          <a:pt x="217494" y="246461"/>
                          <a:pt x="215218" y="249503"/>
                          <a:pt x="211952" y="250156"/>
                        </a:cubicBezTo>
                        <a:cubicBezTo>
                          <a:pt x="194363" y="253674"/>
                          <a:pt x="202666" y="251785"/>
                          <a:pt x="187014" y="255698"/>
                        </a:cubicBezTo>
                        <a:cubicBezTo>
                          <a:pt x="178701" y="254774"/>
                          <a:pt x="167990" y="258841"/>
                          <a:pt x="162076" y="252927"/>
                        </a:cubicBezTo>
                        <a:cubicBezTo>
                          <a:pt x="157945" y="248796"/>
                          <a:pt x="164376" y="241161"/>
                          <a:pt x="167617" y="236301"/>
                        </a:cubicBezTo>
                        <a:cubicBezTo>
                          <a:pt x="175930" y="223832"/>
                          <a:pt x="175469" y="219907"/>
                          <a:pt x="187014" y="214134"/>
                        </a:cubicBezTo>
                        <a:cubicBezTo>
                          <a:pt x="189627" y="212828"/>
                          <a:pt x="192556" y="212287"/>
                          <a:pt x="195327" y="211363"/>
                        </a:cubicBezTo>
                        <a:cubicBezTo>
                          <a:pt x="219133" y="195491"/>
                          <a:pt x="189021" y="214514"/>
                          <a:pt x="211952" y="203050"/>
                        </a:cubicBezTo>
                        <a:cubicBezTo>
                          <a:pt x="214931" y="201561"/>
                          <a:pt x="217222" y="198861"/>
                          <a:pt x="220265" y="197509"/>
                        </a:cubicBezTo>
                        <a:cubicBezTo>
                          <a:pt x="225603" y="195137"/>
                          <a:pt x="236890" y="191967"/>
                          <a:pt x="236890" y="191967"/>
                        </a:cubicBezTo>
                        <a:cubicBezTo>
                          <a:pt x="239661" y="189196"/>
                          <a:pt x="241942" y="185828"/>
                          <a:pt x="245203" y="183654"/>
                        </a:cubicBezTo>
                        <a:cubicBezTo>
                          <a:pt x="247633" y="182034"/>
                          <a:pt x="250904" y="182189"/>
                          <a:pt x="253516" y="180883"/>
                        </a:cubicBezTo>
                        <a:cubicBezTo>
                          <a:pt x="256494" y="179394"/>
                          <a:pt x="258850" y="176830"/>
                          <a:pt x="261828" y="175341"/>
                        </a:cubicBezTo>
                        <a:cubicBezTo>
                          <a:pt x="264440" y="174035"/>
                          <a:pt x="267528" y="173876"/>
                          <a:pt x="270141" y="172570"/>
                        </a:cubicBezTo>
                        <a:cubicBezTo>
                          <a:pt x="273120" y="171081"/>
                          <a:pt x="275336" y="168198"/>
                          <a:pt x="278454" y="167029"/>
                        </a:cubicBezTo>
                        <a:cubicBezTo>
                          <a:pt x="282864" y="165376"/>
                          <a:pt x="287663" y="165032"/>
                          <a:pt x="292308" y="164258"/>
                        </a:cubicBezTo>
                        <a:cubicBezTo>
                          <a:pt x="308284" y="161595"/>
                          <a:pt x="312989" y="161784"/>
                          <a:pt x="328330" y="158716"/>
                        </a:cubicBezTo>
                        <a:cubicBezTo>
                          <a:pt x="332064" y="157969"/>
                          <a:pt x="335752" y="156991"/>
                          <a:pt x="339414" y="155945"/>
                        </a:cubicBezTo>
                        <a:cubicBezTo>
                          <a:pt x="342223" y="155143"/>
                          <a:pt x="344876" y="153808"/>
                          <a:pt x="347727" y="153174"/>
                        </a:cubicBezTo>
                        <a:cubicBezTo>
                          <a:pt x="359129" y="150640"/>
                          <a:pt x="367116" y="150657"/>
                          <a:pt x="378207" y="147632"/>
                        </a:cubicBezTo>
                        <a:cubicBezTo>
                          <a:pt x="383843" y="146095"/>
                          <a:pt x="389070" y="143050"/>
                          <a:pt x="394832" y="142090"/>
                        </a:cubicBezTo>
                        <a:cubicBezTo>
                          <a:pt x="414338" y="138839"/>
                          <a:pt x="406127" y="141095"/>
                          <a:pt x="419770" y="136549"/>
                        </a:cubicBezTo>
                        <a:cubicBezTo>
                          <a:pt x="431777" y="137472"/>
                          <a:pt x="443763" y="139892"/>
                          <a:pt x="455792" y="139319"/>
                        </a:cubicBezTo>
                        <a:cubicBezTo>
                          <a:pt x="472480" y="138524"/>
                          <a:pt x="473921" y="134095"/>
                          <a:pt x="486272" y="131007"/>
                        </a:cubicBezTo>
                        <a:cubicBezTo>
                          <a:pt x="517604" y="123174"/>
                          <a:pt x="481087" y="134583"/>
                          <a:pt x="516752" y="122694"/>
                        </a:cubicBezTo>
                        <a:lnTo>
                          <a:pt x="525065" y="119923"/>
                        </a:lnTo>
                        <a:lnTo>
                          <a:pt x="613734" y="125465"/>
                        </a:lnTo>
                        <a:cubicBezTo>
                          <a:pt x="616637" y="125788"/>
                          <a:pt x="619213" y="127528"/>
                          <a:pt x="622047" y="128236"/>
                        </a:cubicBezTo>
                        <a:lnTo>
                          <a:pt x="644214" y="133778"/>
                        </a:lnTo>
                        <a:cubicBezTo>
                          <a:pt x="648832" y="132854"/>
                          <a:pt x="654150" y="133619"/>
                          <a:pt x="658068" y="131007"/>
                        </a:cubicBezTo>
                        <a:cubicBezTo>
                          <a:pt x="660498" y="129387"/>
                          <a:pt x="660839" y="125615"/>
                          <a:pt x="660839" y="122694"/>
                        </a:cubicBezTo>
                        <a:cubicBezTo>
                          <a:pt x="660839" y="113412"/>
                          <a:pt x="659479" y="104159"/>
                          <a:pt x="658068" y="94985"/>
                        </a:cubicBezTo>
                        <a:cubicBezTo>
                          <a:pt x="657624" y="92098"/>
                          <a:pt x="657578" y="88497"/>
                          <a:pt x="655297" y="86672"/>
                        </a:cubicBezTo>
                        <a:cubicBezTo>
                          <a:pt x="650713" y="83005"/>
                          <a:pt x="658530" y="88057"/>
                          <a:pt x="641443" y="86672"/>
                        </a:cubicBezTo>
                        <a:close/>
                      </a:path>
                    </a:pathLst>
                  </a:custGeom>
                  <a:solidFill>
                    <a:srgbClr val="996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44" name="Group 214">
                  <a:extLst>
                    <a:ext uri="{FF2B5EF4-FFF2-40B4-BE49-F238E27FC236}">
                      <a16:creationId xmlns:a16="http://schemas.microsoft.com/office/drawing/2014/main" id="{D3F9A6D3-19BE-A249-9A19-8A123F67F8FC}"/>
                    </a:ext>
                  </a:extLst>
                </p:cNvPr>
                <p:cNvGrpSpPr/>
                <p:nvPr/>
              </p:nvGrpSpPr>
              <p:grpSpPr>
                <a:xfrm rot="740715">
                  <a:off x="4612906" y="2059467"/>
                  <a:ext cx="554287" cy="381320"/>
                  <a:chOff x="4785132" y="1545228"/>
                  <a:chExt cx="554287" cy="381320"/>
                </a:xfrm>
              </p:grpSpPr>
              <p:grpSp>
                <p:nvGrpSpPr>
                  <p:cNvPr id="2974" name="Group 215">
                    <a:extLst>
                      <a:ext uri="{FF2B5EF4-FFF2-40B4-BE49-F238E27FC236}">
                        <a16:creationId xmlns:a16="http://schemas.microsoft.com/office/drawing/2014/main" id="{8AE0CA4F-4E66-DC48-B633-50B0AA3674AD}"/>
                      </a:ext>
                    </a:extLst>
                  </p:cNvPr>
                  <p:cNvGrpSpPr/>
                  <p:nvPr/>
                </p:nvGrpSpPr>
                <p:grpSpPr>
                  <a:xfrm>
                    <a:off x="4785132" y="1656041"/>
                    <a:ext cx="512147" cy="270507"/>
                    <a:chOff x="4632732" y="1503641"/>
                    <a:chExt cx="512147" cy="270507"/>
                  </a:xfrm>
                </p:grpSpPr>
                <p:grpSp>
                  <p:nvGrpSpPr>
                    <p:cNvPr id="2986" name="Group 227">
                      <a:extLst>
                        <a:ext uri="{FF2B5EF4-FFF2-40B4-BE49-F238E27FC236}">
                          <a16:creationId xmlns:a16="http://schemas.microsoft.com/office/drawing/2014/main" id="{0F3D858C-ACA1-C048-A8DB-5BC6B1D44B5B}"/>
                        </a:ext>
                      </a:extLst>
                    </p:cNvPr>
                    <p:cNvGrpSpPr/>
                    <p:nvPr/>
                  </p:nvGrpSpPr>
                  <p:grpSpPr>
                    <a:xfrm>
                      <a:off x="4632732" y="1503641"/>
                      <a:ext cx="274292" cy="198899"/>
                      <a:chOff x="4632732" y="1503641"/>
                      <a:chExt cx="274292" cy="198899"/>
                    </a:xfrm>
                  </p:grpSpPr>
                  <p:sp>
                    <p:nvSpPr>
                      <p:cNvPr id="2992" name="Oval 2991">
                        <a:extLst>
                          <a:ext uri="{FF2B5EF4-FFF2-40B4-BE49-F238E27FC236}">
                            <a16:creationId xmlns:a16="http://schemas.microsoft.com/office/drawing/2014/main" id="{519C5028-A500-7946-B423-5CEB4D887B70}"/>
                          </a:ext>
                        </a:extLst>
                      </p:cNvPr>
                      <p:cNvSpPr/>
                      <p:nvPr/>
                    </p:nvSpPr>
                    <p:spPr>
                      <a:xfrm>
                        <a:off x="4632732" y="150364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3" name="Oval 2992">
                        <a:extLst>
                          <a:ext uri="{FF2B5EF4-FFF2-40B4-BE49-F238E27FC236}">
                            <a16:creationId xmlns:a16="http://schemas.microsoft.com/office/drawing/2014/main" id="{3AEE452F-0B4A-1240-8AEE-5F212C64224D}"/>
                          </a:ext>
                        </a:extLst>
                      </p:cNvPr>
                      <p:cNvSpPr/>
                      <p:nvPr/>
                    </p:nvSpPr>
                    <p:spPr>
                      <a:xfrm>
                        <a:off x="4720894" y="153814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4" name="Oval 2993">
                        <a:extLst>
                          <a:ext uri="{FF2B5EF4-FFF2-40B4-BE49-F238E27FC236}">
                            <a16:creationId xmlns:a16="http://schemas.microsoft.com/office/drawing/2014/main" id="{6E095978-D61C-1646-8586-F0FC38DF9ADA}"/>
                          </a:ext>
                        </a:extLst>
                      </p:cNvPr>
                      <p:cNvSpPr/>
                      <p:nvPr/>
                    </p:nvSpPr>
                    <p:spPr>
                      <a:xfrm>
                        <a:off x="4807124" y="158772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5" name="Oval 2994">
                        <a:extLst>
                          <a:ext uri="{FF2B5EF4-FFF2-40B4-BE49-F238E27FC236}">
                            <a16:creationId xmlns:a16="http://schemas.microsoft.com/office/drawing/2014/main" id="{DCCFD99C-15B9-A846-A670-48C40F31CD2A}"/>
                          </a:ext>
                        </a:extLst>
                      </p:cNvPr>
                      <p:cNvSpPr/>
                      <p:nvPr/>
                    </p:nvSpPr>
                    <p:spPr>
                      <a:xfrm>
                        <a:off x="4861305" y="165682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87" name="Group 228">
                      <a:extLst>
                        <a:ext uri="{FF2B5EF4-FFF2-40B4-BE49-F238E27FC236}">
                          <a16:creationId xmlns:a16="http://schemas.microsoft.com/office/drawing/2014/main" id="{4405EFC1-08B2-4142-9705-1D8F6483128F}"/>
                        </a:ext>
                      </a:extLst>
                    </p:cNvPr>
                    <p:cNvGrpSpPr/>
                    <p:nvPr/>
                  </p:nvGrpSpPr>
                  <p:grpSpPr>
                    <a:xfrm rot="1159863">
                      <a:off x="4864601" y="1598039"/>
                      <a:ext cx="280278" cy="176109"/>
                      <a:chOff x="4600669" y="1606691"/>
                      <a:chExt cx="280278" cy="176109"/>
                    </a:xfrm>
                  </p:grpSpPr>
                  <p:sp>
                    <p:nvSpPr>
                      <p:cNvPr id="2988" name="Oval 2987">
                        <a:extLst>
                          <a:ext uri="{FF2B5EF4-FFF2-40B4-BE49-F238E27FC236}">
                            <a16:creationId xmlns:a16="http://schemas.microsoft.com/office/drawing/2014/main" id="{5580D57A-5F6F-1748-8E6A-1F2AFCA48291}"/>
                          </a:ext>
                        </a:extLst>
                      </p:cNvPr>
                      <p:cNvSpPr/>
                      <p:nvPr/>
                    </p:nvSpPr>
                    <p:spPr>
                      <a:xfrm>
                        <a:off x="4835228" y="173708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9" name="Oval 2988">
                        <a:extLst>
                          <a:ext uri="{FF2B5EF4-FFF2-40B4-BE49-F238E27FC236}">
                            <a16:creationId xmlns:a16="http://schemas.microsoft.com/office/drawing/2014/main" id="{575A0301-E897-5A4C-97B8-64731F274FC7}"/>
                          </a:ext>
                        </a:extLst>
                      </p:cNvPr>
                      <p:cNvSpPr/>
                      <p:nvPr/>
                    </p:nvSpPr>
                    <p:spPr>
                      <a:xfrm>
                        <a:off x="4751554" y="167674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0" name="Oval 2989">
                        <a:extLst>
                          <a:ext uri="{FF2B5EF4-FFF2-40B4-BE49-F238E27FC236}">
                            <a16:creationId xmlns:a16="http://schemas.microsoft.com/office/drawing/2014/main" id="{4EA3BD66-2DEF-7742-A6F2-F8B0AC8DC77C}"/>
                          </a:ext>
                        </a:extLst>
                      </p:cNvPr>
                      <p:cNvSpPr/>
                      <p:nvPr/>
                    </p:nvSpPr>
                    <p:spPr>
                      <a:xfrm>
                        <a:off x="4676433" y="163672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1" name="Oval 2990">
                        <a:extLst>
                          <a:ext uri="{FF2B5EF4-FFF2-40B4-BE49-F238E27FC236}">
                            <a16:creationId xmlns:a16="http://schemas.microsoft.com/office/drawing/2014/main" id="{1468EAF2-5D4B-DB45-8FA3-D942D8040F77}"/>
                          </a:ext>
                        </a:extLst>
                      </p:cNvPr>
                      <p:cNvSpPr/>
                      <p:nvPr/>
                    </p:nvSpPr>
                    <p:spPr>
                      <a:xfrm>
                        <a:off x="4600669" y="160669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nvGrpSpPr>
                  <p:cNvPr id="2975" name="Group 216">
                    <a:extLst>
                      <a:ext uri="{FF2B5EF4-FFF2-40B4-BE49-F238E27FC236}">
                        <a16:creationId xmlns:a16="http://schemas.microsoft.com/office/drawing/2014/main" id="{F06A7C5E-B57E-924D-9ED9-598815363806}"/>
                      </a:ext>
                    </a:extLst>
                  </p:cNvPr>
                  <p:cNvGrpSpPr/>
                  <p:nvPr/>
                </p:nvGrpSpPr>
                <p:grpSpPr>
                  <a:xfrm rot="2231650">
                    <a:off x="4858924" y="1545228"/>
                    <a:ext cx="480495" cy="211404"/>
                    <a:chOff x="3785237" y="1337064"/>
                    <a:chExt cx="480495" cy="211404"/>
                  </a:xfrm>
                </p:grpSpPr>
                <p:grpSp>
                  <p:nvGrpSpPr>
                    <p:cNvPr id="2976" name="Group 217">
                      <a:extLst>
                        <a:ext uri="{FF2B5EF4-FFF2-40B4-BE49-F238E27FC236}">
                          <a16:creationId xmlns:a16="http://schemas.microsoft.com/office/drawing/2014/main" id="{5696761E-8134-0048-856D-F5A2841A935C}"/>
                        </a:ext>
                      </a:extLst>
                    </p:cNvPr>
                    <p:cNvGrpSpPr/>
                    <p:nvPr/>
                  </p:nvGrpSpPr>
                  <p:grpSpPr>
                    <a:xfrm>
                      <a:off x="3785237" y="1409807"/>
                      <a:ext cx="293209" cy="138661"/>
                      <a:chOff x="3785237" y="1409807"/>
                      <a:chExt cx="293209" cy="138661"/>
                    </a:xfrm>
                  </p:grpSpPr>
                  <p:sp>
                    <p:nvSpPr>
                      <p:cNvPr id="2982" name="Oval 2981">
                        <a:extLst>
                          <a:ext uri="{FF2B5EF4-FFF2-40B4-BE49-F238E27FC236}">
                            <a16:creationId xmlns:a16="http://schemas.microsoft.com/office/drawing/2014/main" id="{6E1B3A82-9915-8840-AA3E-78D95F354304}"/>
                          </a:ext>
                        </a:extLst>
                      </p:cNvPr>
                      <p:cNvSpPr/>
                      <p:nvPr/>
                    </p:nvSpPr>
                    <p:spPr>
                      <a:xfrm>
                        <a:off x="3948840" y="1495134"/>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3" name="Oval 2982">
                        <a:extLst>
                          <a:ext uri="{FF2B5EF4-FFF2-40B4-BE49-F238E27FC236}">
                            <a16:creationId xmlns:a16="http://schemas.microsoft.com/office/drawing/2014/main" id="{AF612E90-9153-6C46-B7F3-3DA56757513D}"/>
                          </a:ext>
                        </a:extLst>
                      </p:cNvPr>
                      <p:cNvSpPr/>
                      <p:nvPr/>
                    </p:nvSpPr>
                    <p:spPr>
                      <a:xfrm>
                        <a:off x="3785237" y="150274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4" name="Oval 2983">
                        <a:extLst>
                          <a:ext uri="{FF2B5EF4-FFF2-40B4-BE49-F238E27FC236}">
                            <a16:creationId xmlns:a16="http://schemas.microsoft.com/office/drawing/2014/main" id="{013D7C3B-BAA8-7540-A245-700038A85014}"/>
                          </a:ext>
                        </a:extLst>
                      </p:cNvPr>
                      <p:cNvSpPr/>
                      <p:nvPr/>
                    </p:nvSpPr>
                    <p:spPr>
                      <a:xfrm>
                        <a:off x="4032727" y="140980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5" name="Oval 2984">
                        <a:extLst>
                          <a:ext uri="{FF2B5EF4-FFF2-40B4-BE49-F238E27FC236}">
                            <a16:creationId xmlns:a16="http://schemas.microsoft.com/office/drawing/2014/main" id="{18F8B71D-2379-E94D-BE24-B651A76E234F}"/>
                          </a:ext>
                        </a:extLst>
                      </p:cNvPr>
                      <p:cNvSpPr/>
                      <p:nvPr/>
                    </p:nvSpPr>
                    <p:spPr>
                      <a:xfrm>
                        <a:off x="3870831" y="149556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77" name="Group 218">
                      <a:extLst>
                        <a:ext uri="{FF2B5EF4-FFF2-40B4-BE49-F238E27FC236}">
                          <a16:creationId xmlns:a16="http://schemas.microsoft.com/office/drawing/2014/main" id="{D1D1A009-CAA6-0843-B979-3B788568A3A6}"/>
                        </a:ext>
                      </a:extLst>
                    </p:cNvPr>
                    <p:cNvGrpSpPr/>
                    <p:nvPr/>
                  </p:nvGrpSpPr>
                  <p:grpSpPr>
                    <a:xfrm rot="1159863">
                      <a:off x="4070391" y="1337064"/>
                      <a:ext cx="195341" cy="145184"/>
                      <a:chOff x="3762121" y="1638263"/>
                      <a:chExt cx="195341" cy="145184"/>
                    </a:xfrm>
                  </p:grpSpPr>
                  <p:sp>
                    <p:nvSpPr>
                      <p:cNvPr id="2978" name="Oval 2977">
                        <a:extLst>
                          <a:ext uri="{FF2B5EF4-FFF2-40B4-BE49-F238E27FC236}">
                            <a16:creationId xmlns:a16="http://schemas.microsoft.com/office/drawing/2014/main" id="{E818601E-D788-F548-B0B2-8B123973EEA4}"/>
                          </a:ext>
                        </a:extLst>
                      </p:cNvPr>
                      <p:cNvSpPr/>
                      <p:nvPr/>
                    </p:nvSpPr>
                    <p:spPr>
                      <a:xfrm>
                        <a:off x="3762121" y="164841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79" name="Oval 2978">
                        <a:extLst>
                          <a:ext uri="{FF2B5EF4-FFF2-40B4-BE49-F238E27FC236}">
                            <a16:creationId xmlns:a16="http://schemas.microsoft.com/office/drawing/2014/main" id="{0859D266-0458-CC4E-8F8E-B7F1A9BB20A0}"/>
                          </a:ext>
                        </a:extLst>
                      </p:cNvPr>
                      <p:cNvSpPr/>
                      <p:nvPr/>
                    </p:nvSpPr>
                    <p:spPr>
                      <a:xfrm>
                        <a:off x="3911743" y="172773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0" name="Oval 2979">
                        <a:extLst>
                          <a:ext uri="{FF2B5EF4-FFF2-40B4-BE49-F238E27FC236}">
                            <a16:creationId xmlns:a16="http://schemas.microsoft.com/office/drawing/2014/main" id="{C10E5805-5B56-3245-9E2A-D0E791F75131}"/>
                          </a:ext>
                        </a:extLst>
                      </p:cNvPr>
                      <p:cNvSpPr/>
                      <p:nvPr/>
                    </p:nvSpPr>
                    <p:spPr>
                      <a:xfrm>
                        <a:off x="3878214" y="1638263"/>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1" name="Oval 2980">
                        <a:extLst>
                          <a:ext uri="{FF2B5EF4-FFF2-40B4-BE49-F238E27FC236}">
                            <a16:creationId xmlns:a16="http://schemas.microsoft.com/office/drawing/2014/main" id="{C9E0296F-1D09-BD45-A90F-A0F7711E7C44}"/>
                          </a:ext>
                        </a:extLst>
                      </p:cNvPr>
                      <p:cNvSpPr/>
                      <p:nvPr/>
                    </p:nvSpPr>
                    <p:spPr>
                      <a:xfrm>
                        <a:off x="3818516" y="173772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grpSp>
              <p:nvGrpSpPr>
                <p:cNvPr id="2945" name="Group 238">
                  <a:extLst>
                    <a:ext uri="{FF2B5EF4-FFF2-40B4-BE49-F238E27FC236}">
                      <a16:creationId xmlns:a16="http://schemas.microsoft.com/office/drawing/2014/main" id="{5FCD94A8-5EA0-4241-B33F-1B5F834BA603}"/>
                    </a:ext>
                  </a:extLst>
                </p:cNvPr>
                <p:cNvGrpSpPr/>
                <p:nvPr/>
              </p:nvGrpSpPr>
              <p:grpSpPr>
                <a:xfrm rot="18093937">
                  <a:off x="3945981" y="1720292"/>
                  <a:ext cx="708507" cy="577308"/>
                  <a:chOff x="4852877" y="1489650"/>
                  <a:chExt cx="708507" cy="577308"/>
                </a:xfrm>
              </p:grpSpPr>
              <p:grpSp>
                <p:nvGrpSpPr>
                  <p:cNvPr id="2946" name="Group 239">
                    <a:extLst>
                      <a:ext uri="{FF2B5EF4-FFF2-40B4-BE49-F238E27FC236}">
                        <a16:creationId xmlns:a16="http://schemas.microsoft.com/office/drawing/2014/main" id="{F28558F0-B9DF-AF4A-9BCA-5D8FD88DBD96}"/>
                      </a:ext>
                    </a:extLst>
                  </p:cNvPr>
                  <p:cNvGrpSpPr/>
                  <p:nvPr/>
                </p:nvGrpSpPr>
                <p:grpSpPr>
                  <a:xfrm>
                    <a:off x="4896193" y="1598154"/>
                    <a:ext cx="665191" cy="468804"/>
                    <a:chOff x="4743793" y="1445754"/>
                    <a:chExt cx="665191" cy="468804"/>
                  </a:xfrm>
                </p:grpSpPr>
                <p:grpSp>
                  <p:nvGrpSpPr>
                    <p:cNvPr id="2958" name="Group 251">
                      <a:extLst>
                        <a:ext uri="{FF2B5EF4-FFF2-40B4-BE49-F238E27FC236}">
                          <a16:creationId xmlns:a16="http://schemas.microsoft.com/office/drawing/2014/main" id="{C4500458-ADBE-6648-9489-403F52943E0D}"/>
                        </a:ext>
                      </a:extLst>
                    </p:cNvPr>
                    <p:cNvGrpSpPr/>
                    <p:nvPr/>
                  </p:nvGrpSpPr>
                  <p:grpSpPr>
                    <a:xfrm>
                      <a:off x="4743793" y="1483628"/>
                      <a:ext cx="431424" cy="430930"/>
                      <a:chOff x="4743793" y="1483628"/>
                      <a:chExt cx="431424" cy="430930"/>
                    </a:xfrm>
                  </p:grpSpPr>
                  <p:sp>
                    <p:nvSpPr>
                      <p:cNvPr id="2967" name="Oval 2966">
                        <a:extLst>
                          <a:ext uri="{FF2B5EF4-FFF2-40B4-BE49-F238E27FC236}">
                            <a16:creationId xmlns:a16="http://schemas.microsoft.com/office/drawing/2014/main" id="{248B21A9-1600-394D-9655-94885FCBD61D}"/>
                          </a:ext>
                        </a:extLst>
                      </p:cNvPr>
                      <p:cNvSpPr/>
                      <p:nvPr/>
                    </p:nvSpPr>
                    <p:spPr>
                      <a:xfrm>
                        <a:off x="4886399" y="1549645"/>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68" name="Oval 2967">
                        <a:extLst>
                          <a:ext uri="{FF2B5EF4-FFF2-40B4-BE49-F238E27FC236}">
                            <a16:creationId xmlns:a16="http://schemas.microsoft.com/office/drawing/2014/main" id="{2755D733-CABA-6642-916E-428B99A4F2C0}"/>
                          </a:ext>
                        </a:extLst>
                      </p:cNvPr>
                      <p:cNvSpPr/>
                      <p:nvPr/>
                    </p:nvSpPr>
                    <p:spPr>
                      <a:xfrm>
                        <a:off x="4970969" y="161663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69" name="Oval 2968">
                        <a:extLst>
                          <a:ext uri="{FF2B5EF4-FFF2-40B4-BE49-F238E27FC236}">
                            <a16:creationId xmlns:a16="http://schemas.microsoft.com/office/drawing/2014/main" id="{880B7675-D76E-9447-BE5C-1C3DF8D0DDC0}"/>
                          </a:ext>
                        </a:extLst>
                      </p:cNvPr>
                      <p:cNvSpPr/>
                      <p:nvPr/>
                    </p:nvSpPr>
                    <p:spPr>
                      <a:xfrm>
                        <a:off x="5042162" y="168553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70" name="Oval 2969">
                        <a:extLst>
                          <a:ext uri="{FF2B5EF4-FFF2-40B4-BE49-F238E27FC236}">
                            <a16:creationId xmlns:a16="http://schemas.microsoft.com/office/drawing/2014/main" id="{9BA40CD3-B487-BB4F-9981-0EE8E0E28B20}"/>
                          </a:ext>
                        </a:extLst>
                      </p:cNvPr>
                      <p:cNvSpPr/>
                      <p:nvPr/>
                    </p:nvSpPr>
                    <p:spPr>
                      <a:xfrm>
                        <a:off x="5129498" y="186883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71" name="Oval 2970">
                        <a:extLst>
                          <a:ext uri="{FF2B5EF4-FFF2-40B4-BE49-F238E27FC236}">
                            <a16:creationId xmlns:a16="http://schemas.microsoft.com/office/drawing/2014/main" id="{32D9241D-C2EF-EC48-9D1D-60C244FDFBD6}"/>
                          </a:ext>
                        </a:extLst>
                      </p:cNvPr>
                      <p:cNvSpPr/>
                      <p:nvPr/>
                    </p:nvSpPr>
                    <p:spPr>
                      <a:xfrm>
                        <a:off x="4825807" y="150669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72" name="Oval 2971">
                        <a:extLst>
                          <a:ext uri="{FF2B5EF4-FFF2-40B4-BE49-F238E27FC236}">
                            <a16:creationId xmlns:a16="http://schemas.microsoft.com/office/drawing/2014/main" id="{9109A02F-E74C-284B-A76B-6D9019CE07D2}"/>
                          </a:ext>
                        </a:extLst>
                      </p:cNvPr>
                      <p:cNvSpPr/>
                      <p:nvPr/>
                    </p:nvSpPr>
                    <p:spPr>
                      <a:xfrm>
                        <a:off x="4743793" y="148362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73" name="Oval 2972">
                        <a:extLst>
                          <a:ext uri="{FF2B5EF4-FFF2-40B4-BE49-F238E27FC236}">
                            <a16:creationId xmlns:a16="http://schemas.microsoft.com/office/drawing/2014/main" id="{797BFF58-F857-D342-B492-87B208004344}"/>
                          </a:ext>
                        </a:extLst>
                      </p:cNvPr>
                      <p:cNvSpPr/>
                      <p:nvPr/>
                    </p:nvSpPr>
                    <p:spPr>
                      <a:xfrm>
                        <a:off x="5089769" y="179961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59" name="Group 252">
                      <a:extLst>
                        <a:ext uri="{FF2B5EF4-FFF2-40B4-BE49-F238E27FC236}">
                          <a16:creationId xmlns:a16="http://schemas.microsoft.com/office/drawing/2014/main" id="{C129C552-93AD-C247-B8BE-EDF68099A4AE}"/>
                        </a:ext>
                      </a:extLst>
                    </p:cNvPr>
                    <p:cNvGrpSpPr/>
                    <p:nvPr/>
                  </p:nvGrpSpPr>
                  <p:grpSpPr>
                    <a:xfrm rot="1159863">
                      <a:off x="4964182" y="1445754"/>
                      <a:ext cx="444802" cy="420798"/>
                      <a:chOff x="4680086" y="1395899"/>
                      <a:chExt cx="444802" cy="420798"/>
                    </a:xfrm>
                  </p:grpSpPr>
                  <p:sp>
                    <p:nvSpPr>
                      <p:cNvPr id="2960" name="Oval 2959">
                        <a:extLst>
                          <a:ext uri="{FF2B5EF4-FFF2-40B4-BE49-F238E27FC236}">
                            <a16:creationId xmlns:a16="http://schemas.microsoft.com/office/drawing/2014/main" id="{136CA6AD-4CCD-DF45-BFF5-2772F169ACC2}"/>
                          </a:ext>
                        </a:extLst>
                      </p:cNvPr>
                      <p:cNvSpPr/>
                      <p:nvPr/>
                    </p:nvSpPr>
                    <p:spPr>
                      <a:xfrm>
                        <a:off x="4922415" y="169343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61" name="Oval 2960">
                        <a:extLst>
                          <a:ext uri="{FF2B5EF4-FFF2-40B4-BE49-F238E27FC236}">
                            <a16:creationId xmlns:a16="http://schemas.microsoft.com/office/drawing/2014/main" id="{F90C406A-179C-FD47-AE7E-9103F7445213}"/>
                          </a:ext>
                        </a:extLst>
                      </p:cNvPr>
                      <p:cNvSpPr/>
                      <p:nvPr/>
                    </p:nvSpPr>
                    <p:spPr>
                      <a:xfrm>
                        <a:off x="4891455" y="153188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62" name="Oval 2961">
                        <a:extLst>
                          <a:ext uri="{FF2B5EF4-FFF2-40B4-BE49-F238E27FC236}">
                            <a16:creationId xmlns:a16="http://schemas.microsoft.com/office/drawing/2014/main" id="{72E1C2B6-B55B-E943-B7A6-BE4D12C81519}"/>
                          </a:ext>
                        </a:extLst>
                      </p:cNvPr>
                      <p:cNvSpPr/>
                      <p:nvPr/>
                    </p:nvSpPr>
                    <p:spPr>
                      <a:xfrm>
                        <a:off x="4680086" y="139589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63" name="Oval 2962">
                        <a:extLst>
                          <a:ext uri="{FF2B5EF4-FFF2-40B4-BE49-F238E27FC236}">
                            <a16:creationId xmlns:a16="http://schemas.microsoft.com/office/drawing/2014/main" id="{E62051E6-A062-2B48-8919-45972581B03D}"/>
                          </a:ext>
                        </a:extLst>
                      </p:cNvPr>
                      <p:cNvSpPr/>
                      <p:nvPr/>
                    </p:nvSpPr>
                    <p:spPr>
                      <a:xfrm>
                        <a:off x="4830929" y="1586985"/>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64" name="Oval 2963">
                        <a:extLst>
                          <a:ext uri="{FF2B5EF4-FFF2-40B4-BE49-F238E27FC236}">
                            <a16:creationId xmlns:a16="http://schemas.microsoft.com/office/drawing/2014/main" id="{D8A24A5D-23EA-794E-BF2E-7423D4946248}"/>
                          </a:ext>
                        </a:extLst>
                      </p:cNvPr>
                      <p:cNvSpPr/>
                      <p:nvPr/>
                    </p:nvSpPr>
                    <p:spPr>
                      <a:xfrm>
                        <a:off x="4977953" y="175766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65" name="Oval 2964">
                        <a:extLst>
                          <a:ext uri="{FF2B5EF4-FFF2-40B4-BE49-F238E27FC236}">
                            <a16:creationId xmlns:a16="http://schemas.microsoft.com/office/drawing/2014/main" id="{EDBCF281-58F3-D645-B77D-4E88110D7BB6}"/>
                          </a:ext>
                        </a:extLst>
                      </p:cNvPr>
                      <p:cNvSpPr/>
                      <p:nvPr/>
                    </p:nvSpPr>
                    <p:spPr>
                      <a:xfrm>
                        <a:off x="5030866" y="169785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66" name="Oval 2965">
                        <a:extLst>
                          <a:ext uri="{FF2B5EF4-FFF2-40B4-BE49-F238E27FC236}">
                            <a16:creationId xmlns:a16="http://schemas.microsoft.com/office/drawing/2014/main" id="{DB4A3969-9C90-4F4B-BFD7-CBE231BFE74A}"/>
                          </a:ext>
                        </a:extLst>
                      </p:cNvPr>
                      <p:cNvSpPr/>
                      <p:nvPr/>
                    </p:nvSpPr>
                    <p:spPr>
                      <a:xfrm>
                        <a:off x="5079169" y="177097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nvGrpSpPr>
                  <p:cNvPr id="2947" name="Group 240">
                    <a:extLst>
                      <a:ext uri="{FF2B5EF4-FFF2-40B4-BE49-F238E27FC236}">
                        <a16:creationId xmlns:a16="http://schemas.microsoft.com/office/drawing/2014/main" id="{AE6F6C83-EAAD-2645-B8CA-C87D21138071}"/>
                      </a:ext>
                    </a:extLst>
                  </p:cNvPr>
                  <p:cNvGrpSpPr/>
                  <p:nvPr/>
                </p:nvGrpSpPr>
                <p:grpSpPr>
                  <a:xfrm rot="2231650">
                    <a:off x="4852877" y="1489650"/>
                    <a:ext cx="452135" cy="185783"/>
                    <a:chOff x="3741962" y="1307625"/>
                    <a:chExt cx="452135" cy="185783"/>
                  </a:xfrm>
                </p:grpSpPr>
                <p:grpSp>
                  <p:nvGrpSpPr>
                    <p:cNvPr id="2948" name="Group 241">
                      <a:extLst>
                        <a:ext uri="{FF2B5EF4-FFF2-40B4-BE49-F238E27FC236}">
                          <a16:creationId xmlns:a16="http://schemas.microsoft.com/office/drawing/2014/main" id="{3079387B-D473-344B-9208-09D3049EE71F}"/>
                        </a:ext>
                      </a:extLst>
                    </p:cNvPr>
                    <p:cNvGrpSpPr/>
                    <p:nvPr/>
                  </p:nvGrpSpPr>
                  <p:grpSpPr>
                    <a:xfrm>
                      <a:off x="3741962" y="1342923"/>
                      <a:ext cx="229720" cy="150485"/>
                      <a:chOff x="3741962" y="1342923"/>
                      <a:chExt cx="229720" cy="150485"/>
                    </a:xfrm>
                  </p:grpSpPr>
                  <p:sp>
                    <p:nvSpPr>
                      <p:cNvPr id="2954" name="Oval 2953">
                        <a:extLst>
                          <a:ext uri="{FF2B5EF4-FFF2-40B4-BE49-F238E27FC236}">
                            <a16:creationId xmlns:a16="http://schemas.microsoft.com/office/drawing/2014/main" id="{B6A719CD-9C70-5149-A9B8-E00B6F0C7667}"/>
                          </a:ext>
                        </a:extLst>
                      </p:cNvPr>
                      <p:cNvSpPr/>
                      <p:nvPr/>
                    </p:nvSpPr>
                    <p:spPr>
                      <a:xfrm>
                        <a:off x="3925963" y="138783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55" name="Oval 2954">
                        <a:extLst>
                          <a:ext uri="{FF2B5EF4-FFF2-40B4-BE49-F238E27FC236}">
                            <a16:creationId xmlns:a16="http://schemas.microsoft.com/office/drawing/2014/main" id="{EF8C93DB-3A77-1A4B-B34C-52DFC4571AC1}"/>
                          </a:ext>
                        </a:extLst>
                      </p:cNvPr>
                      <p:cNvSpPr/>
                      <p:nvPr/>
                    </p:nvSpPr>
                    <p:spPr>
                      <a:xfrm>
                        <a:off x="3754357" y="144768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56" name="Oval 2955">
                        <a:extLst>
                          <a:ext uri="{FF2B5EF4-FFF2-40B4-BE49-F238E27FC236}">
                            <a16:creationId xmlns:a16="http://schemas.microsoft.com/office/drawing/2014/main" id="{C98A46E5-CFC0-0C42-94E3-1549B8D2B92E}"/>
                          </a:ext>
                        </a:extLst>
                      </p:cNvPr>
                      <p:cNvSpPr/>
                      <p:nvPr/>
                    </p:nvSpPr>
                    <p:spPr>
                      <a:xfrm>
                        <a:off x="3741962" y="1342923"/>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57" name="Oval 2956">
                        <a:extLst>
                          <a:ext uri="{FF2B5EF4-FFF2-40B4-BE49-F238E27FC236}">
                            <a16:creationId xmlns:a16="http://schemas.microsoft.com/office/drawing/2014/main" id="{4009F925-E115-0843-84EE-DCECC98B8DC0}"/>
                          </a:ext>
                        </a:extLst>
                      </p:cNvPr>
                      <p:cNvSpPr/>
                      <p:nvPr/>
                    </p:nvSpPr>
                    <p:spPr>
                      <a:xfrm>
                        <a:off x="3826883" y="141082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49" name="Group 242">
                      <a:extLst>
                        <a:ext uri="{FF2B5EF4-FFF2-40B4-BE49-F238E27FC236}">
                          <a16:creationId xmlns:a16="http://schemas.microsoft.com/office/drawing/2014/main" id="{2C3C78E7-4A06-D84B-8E9E-270D4EA231BA}"/>
                        </a:ext>
                      </a:extLst>
                    </p:cNvPr>
                    <p:cNvGrpSpPr/>
                    <p:nvPr/>
                  </p:nvGrpSpPr>
                  <p:grpSpPr>
                    <a:xfrm rot="1159863">
                      <a:off x="3818240" y="1307625"/>
                      <a:ext cx="375857" cy="104574"/>
                      <a:chOff x="3502631" y="1665219"/>
                      <a:chExt cx="375857" cy="104574"/>
                    </a:xfrm>
                  </p:grpSpPr>
                  <p:sp>
                    <p:nvSpPr>
                      <p:cNvPr id="2950" name="Oval 2949">
                        <a:extLst>
                          <a:ext uri="{FF2B5EF4-FFF2-40B4-BE49-F238E27FC236}">
                            <a16:creationId xmlns:a16="http://schemas.microsoft.com/office/drawing/2014/main" id="{9298AD81-183D-E740-A5C3-AFB43B28774D}"/>
                          </a:ext>
                        </a:extLst>
                      </p:cNvPr>
                      <p:cNvSpPr/>
                      <p:nvPr/>
                    </p:nvSpPr>
                    <p:spPr>
                      <a:xfrm>
                        <a:off x="3578005" y="166521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51" name="Oval 2950">
                        <a:extLst>
                          <a:ext uri="{FF2B5EF4-FFF2-40B4-BE49-F238E27FC236}">
                            <a16:creationId xmlns:a16="http://schemas.microsoft.com/office/drawing/2014/main" id="{3A977009-8E14-0C42-B22A-30DC2E9A8920}"/>
                          </a:ext>
                        </a:extLst>
                      </p:cNvPr>
                      <p:cNvSpPr/>
                      <p:nvPr/>
                    </p:nvSpPr>
                    <p:spPr>
                      <a:xfrm>
                        <a:off x="3832769" y="168781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52" name="Oval 2951">
                        <a:extLst>
                          <a:ext uri="{FF2B5EF4-FFF2-40B4-BE49-F238E27FC236}">
                            <a16:creationId xmlns:a16="http://schemas.microsoft.com/office/drawing/2014/main" id="{ACA7380E-F803-BE4B-AF5B-63CBB3978698}"/>
                          </a:ext>
                        </a:extLst>
                      </p:cNvPr>
                      <p:cNvSpPr/>
                      <p:nvPr/>
                    </p:nvSpPr>
                    <p:spPr>
                      <a:xfrm>
                        <a:off x="3502631" y="172039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53" name="Oval 2952">
                        <a:extLst>
                          <a:ext uri="{FF2B5EF4-FFF2-40B4-BE49-F238E27FC236}">
                            <a16:creationId xmlns:a16="http://schemas.microsoft.com/office/drawing/2014/main" id="{CF88C12D-DDA4-F74F-B048-D114CDB33F55}"/>
                          </a:ext>
                        </a:extLst>
                      </p:cNvPr>
                      <p:cNvSpPr/>
                      <p:nvPr/>
                    </p:nvSpPr>
                    <p:spPr>
                      <a:xfrm>
                        <a:off x="3753006" y="1724074"/>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grpSp>
          <p:grpSp>
            <p:nvGrpSpPr>
              <p:cNvPr id="2517" name="Group 268">
                <a:extLst>
                  <a:ext uri="{FF2B5EF4-FFF2-40B4-BE49-F238E27FC236}">
                    <a16:creationId xmlns:a16="http://schemas.microsoft.com/office/drawing/2014/main" id="{DE7B2F00-8469-064E-9344-B72DC03C1E15}"/>
                  </a:ext>
                </a:extLst>
              </p:cNvPr>
              <p:cNvGrpSpPr/>
              <p:nvPr/>
            </p:nvGrpSpPr>
            <p:grpSpPr>
              <a:xfrm rot="15900900">
                <a:off x="2037932" y="2085980"/>
                <a:ext cx="590005" cy="262615"/>
                <a:chOff x="3766620" y="1643976"/>
                <a:chExt cx="1359895" cy="559944"/>
              </a:xfrm>
            </p:grpSpPr>
            <p:grpSp>
              <p:nvGrpSpPr>
                <p:cNvPr id="2897" name="Group 213">
                  <a:extLst>
                    <a:ext uri="{FF2B5EF4-FFF2-40B4-BE49-F238E27FC236}">
                      <a16:creationId xmlns:a16="http://schemas.microsoft.com/office/drawing/2014/main" id="{461F63BD-D1D3-1B46-B20A-77F2CD8F3308}"/>
                    </a:ext>
                  </a:extLst>
                </p:cNvPr>
                <p:cNvGrpSpPr/>
                <p:nvPr/>
              </p:nvGrpSpPr>
              <p:grpSpPr>
                <a:xfrm>
                  <a:off x="3766620" y="1643976"/>
                  <a:ext cx="1359895" cy="294275"/>
                  <a:chOff x="3766620" y="1643976"/>
                  <a:chExt cx="1359895" cy="294275"/>
                </a:xfrm>
              </p:grpSpPr>
              <p:grpSp>
                <p:nvGrpSpPr>
                  <p:cNvPr id="2921" name="Group 178">
                    <a:extLst>
                      <a:ext uri="{FF2B5EF4-FFF2-40B4-BE49-F238E27FC236}">
                        <a16:creationId xmlns:a16="http://schemas.microsoft.com/office/drawing/2014/main" id="{AFD115D5-89BD-C84A-959E-B8012070568C}"/>
                      </a:ext>
                    </a:extLst>
                  </p:cNvPr>
                  <p:cNvGrpSpPr/>
                  <p:nvPr/>
                </p:nvGrpSpPr>
                <p:grpSpPr>
                  <a:xfrm>
                    <a:off x="3766620" y="1643976"/>
                    <a:ext cx="654269" cy="265133"/>
                    <a:chOff x="3766620" y="1643976"/>
                    <a:chExt cx="654269" cy="265133"/>
                  </a:xfrm>
                </p:grpSpPr>
                <p:grpSp>
                  <p:nvGrpSpPr>
                    <p:cNvPr id="2933" name="Group 161">
                      <a:extLst>
                        <a:ext uri="{FF2B5EF4-FFF2-40B4-BE49-F238E27FC236}">
                          <a16:creationId xmlns:a16="http://schemas.microsoft.com/office/drawing/2014/main" id="{FE3FDB59-1D68-D344-9BAF-3BB508DD187E}"/>
                        </a:ext>
                      </a:extLst>
                    </p:cNvPr>
                    <p:cNvGrpSpPr/>
                    <p:nvPr/>
                  </p:nvGrpSpPr>
                  <p:grpSpPr>
                    <a:xfrm>
                      <a:off x="3766620" y="1734620"/>
                      <a:ext cx="288874" cy="174489"/>
                      <a:chOff x="3766620" y="1734620"/>
                      <a:chExt cx="288874" cy="174489"/>
                    </a:xfrm>
                  </p:grpSpPr>
                  <p:sp>
                    <p:nvSpPr>
                      <p:cNvPr id="2939" name="Oval 2938">
                        <a:extLst>
                          <a:ext uri="{FF2B5EF4-FFF2-40B4-BE49-F238E27FC236}">
                            <a16:creationId xmlns:a16="http://schemas.microsoft.com/office/drawing/2014/main" id="{CEC91FC8-2449-FF48-8879-646E9DC87492}"/>
                          </a:ext>
                        </a:extLst>
                      </p:cNvPr>
                      <p:cNvSpPr/>
                      <p:nvPr/>
                    </p:nvSpPr>
                    <p:spPr>
                      <a:xfrm>
                        <a:off x="3766620" y="186339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40" name="Oval 2939">
                        <a:extLst>
                          <a:ext uri="{FF2B5EF4-FFF2-40B4-BE49-F238E27FC236}">
                            <a16:creationId xmlns:a16="http://schemas.microsoft.com/office/drawing/2014/main" id="{11568A9B-8E38-3541-A1C3-1C5461769E88}"/>
                          </a:ext>
                        </a:extLst>
                      </p:cNvPr>
                      <p:cNvSpPr/>
                      <p:nvPr/>
                    </p:nvSpPr>
                    <p:spPr>
                      <a:xfrm>
                        <a:off x="3828608" y="181852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41" name="Oval 2940">
                        <a:extLst>
                          <a:ext uri="{FF2B5EF4-FFF2-40B4-BE49-F238E27FC236}">
                            <a16:creationId xmlns:a16="http://schemas.microsoft.com/office/drawing/2014/main" id="{8A6F7ECC-F1A1-4349-89E1-253F259759B9}"/>
                          </a:ext>
                        </a:extLst>
                      </p:cNvPr>
                      <p:cNvSpPr/>
                      <p:nvPr/>
                    </p:nvSpPr>
                    <p:spPr>
                      <a:xfrm>
                        <a:off x="3910800" y="176921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42" name="Oval 2941">
                        <a:extLst>
                          <a:ext uri="{FF2B5EF4-FFF2-40B4-BE49-F238E27FC236}">
                            <a16:creationId xmlns:a16="http://schemas.microsoft.com/office/drawing/2014/main" id="{2E2B24BC-9555-F44A-A179-5F518BD8E29C}"/>
                          </a:ext>
                        </a:extLst>
                      </p:cNvPr>
                      <p:cNvSpPr/>
                      <p:nvPr/>
                    </p:nvSpPr>
                    <p:spPr>
                      <a:xfrm>
                        <a:off x="4009775" y="173462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34" name="Group 160">
                      <a:extLst>
                        <a:ext uri="{FF2B5EF4-FFF2-40B4-BE49-F238E27FC236}">
                          <a16:creationId xmlns:a16="http://schemas.microsoft.com/office/drawing/2014/main" id="{70DD8525-055F-5845-B65C-90CB33D49011}"/>
                        </a:ext>
                      </a:extLst>
                    </p:cNvPr>
                    <p:cNvGrpSpPr/>
                    <p:nvPr/>
                  </p:nvGrpSpPr>
                  <p:grpSpPr>
                    <a:xfrm rot="1159863">
                      <a:off x="4125212" y="1643976"/>
                      <a:ext cx="295677" cy="155098"/>
                      <a:chOff x="3914259" y="1892838"/>
                      <a:chExt cx="295677" cy="155098"/>
                    </a:xfrm>
                  </p:grpSpPr>
                  <p:sp>
                    <p:nvSpPr>
                      <p:cNvPr id="2935" name="Oval 2934">
                        <a:extLst>
                          <a:ext uri="{FF2B5EF4-FFF2-40B4-BE49-F238E27FC236}">
                            <a16:creationId xmlns:a16="http://schemas.microsoft.com/office/drawing/2014/main" id="{D399AADF-9C51-6340-857E-45FFFCEF2D7A}"/>
                          </a:ext>
                        </a:extLst>
                      </p:cNvPr>
                      <p:cNvSpPr/>
                      <p:nvPr/>
                    </p:nvSpPr>
                    <p:spPr>
                      <a:xfrm>
                        <a:off x="3914259" y="200221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36" name="Oval 2935">
                        <a:extLst>
                          <a:ext uri="{FF2B5EF4-FFF2-40B4-BE49-F238E27FC236}">
                            <a16:creationId xmlns:a16="http://schemas.microsoft.com/office/drawing/2014/main" id="{A6AF1EFB-82E0-9344-9F80-88C943085AEA}"/>
                          </a:ext>
                        </a:extLst>
                      </p:cNvPr>
                      <p:cNvSpPr/>
                      <p:nvPr/>
                    </p:nvSpPr>
                    <p:spPr>
                      <a:xfrm>
                        <a:off x="3990603" y="196102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37" name="Oval 2936">
                        <a:extLst>
                          <a:ext uri="{FF2B5EF4-FFF2-40B4-BE49-F238E27FC236}">
                            <a16:creationId xmlns:a16="http://schemas.microsoft.com/office/drawing/2014/main" id="{50AF438A-C37A-3946-9E03-B73CEC694A7A}"/>
                          </a:ext>
                        </a:extLst>
                      </p:cNvPr>
                      <p:cNvSpPr/>
                      <p:nvPr/>
                    </p:nvSpPr>
                    <p:spPr>
                      <a:xfrm>
                        <a:off x="4068338" y="191763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38" name="Oval 2937">
                        <a:extLst>
                          <a:ext uri="{FF2B5EF4-FFF2-40B4-BE49-F238E27FC236}">
                            <a16:creationId xmlns:a16="http://schemas.microsoft.com/office/drawing/2014/main" id="{815821C5-9C97-4348-A49F-6C956B8B1FCE}"/>
                          </a:ext>
                        </a:extLst>
                      </p:cNvPr>
                      <p:cNvSpPr/>
                      <p:nvPr/>
                    </p:nvSpPr>
                    <p:spPr>
                      <a:xfrm>
                        <a:off x="4164217" y="189283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nvGrpSpPr>
                  <p:cNvPr id="2922" name="Group 179">
                    <a:extLst>
                      <a:ext uri="{FF2B5EF4-FFF2-40B4-BE49-F238E27FC236}">
                        <a16:creationId xmlns:a16="http://schemas.microsoft.com/office/drawing/2014/main" id="{7E27E1ED-ECE1-FE4F-8D0F-80DA18CB79FA}"/>
                      </a:ext>
                    </a:extLst>
                  </p:cNvPr>
                  <p:cNvGrpSpPr/>
                  <p:nvPr/>
                </p:nvGrpSpPr>
                <p:grpSpPr>
                  <a:xfrm rot="2231650">
                    <a:off x="4472246" y="1673118"/>
                    <a:ext cx="654269" cy="265133"/>
                    <a:chOff x="3766620" y="1643976"/>
                    <a:chExt cx="654269" cy="265133"/>
                  </a:xfrm>
                </p:grpSpPr>
                <p:grpSp>
                  <p:nvGrpSpPr>
                    <p:cNvPr id="2923" name="Group 180">
                      <a:extLst>
                        <a:ext uri="{FF2B5EF4-FFF2-40B4-BE49-F238E27FC236}">
                          <a16:creationId xmlns:a16="http://schemas.microsoft.com/office/drawing/2014/main" id="{9529D820-9117-7F47-898D-60F79C384CC6}"/>
                        </a:ext>
                      </a:extLst>
                    </p:cNvPr>
                    <p:cNvGrpSpPr/>
                    <p:nvPr/>
                  </p:nvGrpSpPr>
                  <p:grpSpPr>
                    <a:xfrm>
                      <a:off x="3766620" y="1734620"/>
                      <a:ext cx="288874" cy="174489"/>
                      <a:chOff x="3766620" y="1734620"/>
                      <a:chExt cx="288874" cy="174489"/>
                    </a:xfrm>
                  </p:grpSpPr>
                  <p:sp>
                    <p:nvSpPr>
                      <p:cNvPr id="2929" name="Oval 2928">
                        <a:extLst>
                          <a:ext uri="{FF2B5EF4-FFF2-40B4-BE49-F238E27FC236}">
                            <a16:creationId xmlns:a16="http://schemas.microsoft.com/office/drawing/2014/main" id="{353116A9-383F-9D4F-95F1-1EC60EE40A79}"/>
                          </a:ext>
                        </a:extLst>
                      </p:cNvPr>
                      <p:cNvSpPr/>
                      <p:nvPr/>
                    </p:nvSpPr>
                    <p:spPr>
                      <a:xfrm>
                        <a:off x="3766620" y="186339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30" name="Oval 2929">
                        <a:extLst>
                          <a:ext uri="{FF2B5EF4-FFF2-40B4-BE49-F238E27FC236}">
                            <a16:creationId xmlns:a16="http://schemas.microsoft.com/office/drawing/2014/main" id="{C4558277-E20F-D34C-A64A-6248179CF750}"/>
                          </a:ext>
                        </a:extLst>
                      </p:cNvPr>
                      <p:cNvSpPr/>
                      <p:nvPr/>
                    </p:nvSpPr>
                    <p:spPr>
                      <a:xfrm>
                        <a:off x="3828608" y="181852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31" name="Oval 2930">
                        <a:extLst>
                          <a:ext uri="{FF2B5EF4-FFF2-40B4-BE49-F238E27FC236}">
                            <a16:creationId xmlns:a16="http://schemas.microsoft.com/office/drawing/2014/main" id="{D0AF3E1A-E1FB-C247-B56E-F28AB3458632}"/>
                          </a:ext>
                        </a:extLst>
                      </p:cNvPr>
                      <p:cNvSpPr/>
                      <p:nvPr/>
                    </p:nvSpPr>
                    <p:spPr>
                      <a:xfrm>
                        <a:off x="3910800" y="176921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32" name="Oval 2931">
                        <a:extLst>
                          <a:ext uri="{FF2B5EF4-FFF2-40B4-BE49-F238E27FC236}">
                            <a16:creationId xmlns:a16="http://schemas.microsoft.com/office/drawing/2014/main" id="{A2E73A0A-EBCC-FD49-9437-9EB9FFC283E8}"/>
                          </a:ext>
                        </a:extLst>
                      </p:cNvPr>
                      <p:cNvSpPr/>
                      <p:nvPr/>
                    </p:nvSpPr>
                    <p:spPr>
                      <a:xfrm>
                        <a:off x="4009775" y="173462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24" name="Group 181">
                      <a:extLst>
                        <a:ext uri="{FF2B5EF4-FFF2-40B4-BE49-F238E27FC236}">
                          <a16:creationId xmlns:a16="http://schemas.microsoft.com/office/drawing/2014/main" id="{7155C043-950F-2940-B9B4-C452A4D79125}"/>
                        </a:ext>
                      </a:extLst>
                    </p:cNvPr>
                    <p:cNvGrpSpPr/>
                    <p:nvPr/>
                  </p:nvGrpSpPr>
                  <p:grpSpPr>
                    <a:xfrm rot="1159863">
                      <a:off x="4125212" y="1643976"/>
                      <a:ext cx="295677" cy="155098"/>
                      <a:chOff x="3914259" y="1892838"/>
                      <a:chExt cx="295677" cy="155098"/>
                    </a:xfrm>
                  </p:grpSpPr>
                  <p:sp>
                    <p:nvSpPr>
                      <p:cNvPr id="2925" name="Oval 2924">
                        <a:extLst>
                          <a:ext uri="{FF2B5EF4-FFF2-40B4-BE49-F238E27FC236}">
                            <a16:creationId xmlns:a16="http://schemas.microsoft.com/office/drawing/2014/main" id="{A28F4618-5E07-6948-AB52-4AD4AA74648F}"/>
                          </a:ext>
                        </a:extLst>
                      </p:cNvPr>
                      <p:cNvSpPr/>
                      <p:nvPr/>
                    </p:nvSpPr>
                    <p:spPr>
                      <a:xfrm>
                        <a:off x="3914259" y="200221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26" name="Oval 2925">
                        <a:extLst>
                          <a:ext uri="{FF2B5EF4-FFF2-40B4-BE49-F238E27FC236}">
                            <a16:creationId xmlns:a16="http://schemas.microsoft.com/office/drawing/2014/main" id="{2E12418A-E761-6E43-97E7-A0F6B2BF54D8}"/>
                          </a:ext>
                        </a:extLst>
                      </p:cNvPr>
                      <p:cNvSpPr/>
                      <p:nvPr/>
                    </p:nvSpPr>
                    <p:spPr>
                      <a:xfrm>
                        <a:off x="3990603" y="196102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27" name="Oval 2926">
                        <a:extLst>
                          <a:ext uri="{FF2B5EF4-FFF2-40B4-BE49-F238E27FC236}">
                            <a16:creationId xmlns:a16="http://schemas.microsoft.com/office/drawing/2014/main" id="{2C42EB38-F0D8-664D-A70C-6FC731307420}"/>
                          </a:ext>
                        </a:extLst>
                      </p:cNvPr>
                      <p:cNvSpPr/>
                      <p:nvPr/>
                    </p:nvSpPr>
                    <p:spPr>
                      <a:xfrm>
                        <a:off x="4068338" y="191763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28" name="Oval 2927">
                        <a:extLst>
                          <a:ext uri="{FF2B5EF4-FFF2-40B4-BE49-F238E27FC236}">
                            <a16:creationId xmlns:a16="http://schemas.microsoft.com/office/drawing/2014/main" id="{AFAD9A8A-D730-EF41-ABE7-E09DD0938024}"/>
                          </a:ext>
                        </a:extLst>
                      </p:cNvPr>
                      <p:cNvSpPr/>
                      <p:nvPr/>
                    </p:nvSpPr>
                    <p:spPr>
                      <a:xfrm>
                        <a:off x="4164217" y="189283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grpSp>
              <p:nvGrpSpPr>
                <p:cNvPr id="2898" name="Group 212">
                  <a:extLst>
                    <a:ext uri="{FF2B5EF4-FFF2-40B4-BE49-F238E27FC236}">
                      <a16:creationId xmlns:a16="http://schemas.microsoft.com/office/drawing/2014/main" id="{FAEA0EDC-6CF9-6041-95FD-9BF6E19CB6A1}"/>
                    </a:ext>
                  </a:extLst>
                </p:cNvPr>
                <p:cNvGrpSpPr/>
                <p:nvPr/>
              </p:nvGrpSpPr>
              <p:grpSpPr>
                <a:xfrm rot="740715">
                  <a:off x="3768353" y="1694343"/>
                  <a:ext cx="1301802" cy="509577"/>
                  <a:chOff x="3919020" y="1551932"/>
                  <a:chExt cx="1301802" cy="509577"/>
                </a:xfrm>
              </p:grpSpPr>
              <p:grpSp>
                <p:nvGrpSpPr>
                  <p:cNvPr id="2899" name="Group 190">
                    <a:extLst>
                      <a:ext uri="{FF2B5EF4-FFF2-40B4-BE49-F238E27FC236}">
                        <a16:creationId xmlns:a16="http://schemas.microsoft.com/office/drawing/2014/main" id="{41CB1718-5F9E-2145-A4A5-CEE7F4B86105}"/>
                      </a:ext>
                    </a:extLst>
                  </p:cNvPr>
                  <p:cNvGrpSpPr/>
                  <p:nvPr/>
                </p:nvGrpSpPr>
                <p:grpSpPr>
                  <a:xfrm>
                    <a:off x="3919020" y="1551932"/>
                    <a:ext cx="735361" cy="509577"/>
                    <a:chOff x="3766620" y="1399532"/>
                    <a:chExt cx="735361" cy="509577"/>
                  </a:xfrm>
                </p:grpSpPr>
                <p:grpSp>
                  <p:nvGrpSpPr>
                    <p:cNvPr id="2911" name="Group 191">
                      <a:extLst>
                        <a:ext uri="{FF2B5EF4-FFF2-40B4-BE49-F238E27FC236}">
                          <a16:creationId xmlns:a16="http://schemas.microsoft.com/office/drawing/2014/main" id="{104ED1FA-2A48-614E-B487-C6CB80578E5F}"/>
                        </a:ext>
                      </a:extLst>
                    </p:cNvPr>
                    <p:cNvGrpSpPr/>
                    <p:nvPr/>
                  </p:nvGrpSpPr>
                  <p:grpSpPr>
                    <a:xfrm>
                      <a:off x="3766620" y="1625761"/>
                      <a:ext cx="276788" cy="283348"/>
                      <a:chOff x="3766620" y="1625761"/>
                      <a:chExt cx="276788" cy="283348"/>
                    </a:xfrm>
                  </p:grpSpPr>
                  <p:sp>
                    <p:nvSpPr>
                      <p:cNvPr id="2917" name="Oval 2916">
                        <a:extLst>
                          <a:ext uri="{FF2B5EF4-FFF2-40B4-BE49-F238E27FC236}">
                            <a16:creationId xmlns:a16="http://schemas.microsoft.com/office/drawing/2014/main" id="{0535718C-F73E-6B48-A576-E7696A44B010}"/>
                          </a:ext>
                        </a:extLst>
                      </p:cNvPr>
                      <p:cNvSpPr/>
                      <p:nvPr/>
                    </p:nvSpPr>
                    <p:spPr>
                      <a:xfrm>
                        <a:off x="3766620" y="186339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18" name="Oval 2917">
                        <a:extLst>
                          <a:ext uri="{FF2B5EF4-FFF2-40B4-BE49-F238E27FC236}">
                            <a16:creationId xmlns:a16="http://schemas.microsoft.com/office/drawing/2014/main" id="{7D62593B-8CD3-4040-8D57-B51C886E3D3B}"/>
                          </a:ext>
                        </a:extLst>
                      </p:cNvPr>
                      <p:cNvSpPr/>
                      <p:nvPr/>
                    </p:nvSpPr>
                    <p:spPr>
                      <a:xfrm>
                        <a:off x="3820642" y="178212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19" name="Oval 2918">
                        <a:extLst>
                          <a:ext uri="{FF2B5EF4-FFF2-40B4-BE49-F238E27FC236}">
                            <a16:creationId xmlns:a16="http://schemas.microsoft.com/office/drawing/2014/main" id="{87DE8EDC-A419-8246-93E6-4D10BB1336B5}"/>
                          </a:ext>
                        </a:extLst>
                      </p:cNvPr>
                      <p:cNvSpPr/>
                      <p:nvPr/>
                    </p:nvSpPr>
                    <p:spPr>
                      <a:xfrm>
                        <a:off x="3895482" y="169921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20" name="Oval 2919">
                        <a:extLst>
                          <a:ext uri="{FF2B5EF4-FFF2-40B4-BE49-F238E27FC236}">
                            <a16:creationId xmlns:a16="http://schemas.microsoft.com/office/drawing/2014/main" id="{6E19B6BA-3480-E946-81F8-F4BAF40889E2}"/>
                          </a:ext>
                        </a:extLst>
                      </p:cNvPr>
                      <p:cNvSpPr/>
                      <p:nvPr/>
                    </p:nvSpPr>
                    <p:spPr>
                      <a:xfrm>
                        <a:off x="3997689" y="162576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12" name="Group 192">
                      <a:extLst>
                        <a:ext uri="{FF2B5EF4-FFF2-40B4-BE49-F238E27FC236}">
                          <a16:creationId xmlns:a16="http://schemas.microsoft.com/office/drawing/2014/main" id="{0E516BBC-4454-3047-ADFC-DFB6641EA49C}"/>
                        </a:ext>
                      </a:extLst>
                    </p:cNvPr>
                    <p:cNvGrpSpPr/>
                    <p:nvPr/>
                  </p:nvGrpSpPr>
                  <p:grpSpPr>
                    <a:xfrm rot="1159863">
                      <a:off x="4149523" y="1399532"/>
                      <a:ext cx="352458" cy="254128"/>
                      <a:chOff x="3871073" y="1641939"/>
                      <a:chExt cx="352458" cy="254128"/>
                    </a:xfrm>
                  </p:grpSpPr>
                  <p:sp>
                    <p:nvSpPr>
                      <p:cNvPr id="2913" name="Oval 2912">
                        <a:extLst>
                          <a:ext uri="{FF2B5EF4-FFF2-40B4-BE49-F238E27FC236}">
                            <a16:creationId xmlns:a16="http://schemas.microsoft.com/office/drawing/2014/main" id="{F1AE3F3B-432B-8A49-AF6D-6A3DF21006A5}"/>
                          </a:ext>
                        </a:extLst>
                      </p:cNvPr>
                      <p:cNvSpPr/>
                      <p:nvPr/>
                    </p:nvSpPr>
                    <p:spPr>
                      <a:xfrm>
                        <a:off x="3871073" y="185034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14" name="Oval 2913">
                        <a:extLst>
                          <a:ext uri="{FF2B5EF4-FFF2-40B4-BE49-F238E27FC236}">
                            <a16:creationId xmlns:a16="http://schemas.microsoft.com/office/drawing/2014/main" id="{7DFE7B9A-B863-8A4E-B852-0D4264C77349}"/>
                          </a:ext>
                        </a:extLst>
                      </p:cNvPr>
                      <p:cNvSpPr/>
                      <p:nvPr/>
                    </p:nvSpPr>
                    <p:spPr>
                      <a:xfrm>
                        <a:off x="3963144" y="176914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15" name="Oval 2914">
                        <a:extLst>
                          <a:ext uri="{FF2B5EF4-FFF2-40B4-BE49-F238E27FC236}">
                            <a16:creationId xmlns:a16="http://schemas.microsoft.com/office/drawing/2014/main" id="{54D180BA-E1E4-2F48-B47C-3356BE923900}"/>
                          </a:ext>
                        </a:extLst>
                      </p:cNvPr>
                      <p:cNvSpPr/>
                      <p:nvPr/>
                    </p:nvSpPr>
                    <p:spPr>
                      <a:xfrm>
                        <a:off x="4091535" y="168775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16" name="Oval 2915">
                        <a:extLst>
                          <a:ext uri="{FF2B5EF4-FFF2-40B4-BE49-F238E27FC236}">
                            <a16:creationId xmlns:a16="http://schemas.microsoft.com/office/drawing/2014/main" id="{A7D32B4B-9E2B-4E43-AAB0-8395140725AF}"/>
                          </a:ext>
                        </a:extLst>
                      </p:cNvPr>
                      <p:cNvSpPr/>
                      <p:nvPr/>
                    </p:nvSpPr>
                    <p:spPr>
                      <a:xfrm>
                        <a:off x="4177812" y="164193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nvGrpSpPr>
                  <p:cNvPr id="2900" name="Group 201">
                    <a:extLst>
                      <a:ext uri="{FF2B5EF4-FFF2-40B4-BE49-F238E27FC236}">
                        <a16:creationId xmlns:a16="http://schemas.microsoft.com/office/drawing/2014/main" id="{4F031B8C-D869-F94C-9D25-1CFCF956A74A}"/>
                      </a:ext>
                    </a:extLst>
                  </p:cNvPr>
                  <p:cNvGrpSpPr/>
                  <p:nvPr/>
                </p:nvGrpSpPr>
                <p:grpSpPr>
                  <a:xfrm rot="2231650">
                    <a:off x="4704304" y="1626063"/>
                    <a:ext cx="516518" cy="183632"/>
                    <a:chOff x="3698876" y="1486863"/>
                    <a:chExt cx="516518" cy="183632"/>
                  </a:xfrm>
                </p:grpSpPr>
                <p:grpSp>
                  <p:nvGrpSpPr>
                    <p:cNvPr id="2901" name="Group 202">
                      <a:extLst>
                        <a:ext uri="{FF2B5EF4-FFF2-40B4-BE49-F238E27FC236}">
                          <a16:creationId xmlns:a16="http://schemas.microsoft.com/office/drawing/2014/main" id="{1500A8B0-5D9A-FB45-A7BD-C67BD18D0B39}"/>
                        </a:ext>
                      </a:extLst>
                    </p:cNvPr>
                    <p:cNvGrpSpPr/>
                    <p:nvPr/>
                  </p:nvGrpSpPr>
                  <p:grpSpPr>
                    <a:xfrm>
                      <a:off x="3698876" y="1510899"/>
                      <a:ext cx="361162" cy="159596"/>
                      <a:chOff x="3698876" y="1510899"/>
                      <a:chExt cx="361162" cy="159596"/>
                    </a:xfrm>
                  </p:grpSpPr>
                  <p:sp>
                    <p:nvSpPr>
                      <p:cNvPr id="2907" name="Oval 2906">
                        <a:extLst>
                          <a:ext uri="{FF2B5EF4-FFF2-40B4-BE49-F238E27FC236}">
                            <a16:creationId xmlns:a16="http://schemas.microsoft.com/office/drawing/2014/main" id="{A503C839-30A5-0044-A10D-7E6930F331AD}"/>
                          </a:ext>
                        </a:extLst>
                      </p:cNvPr>
                      <p:cNvSpPr/>
                      <p:nvPr/>
                    </p:nvSpPr>
                    <p:spPr>
                      <a:xfrm>
                        <a:off x="3698876" y="162477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08" name="Oval 2907">
                        <a:extLst>
                          <a:ext uri="{FF2B5EF4-FFF2-40B4-BE49-F238E27FC236}">
                            <a16:creationId xmlns:a16="http://schemas.microsoft.com/office/drawing/2014/main" id="{17B7C9BC-A640-C94D-9C45-1D6E3E3F012B}"/>
                          </a:ext>
                        </a:extLst>
                      </p:cNvPr>
                      <p:cNvSpPr/>
                      <p:nvPr/>
                    </p:nvSpPr>
                    <p:spPr>
                      <a:xfrm>
                        <a:off x="3927382" y="152602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09" name="Oval 2908">
                        <a:extLst>
                          <a:ext uri="{FF2B5EF4-FFF2-40B4-BE49-F238E27FC236}">
                            <a16:creationId xmlns:a16="http://schemas.microsoft.com/office/drawing/2014/main" id="{4CF3738A-7E89-F848-B891-754101A5BFE4}"/>
                          </a:ext>
                        </a:extLst>
                      </p:cNvPr>
                      <p:cNvSpPr/>
                      <p:nvPr/>
                    </p:nvSpPr>
                    <p:spPr>
                      <a:xfrm>
                        <a:off x="4014319" y="151089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10" name="Oval 2909">
                        <a:extLst>
                          <a:ext uri="{FF2B5EF4-FFF2-40B4-BE49-F238E27FC236}">
                            <a16:creationId xmlns:a16="http://schemas.microsoft.com/office/drawing/2014/main" id="{39D1351B-453B-E244-B2F2-79DECBBDE212}"/>
                          </a:ext>
                        </a:extLst>
                      </p:cNvPr>
                      <p:cNvSpPr/>
                      <p:nvPr/>
                    </p:nvSpPr>
                    <p:spPr>
                      <a:xfrm>
                        <a:off x="3975518" y="1584845"/>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902" name="Group 203">
                      <a:extLst>
                        <a:ext uri="{FF2B5EF4-FFF2-40B4-BE49-F238E27FC236}">
                          <a16:creationId xmlns:a16="http://schemas.microsoft.com/office/drawing/2014/main" id="{C81D74EE-42D9-1240-BF41-D5C21F16845B}"/>
                        </a:ext>
                      </a:extLst>
                    </p:cNvPr>
                    <p:cNvGrpSpPr/>
                    <p:nvPr/>
                  </p:nvGrpSpPr>
                  <p:grpSpPr>
                    <a:xfrm rot="1159863">
                      <a:off x="4083017" y="1486863"/>
                      <a:ext cx="132377" cy="175172"/>
                      <a:chOff x="3830361" y="1785013"/>
                      <a:chExt cx="132377" cy="175172"/>
                    </a:xfrm>
                  </p:grpSpPr>
                  <p:sp>
                    <p:nvSpPr>
                      <p:cNvPr id="2903" name="Oval 2902">
                        <a:extLst>
                          <a:ext uri="{FF2B5EF4-FFF2-40B4-BE49-F238E27FC236}">
                            <a16:creationId xmlns:a16="http://schemas.microsoft.com/office/drawing/2014/main" id="{1F41DF6A-DDED-6949-9067-59B7FDAC9FAE}"/>
                          </a:ext>
                        </a:extLst>
                      </p:cNvPr>
                      <p:cNvSpPr/>
                      <p:nvPr/>
                    </p:nvSpPr>
                    <p:spPr>
                      <a:xfrm>
                        <a:off x="3846030" y="181297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04" name="Oval 2903">
                        <a:extLst>
                          <a:ext uri="{FF2B5EF4-FFF2-40B4-BE49-F238E27FC236}">
                            <a16:creationId xmlns:a16="http://schemas.microsoft.com/office/drawing/2014/main" id="{5B946895-04DE-9E40-9F80-36A5F3604A40}"/>
                          </a:ext>
                        </a:extLst>
                      </p:cNvPr>
                      <p:cNvSpPr/>
                      <p:nvPr/>
                    </p:nvSpPr>
                    <p:spPr>
                      <a:xfrm>
                        <a:off x="3830361" y="191446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05" name="Oval 2904">
                        <a:extLst>
                          <a:ext uri="{FF2B5EF4-FFF2-40B4-BE49-F238E27FC236}">
                            <a16:creationId xmlns:a16="http://schemas.microsoft.com/office/drawing/2014/main" id="{70E32288-E863-2243-9B66-34229A1B9037}"/>
                          </a:ext>
                        </a:extLst>
                      </p:cNvPr>
                      <p:cNvSpPr/>
                      <p:nvPr/>
                    </p:nvSpPr>
                    <p:spPr>
                      <a:xfrm>
                        <a:off x="3899221" y="188607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06" name="Oval 2905">
                        <a:extLst>
                          <a:ext uri="{FF2B5EF4-FFF2-40B4-BE49-F238E27FC236}">
                            <a16:creationId xmlns:a16="http://schemas.microsoft.com/office/drawing/2014/main" id="{ECC5ACE6-22FA-EA49-99B0-9C51A359681A}"/>
                          </a:ext>
                        </a:extLst>
                      </p:cNvPr>
                      <p:cNvSpPr/>
                      <p:nvPr/>
                    </p:nvSpPr>
                    <p:spPr>
                      <a:xfrm>
                        <a:off x="3917019" y="1785013"/>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grpSp>
          <p:grpSp>
            <p:nvGrpSpPr>
              <p:cNvPr id="2518" name="Group 378">
                <a:extLst>
                  <a:ext uri="{FF2B5EF4-FFF2-40B4-BE49-F238E27FC236}">
                    <a16:creationId xmlns:a16="http://schemas.microsoft.com/office/drawing/2014/main" id="{EF0AE4EE-4A84-314A-A1B1-C985C64AD258}"/>
                  </a:ext>
                </a:extLst>
              </p:cNvPr>
              <p:cNvGrpSpPr/>
              <p:nvPr/>
            </p:nvGrpSpPr>
            <p:grpSpPr>
              <a:xfrm rot="17089432">
                <a:off x="1871228" y="1973348"/>
                <a:ext cx="570601" cy="277927"/>
                <a:chOff x="2962970" y="1911214"/>
                <a:chExt cx="1315171" cy="592594"/>
              </a:xfrm>
              <a:solidFill>
                <a:srgbClr val="FFAB40">
                  <a:lumMod val="50000"/>
                </a:srgbClr>
              </a:solidFill>
              <a:effectLst>
                <a:outerShdw dist="50800" dir="5400000" sx="103000" sy="103000" algn="ctr" rotWithShape="0">
                  <a:srgbClr val="FFAB40">
                    <a:lumMod val="75000"/>
                  </a:srgbClr>
                </a:outerShdw>
              </a:effectLst>
            </p:grpSpPr>
            <p:sp>
              <p:nvSpPr>
                <p:cNvPr id="2892" name="Freeform 2891">
                  <a:extLst>
                    <a:ext uri="{FF2B5EF4-FFF2-40B4-BE49-F238E27FC236}">
                      <a16:creationId xmlns:a16="http://schemas.microsoft.com/office/drawing/2014/main" id="{7BBB84D6-476E-B046-BA37-CDD0E010D847}"/>
                    </a:ext>
                  </a:extLst>
                </p:cNvPr>
                <p:cNvSpPr/>
                <p:nvPr/>
              </p:nvSpPr>
              <p:spPr>
                <a:xfrm>
                  <a:off x="2962970" y="1925383"/>
                  <a:ext cx="1315171" cy="578425"/>
                </a:xfrm>
                <a:custGeom>
                  <a:avLst/>
                  <a:gdLst>
                    <a:gd name="connsiteX0" fmla="*/ 3924 w 1315171"/>
                    <a:gd name="connsiteY0" fmla="*/ 535256 h 578425"/>
                    <a:gd name="connsiteX1" fmla="*/ 7849 w 1315171"/>
                    <a:gd name="connsiteY1" fmla="*/ 507784 h 578425"/>
                    <a:gd name="connsiteX2" fmla="*/ 39245 w 1315171"/>
                    <a:gd name="connsiteY2" fmla="*/ 472464 h 578425"/>
                    <a:gd name="connsiteX3" fmla="*/ 70640 w 1315171"/>
                    <a:gd name="connsiteY3" fmla="*/ 437144 h 578425"/>
                    <a:gd name="connsiteX4" fmla="*/ 105960 w 1315171"/>
                    <a:gd name="connsiteY4" fmla="*/ 413597 h 578425"/>
                    <a:gd name="connsiteX5" fmla="*/ 129507 w 1315171"/>
                    <a:gd name="connsiteY5" fmla="*/ 397899 h 578425"/>
                    <a:gd name="connsiteX6" fmla="*/ 141281 w 1315171"/>
                    <a:gd name="connsiteY6" fmla="*/ 386126 h 578425"/>
                    <a:gd name="connsiteX7" fmla="*/ 164827 w 1315171"/>
                    <a:gd name="connsiteY7" fmla="*/ 378277 h 578425"/>
                    <a:gd name="connsiteX8" fmla="*/ 176601 w 1315171"/>
                    <a:gd name="connsiteY8" fmla="*/ 370428 h 578425"/>
                    <a:gd name="connsiteX9" fmla="*/ 200148 w 1315171"/>
                    <a:gd name="connsiteY9" fmla="*/ 362579 h 578425"/>
                    <a:gd name="connsiteX10" fmla="*/ 211921 w 1315171"/>
                    <a:gd name="connsiteY10" fmla="*/ 354730 h 578425"/>
                    <a:gd name="connsiteX11" fmla="*/ 247241 w 1315171"/>
                    <a:gd name="connsiteY11" fmla="*/ 342957 h 578425"/>
                    <a:gd name="connsiteX12" fmla="*/ 259015 w 1315171"/>
                    <a:gd name="connsiteY12" fmla="*/ 339032 h 578425"/>
                    <a:gd name="connsiteX13" fmla="*/ 294335 w 1315171"/>
                    <a:gd name="connsiteY13" fmla="*/ 323335 h 578425"/>
                    <a:gd name="connsiteX14" fmla="*/ 310033 w 1315171"/>
                    <a:gd name="connsiteY14" fmla="*/ 319410 h 578425"/>
                    <a:gd name="connsiteX15" fmla="*/ 321806 w 1315171"/>
                    <a:gd name="connsiteY15" fmla="*/ 315486 h 578425"/>
                    <a:gd name="connsiteX16" fmla="*/ 341428 w 1315171"/>
                    <a:gd name="connsiteY16" fmla="*/ 311561 h 578425"/>
                    <a:gd name="connsiteX17" fmla="*/ 364975 w 1315171"/>
                    <a:gd name="connsiteY17" fmla="*/ 303712 h 578425"/>
                    <a:gd name="connsiteX18" fmla="*/ 412069 w 1315171"/>
                    <a:gd name="connsiteY18" fmla="*/ 295863 h 578425"/>
                    <a:gd name="connsiteX19" fmla="*/ 423842 w 1315171"/>
                    <a:gd name="connsiteY19" fmla="*/ 291939 h 578425"/>
                    <a:gd name="connsiteX20" fmla="*/ 435615 w 1315171"/>
                    <a:gd name="connsiteY20" fmla="*/ 268392 h 578425"/>
                    <a:gd name="connsiteX21" fmla="*/ 443464 w 1315171"/>
                    <a:gd name="connsiteY21" fmla="*/ 256619 h 578425"/>
                    <a:gd name="connsiteX22" fmla="*/ 439540 w 1315171"/>
                    <a:gd name="connsiteY22" fmla="*/ 244845 h 578425"/>
                    <a:gd name="connsiteX23" fmla="*/ 435615 w 1315171"/>
                    <a:gd name="connsiteY23" fmla="*/ 229147 h 578425"/>
                    <a:gd name="connsiteX24" fmla="*/ 412069 w 1315171"/>
                    <a:gd name="connsiteY24" fmla="*/ 213450 h 578425"/>
                    <a:gd name="connsiteX25" fmla="*/ 368900 w 1315171"/>
                    <a:gd name="connsiteY25" fmla="*/ 217374 h 578425"/>
                    <a:gd name="connsiteX26" fmla="*/ 357126 w 1315171"/>
                    <a:gd name="connsiteY26" fmla="*/ 221299 h 578425"/>
                    <a:gd name="connsiteX27" fmla="*/ 333579 w 1315171"/>
                    <a:gd name="connsiteY27" fmla="*/ 225223 h 578425"/>
                    <a:gd name="connsiteX28" fmla="*/ 310033 w 1315171"/>
                    <a:gd name="connsiteY28" fmla="*/ 233072 h 578425"/>
                    <a:gd name="connsiteX29" fmla="*/ 298259 w 1315171"/>
                    <a:gd name="connsiteY29" fmla="*/ 244845 h 578425"/>
                    <a:gd name="connsiteX30" fmla="*/ 259015 w 1315171"/>
                    <a:gd name="connsiteY30" fmla="*/ 256619 h 578425"/>
                    <a:gd name="connsiteX31" fmla="*/ 235468 w 1315171"/>
                    <a:gd name="connsiteY31" fmla="*/ 264468 h 578425"/>
                    <a:gd name="connsiteX32" fmla="*/ 223694 w 1315171"/>
                    <a:gd name="connsiteY32" fmla="*/ 272317 h 578425"/>
                    <a:gd name="connsiteX33" fmla="*/ 200148 w 1315171"/>
                    <a:gd name="connsiteY33" fmla="*/ 280165 h 578425"/>
                    <a:gd name="connsiteX34" fmla="*/ 164827 w 1315171"/>
                    <a:gd name="connsiteY34" fmla="*/ 291939 h 578425"/>
                    <a:gd name="connsiteX35" fmla="*/ 153054 w 1315171"/>
                    <a:gd name="connsiteY35" fmla="*/ 295863 h 578425"/>
                    <a:gd name="connsiteX36" fmla="*/ 141281 w 1315171"/>
                    <a:gd name="connsiteY36" fmla="*/ 299788 h 578425"/>
                    <a:gd name="connsiteX37" fmla="*/ 90263 w 1315171"/>
                    <a:gd name="connsiteY37" fmla="*/ 264468 h 578425"/>
                    <a:gd name="connsiteX38" fmla="*/ 113809 w 1315171"/>
                    <a:gd name="connsiteY38" fmla="*/ 248770 h 578425"/>
                    <a:gd name="connsiteX39" fmla="*/ 149130 w 1315171"/>
                    <a:gd name="connsiteY39" fmla="*/ 233072 h 578425"/>
                    <a:gd name="connsiteX40" fmla="*/ 160903 w 1315171"/>
                    <a:gd name="connsiteY40" fmla="*/ 229147 h 578425"/>
                    <a:gd name="connsiteX41" fmla="*/ 172676 w 1315171"/>
                    <a:gd name="connsiteY41" fmla="*/ 225223 h 578425"/>
                    <a:gd name="connsiteX42" fmla="*/ 196223 w 1315171"/>
                    <a:gd name="connsiteY42" fmla="*/ 213450 h 578425"/>
                    <a:gd name="connsiteX43" fmla="*/ 207997 w 1315171"/>
                    <a:gd name="connsiteY43" fmla="*/ 205601 h 578425"/>
                    <a:gd name="connsiteX44" fmla="*/ 219770 w 1315171"/>
                    <a:gd name="connsiteY44" fmla="*/ 201676 h 578425"/>
                    <a:gd name="connsiteX45" fmla="*/ 231543 w 1315171"/>
                    <a:gd name="connsiteY45" fmla="*/ 193827 h 578425"/>
                    <a:gd name="connsiteX46" fmla="*/ 255090 w 1315171"/>
                    <a:gd name="connsiteY46" fmla="*/ 189903 h 578425"/>
                    <a:gd name="connsiteX47" fmla="*/ 266863 w 1315171"/>
                    <a:gd name="connsiteY47" fmla="*/ 185978 h 578425"/>
                    <a:gd name="connsiteX48" fmla="*/ 278637 w 1315171"/>
                    <a:gd name="connsiteY48" fmla="*/ 162432 h 578425"/>
                    <a:gd name="connsiteX49" fmla="*/ 270788 w 1315171"/>
                    <a:gd name="connsiteY49" fmla="*/ 131036 h 578425"/>
                    <a:gd name="connsiteX50" fmla="*/ 255090 w 1315171"/>
                    <a:gd name="connsiteY50" fmla="*/ 107489 h 578425"/>
                    <a:gd name="connsiteX51" fmla="*/ 251166 w 1315171"/>
                    <a:gd name="connsiteY51" fmla="*/ 91791 h 578425"/>
                    <a:gd name="connsiteX52" fmla="*/ 239392 w 1315171"/>
                    <a:gd name="connsiteY52" fmla="*/ 87867 h 578425"/>
                    <a:gd name="connsiteX53" fmla="*/ 204072 w 1315171"/>
                    <a:gd name="connsiteY53" fmla="*/ 76093 h 578425"/>
                    <a:gd name="connsiteX54" fmla="*/ 200148 w 1315171"/>
                    <a:gd name="connsiteY54" fmla="*/ 64320 h 578425"/>
                    <a:gd name="connsiteX55" fmla="*/ 204072 w 1315171"/>
                    <a:gd name="connsiteY55" fmla="*/ 36849 h 578425"/>
                    <a:gd name="connsiteX56" fmla="*/ 215845 w 1315171"/>
                    <a:gd name="connsiteY56" fmla="*/ 25075 h 578425"/>
                    <a:gd name="connsiteX57" fmla="*/ 227619 w 1315171"/>
                    <a:gd name="connsiteY57" fmla="*/ 17226 h 578425"/>
                    <a:gd name="connsiteX58" fmla="*/ 266863 w 1315171"/>
                    <a:gd name="connsiteY58" fmla="*/ 9378 h 578425"/>
                    <a:gd name="connsiteX59" fmla="*/ 306108 w 1315171"/>
                    <a:gd name="connsiteY59" fmla="*/ 21151 h 578425"/>
                    <a:gd name="connsiteX60" fmla="*/ 310033 w 1315171"/>
                    <a:gd name="connsiteY60" fmla="*/ 32924 h 578425"/>
                    <a:gd name="connsiteX61" fmla="*/ 302184 w 1315171"/>
                    <a:gd name="connsiteY61" fmla="*/ 68244 h 578425"/>
                    <a:gd name="connsiteX62" fmla="*/ 290410 w 1315171"/>
                    <a:gd name="connsiteY62" fmla="*/ 80018 h 578425"/>
                    <a:gd name="connsiteX63" fmla="*/ 286486 w 1315171"/>
                    <a:gd name="connsiteY63" fmla="*/ 91791 h 578425"/>
                    <a:gd name="connsiteX64" fmla="*/ 290410 w 1315171"/>
                    <a:gd name="connsiteY64" fmla="*/ 107489 h 578425"/>
                    <a:gd name="connsiteX65" fmla="*/ 302184 w 1315171"/>
                    <a:gd name="connsiteY65" fmla="*/ 131036 h 578425"/>
                    <a:gd name="connsiteX66" fmla="*/ 306108 w 1315171"/>
                    <a:gd name="connsiteY66" fmla="*/ 142809 h 578425"/>
                    <a:gd name="connsiteX67" fmla="*/ 325730 w 1315171"/>
                    <a:gd name="connsiteY67" fmla="*/ 162432 h 578425"/>
                    <a:gd name="connsiteX68" fmla="*/ 345353 w 1315171"/>
                    <a:gd name="connsiteY68" fmla="*/ 166356 h 578425"/>
                    <a:gd name="connsiteX69" fmla="*/ 353202 w 1315171"/>
                    <a:gd name="connsiteY69" fmla="*/ 154583 h 578425"/>
                    <a:gd name="connsiteX70" fmla="*/ 384597 w 1315171"/>
                    <a:gd name="connsiteY70" fmla="*/ 150658 h 578425"/>
                    <a:gd name="connsiteX71" fmla="*/ 400295 w 1315171"/>
                    <a:gd name="connsiteY71" fmla="*/ 146734 h 578425"/>
                    <a:gd name="connsiteX72" fmla="*/ 412069 w 1315171"/>
                    <a:gd name="connsiteY72" fmla="*/ 142809 h 578425"/>
                    <a:gd name="connsiteX73" fmla="*/ 443464 w 1315171"/>
                    <a:gd name="connsiteY73" fmla="*/ 138885 h 578425"/>
                    <a:gd name="connsiteX74" fmla="*/ 467011 w 1315171"/>
                    <a:gd name="connsiteY74" fmla="*/ 131036 h 578425"/>
                    <a:gd name="connsiteX75" fmla="*/ 502331 w 1315171"/>
                    <a:gd name="connsiteY75" fmla="*/ 115338 h 578425"/>
                    <a:gd name="connsiteX76" fmla="*/ 533727 w 1315171"/>
                    <a:gd name="connsiteY76" fmla="*/ 111414 h 578425"/>
                    <a:gd name="connsiteX77" fmla="*/ 553349 w 1315171"/>
                    <a:gd name="connsiteY77" fmla="*/ 91791 h 578425"/>
                    <a:gd name="connsiteX78" fmla="*/ 565123 w 1315171"/>
                    <a:gd name="connsiteY78" fmla="*/ 5453 h 578425"/>
                    <a:gd name="connsiteX79" fmla="*/ 612216 w 1315171"/>
                    <a:gd name="connsiteY79" fmla="*/ 9378 h 578425"/>
                    <a:gd name="connsiteX80" fmla="*/ 631839 w 1315171"/>
                    <a:gd name="connsiteY80" fmla="*/ 44698 h 578425"/>
                    <a:gd name="connsiteX81" fmla="*/ 600443 w 1315171"/>
                    <a:gd name="connsiteY81" fmla="*/ 64320 h 578425"/>
                    <a:gd name="connsiteX82" fmla="*/ 592594 w 1315171"/>
                    <a:gd name="connsiteY82" fmla="*/ 87867 h 578425"/>
                    <a:gd name="connsiteX83" fmla="*/ 600443 w 1315171"/>
                    <a:gd name="connsiteY83" fmla="*/ 123187 h 578425"/>
                    <a:gd name="connsiteX84" fmla="*/ 612216 w 1315171"/>
                    <a:gd name="connsiteY84" fmla="*/ 131036 h 578425"/>
                    <a:gd name="connsiteX85" fmla="*/ 620065 w 1315171"/>
                    <a:gd name="connsiteY85" fmla="*/ 142809 h 578425"/>
                    <a:gd name="connsiteX86" fmla="*/ 604367 w 1315171"/>
                    <a:gd name="connsiteY86" fmla="*/ 166356 h 578425"/>
                    <a:gd name="connsiteX87" fmla="*/ 572972 w 1315171"/>
                    <a:gd name="connsiteY87" fmla="*/ 178129 h 578425"/>
                    <a:gd name="connsiteX88" fmla="*/ 518029 w 1315171"/>
                    <a:gd name="connsiteY88" fmla="*/ 189903 h 578425"/>
                    <a:gd name="connsiteX89" fmla="*/ 510180 w 1315171"/>
                    <a:gd name="connsiteY89" fmla="*/ 201676 h 578425"/>
                    <a:gd name="connsiteX90" fmla="*/ 510180 w 1315171"/>
                    <a:gd name="connsiteY90" fmla="*/ 272317 h 578425"/>
                    <a:gd name="connsiteX91" fmla="*/ 521954 w 1315171"/>
                    <a:gd name="connsiteY91" fmla="*/ 276241 h 578425"/>
                    <a:gd name="connsiteX92" fmla="*/ 553349 w 1315171"/>
                    <a:gd name="connsiteY92" fmla="*/ 272317 h 578425"/>
                    <a:gd name="connsiteX93" fmla="*/ 623990 w 1315171"/>
                    <a:gd name="connsiteY93" fmla="*/ 264468 h 578425"/>
                    <a:gd name="connsiteX94" fmla="*/ 639688 w 1315171"/>
                    <a:gd name="connsiteY94" fmla="*/ 260543 h 578425"/>
                    <a:gd name="connsiteX95" fmla="*/ 651461 w 1315171"/>
                    <a:gd name="connsiteY95" fmla="*/ 256619 h 578425"/>
                    <a:gd name="connsiteX96" fmla="*/ 694630 w 1315171"/>
                    <a:gd name="connsiteY96" fmla="*/ 252694 h 578425"/>
                    <a:gd name="connsiteX97" fmla="*/ 777044 w 1315171"/>
                    <a:gd name="connsiteY97" fmla="*/ 244845 h 578425"/>
                    <a:gd name="connsiteX98" fmla="*/ 800591 w 1315171"/>
                    <a:gd name="connsiteY98" fmla="*/ 236996 h 578425"/>
                    <a:gd name="connsiteX99" fmla="*/ 894778 w 1315171"/>
                    <a:gd name="connsiteY99" fmla="*/ 233072 h 578425"/>
                    <a:gd name="connsiteX100" fmla="*/ 930098 w 1315171"/>
                    <a:gd name="connsiteY100" fmla="*/ 217374 h 578425"/>
                    <a:gd name="connsiteX101" fmla="*/ 937947 w 1315171"/>
                    <a:gd name="connsiteY101" fmla="*/ 205601 h 578425"/>
                    <a:gd name="connsiteX102" fmla="*/ 949720 w 1315171"/>
                    <a:gd name="connsiteY102" fmla="*/ 193827 h 578425"/>
                    <a:gd name="connsiteX103" fmla="*/ 953645 w 1315171"/>
                    <a:gd name="connsiteY103" fmla="*/ 182054 h 578425"/>
                    <a:gd name="connsiteX104" fmla="*/ 949720 w 1315171"/>
                    <a:gd name="connsiteY104" fmla="*/ 127111 h 578425"/>
                    <a:gd name="connsiteX105" fmla="*/ 945796 w 1315171"/>
                    <a:gd name="connsiteY105" fmla="*/ 115338 h 578425"/>
                    <a:gd name="connsiteX106" fmla="*/ 934022 w 1315171"/>
                    <a:gd name="connsiteY106" fmla="*/ 107489 h 578425"/>
                    <a:gd name="connsiteX107" fmla="*/ 898702 w 1315171"/>
                    <a:gd name="connsiteY107" fmla="*/ 111414 h 578425"/>
                    <a:gd name="connsiteX108" fmla="*/ 886929 w 1315171"/>
                    <a:gd name="connsiteY108" fmla="*/ 115338 h 578425"/>
                    <a:gd name="connsiteX109" fmla="*/ 855533 w 1315171"/>
                    <a:gd name="connsiteY109" fmla="*/ 111414 h 578425"/>
                    <a:gd name="connsiteX110" fmla="*/ 847684 w 1315171"/>
                    <a:gd name="connsiteY110" fmla="*/ 99640 h 578425"/>
                    <a:gd name="connsiteX111" fmla="*/ 839835 w 1315171"/>
                    <a:gd name="connsiteY111" fmla="*/ 76093 h 578425"/>
                    <a:gd name="connsiteX112" fmla="*/ 843760 w 1315171"/>
                    <a:gd name="connsiteY112" fmla="*/ 56471 h 578425"/>
                    <a:gd name="connsiteX113" fmla="*/ 855533 w 1315171"/>
                    <a:gd name="connsiteY113" fmla="*/ 52547 h 578425"/>
                    <a:gd name="connsiteX114" fmla="*/ 898702 w 1315171"/>
                    <a:gd name="connsiteY114" fmla="*/ 40773 h 578425"/>
                    <a:gd name="connsiteX115" fmla="*/ 922249 w 1315171"/>
                    <a:gd name="connsiteY115" fmla="*/ 32924 h 578425"/>
                    <a:gd name="connsiteX116" fmla="*/ 934022 w 1315171"/>
                    <a:gd name="connsiteY116" fmla="*/ 29000 h 578425"/>
                    <a:gd name="connsiteX117" fmla="*/ 945796 w 1315171"/>
                    <a:gd name="connsiteY117" fmla="*/ 21151 h 578425"/>
                    <a:gd name="connsiteX118" fmla="*/ 977191 w 1315171"/>
                    <a:gd name="connsiteY118" fmla="*/ 17226 h 578425"/>
                    <a:gd name="connsiteX119" fmla="*/ 988965 w 1315171"/>
                    <a:gd name="connsiteY119" fmla="*/ 13302 h 578425"/>
                    <a:gd name="connsiteX120" fmla="*/ 1067454 w 1315171"/>
                    <a:gd name="connsiteY120" fmla="*/ 17226 h 578425"/>
                    <a:gd name="connsiteX121" fmla="*/ 1094925 w 1315171"/>
                    <a:gd name="connsiteY121" fmla="*/ 21151 h 578425"/>
                    <a:gd name="connsiteX122" fmla="*/ 1106699 w 1315171"/>
                    <a:gd name="connsiteY122" fmla="*/ 29000 h 578425"/>
                    <a:gd name="connsiteX123" fmla="*/ 1118472 w 1315171"/>
                    <a:gd name="connsiteY123" fmla="*/ 32924 h 578425"/>
                    <a:gd name="connsiteX124" fmla="*/ 1130245 w 1315171"/>
                    <a:gd name="connsiteY124" fmla="*/ 40773 h 578425"/>
                    <a:gd name="connsiteX125" fmla="*/ 1142019 w 1315171"/>
                    <a:gd name="connsiteY125" fmla="*/ 52547 h 578425"/>
                    <a:gd name="connsiteX126" fmla="*/ 1153792 w 1315171"/>
                    <a:gd name="connsiteY126" fmla="*/ 56471 h 578425"/>
                    <a:gd name="connsiteX127" fmla="*/ 1173415 w 1315171"/>
                    <a:gd name="connsiteY127" fmla="*/ 91791 h 578425"/>
                    <a:gd name="connsiteX128" fmla="*/ 1169490 w 1315171"/>
                    <a:gd name="connsiteY128" fmla="*/ 119262 h 578425"/>
                    <a:gd name="connsiteX129" fmla="*/ 1138094 w 1315171"/>
                    <a:gd name="connsiteY129" fmla="*/ 119262 h 578425"/>
                    <a:gd name="connsiteX130" fmla="*/ 1102774 w 1315171"/>
                    <a:gd name="connsiteY130" fmla="*/ 95716 h 578425"/>
                    <a:gd name="connsiteX131" fmla="*/ 1091001 w 1315171"/>
                    <a:gd name="connsiteY131" fmla="*/ 87867 h 578425"/>
                    <a:gd name="connsiteX132" fmla="*/ 1079227 w 1315171"/>
                    <a:gd name="connsiteY132" fmla="*/ 83942 h 578425"/>
                    <a:gd name="connsiteX133" fmla="*/ 1055681 w 1315171"/>
                    <a:gd name="connsiteY133" fmla="*/ 72169 h 578425"/>
                    <a:gd name="connsiteX134" fmla="*/ 977191 w 1315171"/>
                    <a:gd name="connsiteY134" fmla="*/ 76093 h 578425"/>
                    <a:gd name="connsiteX135" fmla="*/ 973267 w 1315171"/>
                    <a:gd name="connsiteY135" fmla="*/ 87867 h 578425"/>
                    <a:gd name="connsiteX136" fmla="*/ 977191 w 1315171"/>
                    <a:gd name="connsiteY136" fmla="*/ 150658 h 578425"/>
                    <a:gd name="connsiteX137" fmla="*/ 981116 w 1315171"/>
                    <a:gd name="connsiteY137" fmla="*/ 174205 h 578425"/>
                    <a:gd name="connsiteX138" fmla="*/ 985040 w 1315171"/>
                    <a:gd name="connsiteY138" fmla="*/ 213450 h 578425"/>
                    <a:gd name="connsiteX139" fmla="*/ 996814 w 1315171"/>
                    <a:gd name="connsiteY139" fmla="*/ 221299 h 578425"/>
                    <a:gd name="connsiteX140" fmla="*/ 1036058 w 1315171"/>
                    <a:gd name="connsiteY140" fmla="*/ 225223 h 578425"/>
                    <a:gd name="connsiteX141" fmla="*/ 1098850 w 1315171"/>
                    <a:gd name="connsiteY141" fmla="*/ 236996 h 578425"/>
                    <a:gd name="connsiteX142" fmla="*/ 1134170 w 1315171"/>
                    <a:gd name="connsiteY142" fmla="*/ 256619 h 578425"/>
                    <a:gd name="connsiteX143" fmla="*/ 1145943 w 1315171"/>
                    <a:gd name="connsiteY143" fmla="*/ 264468 h 578425"/>
                    <a:gd name="connsiteX144" fmla="*/ 1173415 w 1315171"/>
                    <a:gd name="connsiteY144" fmla="*/ 272317 h 578425"/>
                    <a:gd name="connsiteX145" fmla="*/ 1185188 w 1315171"/>
                    <a:gd name="connsiteY145" fmla="*/ 276241 h 578425"/>
                    <a:gd name="connsiteX146" fmla="*/ 1204810 w 1315171"/>
                    <a:gd name="connsiteY146" fmla="*/ 280165 h 578425"/>
                    <a:gd name="connsiteX147" fmla="*/ 1228357 w 1315171"/>
                    <a:gd name="connsiteY147" fmla="*/ 288014 h 578425"/>
                    <a:gd name="connsiteX148" fmla="*/ 1251904 w 1315171"/>
                    <a:gd name="connsiteY148" fmla="*/ 303712 h 578425"/>
                    <a:gd name="connsiteX149" fmla="*/ 1263677 w 1315171"/>
                    <a:gd name="connsiteY149" fmla="*/ 311561 h 578425"/>
                    <a:gd name="connsiteX150" fmla="*/ 1291148 w 1315171"/>
                    <a:gd name="connsiteY150" fmla="*/ 323335 h 578425"/>
                    <a:gd name="connsiteX151" fmla="*/ 1302922 w 1315171"/>
                    <a:gd name="connsiteY151" fmla="*/ 327259 h 578425"/>
                    <a:gd name="connsiteX152" fmla="*/ 1314695 w 1315171"/>
                    <a:gd name="connsiteY152" fmla="*/ 366504 h 578425"/>
                    <a:gd name="connsiteX153" fmla="*/ 1310771 w 1315171"/>
                    <a:gd name="connsiteY153" fmla="*/ 401824 h 578425"/>
                    <a:gd name="connsiteX154" fmla="*/ 1298997 w 1315171"/>
                    <a:gd name="connsiteY154" fmla="*/ 405748 h 578425"/>
                    <a:gd name="connsiteX155" fmla="*/ 1271526 w 1315171"/>
                    <a:gd name="connsiteY155" fmla="*/ 393975 h 578425"/>
                    <a:gd name="connsiteX156" fmla="*/ 1251904 w 1315171"/>
                    <a:gd name="connsiteY156" fmla="*/ 374353 h 578425"/>
                    <a:gd name="connsiteX157" fmla="*/ 1228357 w 1315171"/>
                    <a:gd name="connsiteY157" fmla="*/ 366504 h 578425"/>
                    <a:gd name="connsiteX158" fmla="*/ 1216584 w 1315171"/>
                    <a:gd name="connsiteY158" fmla="*/ 358655 h 578425"/>
                    <a:gd name="connsiteX159" fmla="*/ 1204810 w 1315171"/>
                    <a:gd name="connsiteY159" fmla="*/ 342957 h 578425"/>
                    <a:gd name="connsiteX160" fmla="*/ 1193037 w 1315171"/>
                    <a:gd name="connsiteY160" fmla="*/ 339032 h 578425"/>
                    <a:gd name="connsiteX161" fmla="*/ 1165566 w 1315171"/>
                    <a:gd name="connsiteY161" fmla="*/ 327259 h 578425"/>
                    <a:gd name="connsiteX162" fmla="*/ 1122397 w 1315171"/>
                    <a:gd name="connsiteY162" fmla="*/ 303712 h 578425"/>
                    <a:gd name="connsiteX163" fmla="*/ 1110623 w 1315171"/>
                    <a:gd name="connsiteY163" fmla="*/ 299788 h 578425"/>
                    <a:gd name="connsiteX164" fmla="*/ 1098850 w 1315171"/>
                    <a:gd name="connsiteY164" fmla="*/ 291939 h 578425"/>
                    <a:gd name="connsiteX165" fmla="*/ 1087076 w 1315171"/>
                    <a:gd name="connsiteY165" fmla="*/ 288014 h 578425"/>
                    <a:gd name="connsiteX166" fmla="*/ 1020360 w 1315171"/>
                    <a:gd name="connsiteY166" fmla="*/ 276241 h 578425"/>
                    <a:gd name="connsiteX167" fmla="*/ 957569 w 1315171"/>
                    <a:gd name="connsiteY167" fmla="*/ 280165 h 578425"/>
                    <a:gd name="connsiteX168" fmla="*/ 934022 w 1315171"/>
                    <a:gd name="connsiteY168" fmla="*/ 288014 h 578425"/>
                    <a:gd name="connsiteX169" fmla="*/ 918324 w 1315171"/>
                    <a:gd name="connsiteY169" fmla="*/ 291939 h 578425"/>
                    <a:gd name="connsiteX170" fmla="*/ 812364 w 1315171"/>
                    <a:gd name="connsiteY170" fmla="*/ 291939 h 578425"/>
                    <a:gd name="connsiteX171" fmla="*/ 788817 w 1315171"/>
                    <a:gd name="connsiteY171" fmla="*/ 299788 h 578425"/>
                    <a:gd name="connsiteX172" fmla="*/ 777044 w 1315171"/>
                    <a:gd name="connsiteY172" fmla="*/ 303712 h 578425"/>
                    <a:gd name="connsiteX173" fmla="*/ 749572 w 1315171"/>
                    <a:gd name="connsiteY173" fmla="*/ 311561 h 578425"/>
                    <a:gd name="connsiteX174" fmla="*/ 726026 w 1315171"/>
                    <a:gd name="connsiteY174" fmla="*/ 319410 h 578425"/>
                    <a:gd name="connsiteX175" fmla="*/ 698554 w 1315171"/>
                    <a:gd name="connsiteY175" fmla="*/ 327259 h 578425"/>
                    <a:gd name="connsiteX176" fmla="*/ 525878 w 1315171"/>
                    <a:gd name="connsiteY176" fmla="*/ 335108 h 578425"/>
                    <a:gd name="connsiteX177" fmla="*/ 494482 w 1315171"/>
                    <a:gd name="connsiteY177" fmla="*/ 342957 h 578425"/>
                    <a:gd name="connsiteX178" fmla="*/ 459162 w 1315171"/>
                    <a:gd name="connsiteY178" fmla="*/ 354730 h 578425"/>
                    <a:gd name="connsiteX179" fmla="*/ 447389 w 1315171"/>
                    <a:gd name="connsiteY179" fmla="*/ 358655 h 578425"/>
                    <a:gd name="connsiteX180" fmla="*/ 427766 w 1315171"/>
                    <a:gd name="connsiteY180" fmla="*/ 362579 h 578425"/>
                    <a:gd name="connsiteX181" fmla="*/ 404220 w 1315171"/>
                    <a:gd name="connsiteY181" fmla="*/ 370428 h 578425"/>
                    <a:gd name="connsiteX182" fmla="*/ 392446 w 1315171"/>
                    <a:gd name="connsiteY182" fmla="*/ 374353 h 578425"/>
                    <a:gd name="connsiteX183" fmla="*/ 364975 w 1315171"/>
                    <a:gd name="connsiteY183" fmla="*/ 382202 h 578425"/>
                    <a:gd name="connsiteX184" fmla="*/ 349277 w 1315171"/>
                    <a:gd name="connsiteY184" fmla="*/ 386126 h 578425"/>
                    <a:gd name="connsiteX185" fmla="*/ 325730 w 1315171"/>
                    <a:gd name="connsiteY185" fmla="*/ 393975 h 578425"/>
                    <a:gd name="connsiteX186" fmla="*/ 310033 w 1315171"/>
                    <a:gd name="connsiteY186" fmla="*/ 397899 h 578425"/>
                    <a:gd name="connsiteX187" fmla="*/ 286486 w 1315171"/>
                    <a:gd name="connsiteY187" fmla="*/ 405748 h 578425"/>
                    <a:gd name="connsiteX188" fmla="*/ 274712 w 1315171"/>
                    <a:gd name="connsiteY188" fmla="*/ 413597 h 578425"/>
                    <a:gd name="connsiteX189" fmla="*/ 262939 w 1315171"/>
                    <a:gd name="connsiteY189" fmla="*/ 425371 h 578425"/>
                    <a:gd name="connsiteX190" fmla="*/ 200148 w 1315171"/>
                    <a:gd name="connsiteY190" fmla="*/ 429295 h 578425"/>
                    <a:gd name="connsiteX191" fmla="*/ 176601 w 1315171"/>
                    <a:gd name="connsiteY191" fmla="*/ 444993 h 578425"/>
                    <a:gd name="connsiteX192" fmla="*/ 168752 w 1315171"/>
                    <a:gd name="connsiteY192" fmla="*/ 456766 h 578425"/>
                    <a:gd name="connsiteX193" fmla="*/ 145205 w 1315171"/>
                    <a:gd name="connsiteY193" fmla="*/ 476389 h 578425"/>
                    <a:gd name="connsiteX194" fmla="*/ 129507 w 1315171"/>
                    <a:gd name="connsiteY194" fmla="*/ 499935 h 578425"/>
                    <a:gd name="connsiteX195" fmla="*/ 109885 w 1315171"/>
                    <a:gd name="connsiteY195" fmla="*/ 531331 h 578425"/>
                    <a:gd name="connsiteX196" fmla="*/ 105960 w 1315171"/>
                    <a:gd name="connsiteY196" fmla="*/ 543105 h 578425"/>
                    <a:gd name="connsiteX197" fmla="*/ 94187 w 1315171"/>
                    <a:gd name="connsiteY197" fmla="*/ 547029 h 578425"/>
                    <a:gd name="connsiteX198" fmla="*/ 66716 w 1315171"/>
                    <a:gd name="connsiteY198" fmla="*/ 566651 h 578425"/>
                    <a:gd name="connsiteX199" fmla="*/ 43169 w 1315171"/>
                    <a:gd name="connsiteY199" fmla="*/ 574500 h 578425"/>
                    <a:gd name="connsiteX200" fmla="*/ 31396 w 1315171"/>
                    <a:gd name="connsiteY200" fmla="*/ 578425 h 578425"/>
                    <a:gd name="connsiteX201" fmla="*/ 19622 w 1315171"/>
                    <a:gd name="connsiteY201" fmla="*/ 574500 h 578425"/>
                    <a:gd name="connsiteX202" fmla="*/ 7849 w 1315171"/>
                    <a:gd name="connsiteY202" fmla="*/ 550953 h 578425"/>
                    <a:gd name="connsiteX203" fmla="*/ 0 w 1315171"/>
                    <a:gd name="connsiteY203" fmla="*/ 539180 h 578425"/>
                    <a:gd name="connsiteX204" fmla="*/ 3924 w 1315171"/>
                    <a:gd name="connsiteY204" fmla="*/ 535256 h 57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1315171" h="578425">
                      <a:moveTo>
                        <a:pt x="3924" y="535256"/>
                      </a:moveTo>
                      <a:cubicBezTo>
                        <a:pt x="5232" y="530023"/>
                        <a:pt x="5191" y="516644"/>
                        <a:pt x="7849" y="507784"/>
                      </a:cubicBezTo>
                      <a:cubicBezTo>
                        <a:pt x="10964" y="497401"/>
                        <a:pt x="37996" y="474338"/>
                        <a:pt x="39245" y="472464"/>
                      </a:cubicBezTo>
                      <a:cubicBezTo>
                        <a:pt x="48682" y="458310"/>
                        <a:pt x="54514" y="447895"/>
                        <a:pt x="70640" y="437144"/>
                      </a:cubicBezTo>
                      <a:lnTo>
                        <a:pt x="105960" y="413597"/>
                      </a:lnTo>
                      <a:lnTo>
                        <a:pt x="129507" y="397899"/>
                      </a:lnTo>
                      <a:cubicBezTo>
                        <a:pt x="133432" y="393975"/>
                        <a:pt x="136429" y="388821"/>
                        <a:pt x="141281" y="386126"/>
                      </a:cubicBezTo>
                      <a:cubicBezTo>
                        <a:pt x="148513" y="382108"/>
                        <a:pt x="157943" y="382866"/>
                        <a:pt x="164827" y="378277"/>
                      </a:cubicBezTo>
                      <a:cubicBezTo>
                        <a:pt x="168752" y="375661"/>
                        <a:pt x="172291" y="372344"/>
                        <a:pt x="176601" y="370428"/>
                      </a:cubicBezTo>
                      <a:cubicBezTo>
                        <a:pt x="184162" y="367068"/>
                        <a:pt x="193264" y="367168"/>
                        <a:pt x="200148" y="362579"/>
                      </a:cubicBezTo>
                      <a:cubicBezTo>
                        <a:pt x="204072" y="359963"/>
                        <a:pt x="207611" y="356646"/>
                        <a:pt x="211921" y="354730"/>
                      </a:cubicBezTo>
                      <a:cubicBezTo>
                        <a:pt x="211931" y="354726"/>
                        <a:pt x="241349" y="344921"/>
                        <a:pt x="247241" y="342957"/>
                      </a:cubicBezTo>
                      <a:cubicBezTo>
                        <a:pt x="251166" y="341649"/>
                        <a:pt x="255573" y="341327"/>
                        <a:pt x="259015" y="339032"/>
                      </a:cubicBezTo>
                      <a:cubicBezTo>
                        <a:pt x="274478" y="328724"/>
                        <a:pt x="271917" y="328940"/>
                        <a:pt x="294335" y="323335"/>
                      </a:cubicBezTo>
                      <a:cubicBezTo>
                        <a:pt x="299568" y="322027"/>
                        <a:pt x="304847" y="320892"/>
                        <a:pt x="310033" y="319410"/>
                      </a:cubicBezTo>
                      <a:cubicBezTo>
                        <a:pt x="314010" y="318274"/>
                        <a:pt x="317793" y="316489"/>
                        <a:pt x="321806" y="315486"/>
                      </a:cubicBezTo>
                      <a:cubicBezTo>
                        <a:pt x="328277" y="313868"/>
                        <a:pt x="334993" y="313316"/>
                        <a:pt x="341428" y="311561"/>
                      </a:cubicBezTo>
                      <a:cubicBezTo>
                        <a:pt x="349410" y="309384"/>
                        <a:pt x="356785" y="304882"/>
                        <a:pt x="364975" y="303712"/>
                      </a:cubicBezTo>
                      <a:cubicBezTo>
                        <a:pt x="380492" y="301496"/>
                        <a:pt x="396759" y="299691"/>
                        <a:pt x="412069" y="295863"/>
                      </a:cubicBezTo>
                      <a:cubicBezTo>
                        <a:pt x="416082" y="294860"/>
                        <a:pt x="419918" y="293247"/>
                        <a:pt x="423842" y="291939"/>
                      </a:cubicBezTo>
                      <a:cubicBezTo>
                        <a:pt x="446340" y="258190"/>
                        <a:pt x="419364" y="300893"/>
                        <a:pt x="435615" y="268392"/>
                      </a:cubicBezTo>
                      <a:cubicBezTo>
                        <a:pt x="437724" y="264173"/>
                        <a:pt x="440848" y="260543"/>
                        <a:pt x="443464" y="256619"/>
                      </a:cubicBezTo>
                      <a:cubicBezTo>
                        <a:pt x="442156" y="252694"/>
                        <a:pt x="440676" y="248823"/>
                        <a:pt x="439540" y="244845"/>
                      </a:cubicBezTo>
                      <a:cubicBezTo>
                        <a:pt x="438058" y="239659"/>
                        <a:pt x="439167" y="233206"/>
                        <a:pt x="435615" y="229147"/>
                      </a:cubicBezTo>
                      <a:cubicBezTo>
                        <a:pt x="429403" y="222048"/>
                        <a:pt x="412069" y="213450"/>
                        <a:pt x="412069" y="213450"/>
                      </a:cubicBezTo>
                      <a:cubicBezTo>
                        <a:pt x="397679" y="214758"/>
                        <a:pt x="383204" y="215331"/>
                        <a:pt x="368900" y="217374"/>
                      </a:cubicBezTo>
                      <a:cubicBezTo>
                        <a:pt x="364805" y="217959"/>
                        <a:pt x="361164" y="220402"/>
                        <a:pt x="357126" y="221299"/>
                      </a:cubicBezTo>
                      <a:cubicBezTo>
                        <a:pt x="349358" y="223025"/>
                        <a:pt x="341428" y="223915"/>
                        <a:pt x="333579" y="225223"/>
                      </a:cubicBezTo>
                      <a:cubicBezTo>
                        <a:pt x="325730" y="227839"/>
                        <a:pt x="315883" y="227222"/>
                        <a:pt x="310033" y="233072"/>
                      </a:cubicBezTo>
                      <a:cubicBezTo>
                        <a:pt x="306108" y="236996"/>
                        <a:pt x="303111" y="242150"/>
                        <a:pt x="298259" y="244845"/>
                      </a:cubicBezTo>
                      <a:cubicBezTo>
                        <a:pt x="287404" y="250875"/>
                        <a:pt x="271129" y="252985"/>
                        <a:pt x="259015" y="256619"/>
                      </a:cubicBezTo>
                      <a:cubicBezTo>
                        <a:pt x="251090" y="258997"/>
                        <a:pt x="242352" y="259879"/>
                        <a:pt x="235468" y="264468"/>
                      </a:cubicBezTo>
                      <a:cubicBezTo>
                        <a:pt x="231543" y="267084"/>
                        <a:pt x="228004" y="270401"/>
                        <a:pt x="223694" y="272317"/>
                      </a:cubicBezTo>
                      <a:cubicBezTo>
                        <a:pt x="216134" y="275677"/>
                        <a:pt x="207997" y="277549"/>
                        <a:pt x="200148" y="280165"/>
                      </a:cubicBezTo>
                      <a:lnTo>
                        <a:pt x="164827" y="291939"/>
                      </a:lnTo>
                      <a:lnTo>
                        <a:pt x="153054" y="295863"/>
                      </a:lnTo>
                      <a:lnTo>
                        <a:pt x="141281" y="299788"/>
                      </a:lnTo>
                      <a:cubicBezTo>
                        <a:pt x="113822" y="297826"/>
                        <a:pt x="62231" y="312523"/>
                        <a:pt x="90263" y="264468"/>
                      </a:cubicBezTo>
                      <a:cubicBezTo>
                        <a:pt x="95016" y="256320"/>
                        <a:pt x="105960" y="254003"/>
                        <a:pt x="113809" y="248770"/>
                      </a:cubicBezTo>
                      <a:cubicBezTo>
                        <a:pt x="132466" y="236332"/>
                        <a:pt x="121110" y="242412"/>
                        <a:pt x="149130" y="233072"/>
                      </a:cubicBezTo>
                      <a:lnTo>
                        <a:pt x="160903" y="229147"/>
                      </a:lnTo>
                      <a:lnTo>
                        <a:pt x="172676" y="225223"/>
                      </a:lnTo>
                      <a:cubicBezTo>
                        <a:pt x="206420" y="202728"/>
                        <a:pt x="163726" y="229698"/>
                        <a:pt x="196223" y="213450"/>
                      </a:cubicBezTo>
                      <a:cubicBezTo>
                        <a:pt x="200442" y="211341"/>
                        <a:pt x="203778" y="207710"/>
                        <a:pt x="207997" y="205601"/>
                      </a:cubicBezTo>
                      <a:cubicBezTo>
                        <a:pt x="211697" y="203751"/>
                        <a:pt x="216070" y="203526"/>
                        <a:pt x="219770" y="201676"/>
                      </a:cubicBezTo>
                      <a:cubicBezTo>
                        <a:pt x="223989" y="199567"/>
                        <a:pt x="227069" y="195318"/>
                        <a:pt x="231543" y="193827"/>
                      </a:cubicBezTo>
                      <a:cubicBezTo>
                        <a:pt x="239092" y="191311"/>
                        <a:pt x="247241" y="191211"/>
                        <a:pt x="255090" y="189903"/>
                      </a:cubicBezTo>
                      <a:cubicBezTo>
                        <a:pt x="259014" y="188595"/>
                        <a:pt x="263633" y="188562"/>
                        <a:pt x="266863" y="185978"/>
                      </a:cubicBezTo>
                      <a:cubicBezTo>
                        <a:pt x="273779" y="180445"/>
                        <a:pt x="276051" y="170188"/>
                        <a:pt x="278637" y="162432"/>
                      </a:cubicBezTo>
                      <a:cubicBezTo>
                        <a:pt x="277550" y="157000"/>
                        <a:pt x="274558" y="137822"/>
                        <a:pt x="270788" y="131036"/>
                      </a:cubicBezTo>
                      <a:cubicBezTo>
                        <a:pt x="266207" y="122790"/>
                        <a:pt x="255090" y="107489"/>
                        <a:pt x="255090" y="107489"/>
                      </a:cubicBezTo>
                      <a:cubicBezTo>
                        <a:pt x="253782" y="102256"/>
                        <a:pt x="254535" y="96003"/>
                        <a:pt x="251166" y="91791"/>
                      </a:cubicBezTo>
                      <a:cubicBezTo>
                        <a:pt x="248582" y="88561"/>
                        <a:pt x="243092" y="89717"/>
                        <a:pt x="239392" y="87867"/>
                      </a:cubicBezTo>
                      <a:cubicBezTo>
                        <a:pt x="211797" y="74070"/>
                        <a:pt x="247794" y="83381"/>
                        <a:pt x="204072" y="76093"/>
                      </a:cubicBezTo>
                      <a:cubicBezTo>
                        <a:pt x="202764" y="72169"/>
                        <a:pt x="200148" y="68457"/>
                        <a:pt x="200148" y="64320"/>
                      </a:cubicBezTo>
                      <a:cubicBezTo>
                        <a:pt x="200148" y="55070"/>
                        <a:pt x="200637" y="45437"/>
                        <a:pt x="204072" y="36849"/>
                      </a:cubicBezTo>
                      <a:cubicBezTo>
                        <a:pt x="206133" y="31696"/>
                        <a:pt x="211581" y="28628"/>
                        <a:pt x="215845" y="25075"/>
                      </a:cubicBezTo>
                      <a:cubicBezTo>
                        <a:pt x="219469" y="22055"/>
                        <a:pt x="223400" y="19335"/>
                        <a:pt x="227619" y="17226"/>
                      </a:cubicBezTo>
                      <a:cubicBezTo>
                        <a:pt x="238578" y="11747"/>
                        <a:pt x="256741" y="10824"/>
                        <a:pt x="266863" y="9378"/>
                      </a:cubicBezTo>
                      <a:cubicBezTo>
                        <a:pt x="278887" y="11095"/>
                        <a:pt x="296896" y="9636"/>
                        <a:pt x="306108" y="21151"/>
                      </a:cubicBezTo>
                      <a:cubicBezTo>
                        <a:pt x="308692" y="24381"/>
                        <a:pt x="308725" y="29000"/>
                        <a:pt x="310033" y="32924"/>
                      </a:cubicBezTo>
                      <a:cubicBezTo>
                        <a:pt x="309559" y="35769"/>
                        <a:pt x="306477" y="61805"/>
                        <a:pt x="302184" y="68244"/>
                      </a:cubicBezTo>
                      <a:cubicBezTo>
                        <a:pt x="299105" y="72862"/>
                        <a:pt x="294335" y="76093"/>
                        <a:pt x="290410" y="80018"/>
                      </a:cubicBezTo>
                      <a:cubicBezTo>
                        <a:pt x="289102" y="83942"/>
                        <a:pt x="286486" y="87654"/>
                        <a:pt x="286486" y="91791"/>
                      </a:cubicBezTo>
                      <a:cubicBezTo>
                        <a:pt x="286486" y="97185"/>
                        <a:pt x="288928" y="102303"/>
                        <a:pt x="290410" y="107489"/>
                      </a:cubicBezTo>
                      <a:cubicBezTo>
                        <a:pt x="294471" y="121703"/>
                        <a:pt x="293586" y="118139"/>
                        <a:pt x="302184" y="131036"/>
                      </a:cubicBezTo>
                      <a:cubicBezTo>
                        <a:pt x="303492" y="134960"/>
                        <a:pt x="304258" y="139109"/>
                        <a:pt x="306108" y="142809"/>
                      </a:cubicBezTo>
                      <a:cubicBezTo>
                        <a:pt x="310535" y="151664"/>
                        <a:pt x="316070" y="158810"/>
                        <a:pt x="325730" y="162432"/>
                      </a:cubicBezTo>
                      <a:cubicBezTo>
                        <a:pt x="331976" y="164774"/>
                        <a:pt x="338812" y="165048"/>
                        <a:pt x="345353" y="166356"/>
                      </a:cubicBezTo>
                      <a:cubicBezTo>
                        <a:pt x="347969" y="162432"/>
                        <a:pt x="348823" y="156335"/>
                        <a:pt x="353202" y="154583"/>
                      </a:cubicBezTo>
                      <a:cubicBezTo>
                        <a:pt x="362994" y="150666"/>
                        <a:pt x="374194" y="152392"/>
                        <a:pt x="384597" y="150658"/>
                      </a:cubicBezTo>
                      <a:cubicBezTo>
                        <a:pt x="389917" y="149771"/>
                        <a:pt x="395109" y="148216"/>
                        <a:pt x="400295" y="146734"/>
                      </a:cubicBezTo>
                      <a:cubicBezTo>
                        <a:pt x="404273" y="145597"/>
                        <a:pt x="407999" y="143549"/>
                        <a:pt x="412069" y="142809"/>
                      </a:cubicBezTo>
                      <a:cubicBezTo>
                        <a:pt x="422445" y="140922"/>
                        <a:pt x="432999" y="140193"/>
                        <a:pt x="443464" y="138885"/>
                      </a:cubicBezTo>
                      <a:cubicBezTo>
                        <a:pt x="451313" y="136269"/>
                        <a:pt x="460127" y="135625"/>
                        <a:pt x="467011" y="131036"/>
                      </a:cubicBezTo>
                      <a:cubicBezTo>
                        <a:pt x="479523" y="122695"/>
                        <a:pt x="485089" y="117493"/>
                        <a:pt x="502331" y="115338"/>
                      </a:cubicBezTo>
                      <a:lnTo>
                        <a:pt x="533727" y="111414"/>
                      </a:lnTo>
                      <a:cubicBezTo>
                        <a:pt x="540268" y="107053"/>
                        <a:pt x="552041" y="101385"/>
                        <a:pt x="553349" y="91791"/>
                      </a:cubicBezTo>
                      <a:cubicBezTo>
                        <a:pt x="565867" y="0"/>
                        <a:pt x="541886" y="40307"/>
                        <a:pt x="565123" y="5453"/>
                      </a:cubicBezTo>
                      <a:cubicBezTo>
                        <a:pt x="580821" y="6761"/>
                        <a:pt x="597785" y="3064"/>
                        <a:pt x="612216" y="9378"/>
                      </a:cubicBezTo>
                      <a:cubicBezTo>
                        <a:pt x="622748" y="13986"/>
                        <a:pt x="628203" y="33790"/>
                        <a:pt x="631839" y="44698"/>
                      </a:cubicBezTo>
                      <a:cubicBezTo>
                        <a:pt x="612356" y="51192"/>
                        <a:pt x="608014" y="47286"/>
                        <a:pt x="600443" y="64320"/>
                      </a:cubicBezTo>
                      <a:cubicBezTo>
                        <a:pt x="597083" y="71880"/>
                        <a:pt x="592594" y="87867"/>
                        <a:pt x="592594" y="87867"/>
                      </a:cubicBezTo>
                      <a:cubicBezTo>
                        <a:pt x="592635" y="88112"/>
                        <a:pt x="596374" y="118100"/>
                        <a:pt x="600443" y="123187"/>
                      </a:cubicBezTo>
                      <a:cubicBezTo>
                        <a:pt x="603389" y="126870"/>
                        <a:pt x="608292" y="128420"/>
                        <a:pt x="612216" y="131036"/>
                      </a:cubicBezTo>
                      <a:cubicBezTo>
                        <a:pt x="614832" y="134960"/>
                        <a:pt x="619398" y="138140"/>
                        <a:pt x="620065" y="142809"/>
                      </a:cubicBezTo>
                      <a:cubicBezTo>
                        <a:pt x="622127" y="157238"/>
                        <a:pt x="614394" y="160626"/>
                        <a:pt x="604367" y="166356"/>
                      </a:cubicBezTo>
                      <a:cubicBezTo>
                        <a:pt x="588405" y="175477"/>
                        <a:pt x="590141" y="173837"/>
                        <a:pt x="572972" y="178129"/>
                      </a:cubicBezTo>
                      <a:cubicBezTo>
                        <a:pt x="540650" y="199677"/>
                        <a:pt x="558785" y="194997"/>
                        <a:pt x="518029" y="189903"/>
                      </a:cubicBezTo>
                      <a:cubicBezTo>
                        <a:pt x="515413" y="193827"/>
                        <a:pt x="512289" y="197457"/>
                        <a:pt x="510180" y="201676"/>
                      </a:cubicBezTo>
                      <a:cubicBezTo>
                        <a:pt x="499967" y="222103"/>
                        <a:pt x="506320" y="256877"/>
                        <a:pt x="510180" y="272317"/>
                      </a:cubicBezTo>
                      <a:cubicBezTo>
                        <a:pt x="511183" y="276330"/>
                        <a:pt x="518029" y="274933"/>
                        <a:pt x="521954" y="276241"/>
                      </a:cubicBezTo>
                      <a:lnTo>
                        <a:pt x="553349" y="272317"/>
                      </a:lnTo>
                      <a:cubicBezTo>
                        <a:pt x="582318" y="269268"/>
                        <a:pt x="597203" y="269338"/>
                        <a:pt x="623990" y="264468"/>
                      </a:cubicBezTo>
                      <a:cubicBezTo>
                        <a:pt x="629297" y="263503"/>
                        <a:pt x="634502" y="262025"/>
                        <a:pt x="639688" y="260543"/>
                      </a:cubicBezTo>
                      <a:cubicBezTo>
                        <a:pt x="643665" y="259407"/>
                        <a:pt x="647366" y="257204"/>
                        <a:pt x="651461" y="256619"/>
                      </a:cubicBezTo>
                      <a:cubicBezTo>
                        <a:pt x="665765" y="254576"/>
                        <a:pt x="680240" y="254002"/>
                        <a:pt x="694630" y="252694"/>
                      </a:cubicBezTo>
                      <a:cubicBezTo>
                        <a:pt x="733149" y="239856"/>
                        <a:pt x="677346" y="257308"/>
                        <a:pt x="777044" y="244845"/>
                      </a:cubicBezTo>
                      <a:cubicBezTo>
                        <a:pt x="785254" y="243819"/>
                        <a:pt x="792325" y="237340"/>
                        <a:pt x="800591" y="236996"/>
                      </a:cubicBezTo>
                      <a:lnTo>
                        <a:pt x="894778" y="233072"/>
                      </a:lnTo>
                      <a:cubicBezTo>
                        <a:pt x="922799" y="223731"/>
                        <a:pt x="911440" y="229812"/>
                        <a:pt x="930098" y="217374"/>
                      </a:cubicBezTo>
                      <a:cubicBezTo>
                        <a:pt x="932714" y="213450"/>
                        <a:pt x="934928" y="209224"/>
                        <a:pt x="937947" y="205601"/>
                      </a:cubicBezTo>
                      <a:cubicBezTo>
                        <a:pt x="941500" y="201337"/>
                        <a:pt x="946641" y="198445"/>
                        <a:pt x="949720" y="193827"/>
                      </a:cubicBezTo>
                      <a:cubicBezTo>
                        <a:pt x="952015" y="190385"/>
                        <a:pt x="952337" y="185978"/>
                        <a:pt x="953645" y="182054"/>
                      </a:cubicBezTo>
                      <a:cubicBezTo>
                        <a:pt x="952337" y="163740"/>
                        <a:pt x="951865" y="145346"/>
                        <a:pt x="949720" y="127111"/>
                      </a:cubicBezTo>
                      <a:cubicBezTo>
                        <a:pt x="949237" y="123003"/>
                        <a:pt x="948380" y="118568"/>
                        <a:pt x="945796" y="115338"/>
                      </a:cubicBezTo>
                      <a:cubicBezTo>
                        <a:pt x="942849" y="111655"/>
                        <a:pt x="937947" y="110105"/>
                        <a:pt x="934022" y="107489"/>
                      </a:cubicBezTo>
                      <a:cubicBezTo>
                        <a:pt x="922249" y="108797"/>
                        <a:pt x="910387" y="109467"/>
                        <a:pt x="898702" y="111414"/>
                      </a:cubicBezTo>
                      <a:cubicBezTo>
                        <a:pt x="894622" y="112094"/>
                        <a:pt x="891066" y="115338"/>
                        <a:pt x="886929" y="115338"/>
                      </a:cubicBezTo>
                      <a:cubicBezTo>
                        <a:pt x="876382" y="115338"/>
                        <a:pt x="865998" y="112722"/>
                        <a:pt x="855533" y="111414"/>
                      </a:cubicBezTo>
                      <a:cubicBezTo>
                        <a:pt x="852917" y="107489"/>
                        <a:pt x="849600" y="103950"/>
                        <a:pt x="847684" y="99640"/>
                      </a:cubicBezTo>
                      <a:cubicBezTo>
                        <a:pt x="844324" y="92079"/>
                        <a:pt x="839835" y="76093"/>
                        <a:pt x="839835" y="76093"/>
                      </a:cubicBezTo>
                      <a:cubicBezTo>
                        <a:pt x="841143" y="69552"/>
                        <a:pt x="840060" y="62021"/>
                        <a:pt x="843760" y="56471"/>
                      </a:cubicBezTo>
                      <a:cubicBezTo>
                        <a:pt x="846055" y="53029"/>
                        <a:pt x="851520" y="53550"/>
                        <a:pt x="855533" y="52547"/>
                      </a:cubicBezTo>
                      <a:cubicBezTo>
                        <a:pt x="899907" y="41453"/>
                        <a:pt x="848188" y="57611"/>
                        <a:pt x="898702" y="40773"/>
                      </a:cubicBezTo>
                      <a:lnTo>
                        <a:pt x="922249" y="32924"/>
                      </a:lnTo>
                      <a:lnTo>
                        <a:pt x="934022" y="29000"/>
                      </a:lnTo>
                      <a:cubicBezTo>
                        <a:pt x="937947" y="26384"/>
                        <a:pt x="941245" y="22392"/>
                        <a:pt x="945796" y="21151"/>
                      </a:cubicBezTo>
                      <a:cubicBezTo>
                        <a:pt x="955971" y="18376"/>
                        <a:pt x="966815" y="19113"/>
                        <a:pt x="977191" y="17226"/>
                      </a:cubicBezTo>
                      <a:cubicBezTo>
                        <a:pt x="981261" y="16486"/>
                        <a:pt x="985040" y="14610"/>
                        <a:pt x="988965" y="13302"/>
                      </a:cubicBezTo>
                      <a:cubicBezTo>
                        <a:pt x="1015128" y="14610"/>
                        <a:pt x="1041330" y="15291"/>
                        <a:pt x="1067454" y="17226"/>
                      </a:cubicBezTo>
                      <a:cubicBezTo>
                        <a:pt x="1076679" y="17909"/>
                        <a:pt x="1086065" y="18493"/>
                        <a:pt x="1094925" y="21151"/>
                      </a:cubicBezTo>
                      <a:cubicBezTo>
                        <a:pt x="1099443" y="22506"/>
                        <a:pt x="1102480" y="26891"/>
                        <a:pt x="1106699" y="29000"/>
                      </a:cubicBezTo>
                      <a:cubicBezTo>
                        <a:pt x="1110399" y="30850"/>
                        <a:pt x="1114548" y="31616"/>
                        <a:pt x="1118472" y="32924"/>
                      </a:cubicBezTo>
                      <a:cubicBezTo>
                        <a:pt x="1122396" y="35540"/>
                        <a:pt x="1126622" y="37754"/>
                        <a:pt x="1130245" y="40773"/>
                      </a:cubicBezTo>
                      <a:cubicBezTo>
                        <a:pt x="1134509" y="44326"/>
                        <a:pt x="1137401" y="49468"/>
                        <a:pt x="1142019" y="52547"/>
                      </a:cubicBezTo>
                      <a:cubicBezTo>
                        <a:pt x="1145461" y="54842"/>
                        <a:pt x="1149868" y="55163"/>
                        <a:pt x="1153792" y="56471"/>
                      </a:cubicBezTo>
                      <a:cubicBezTo>
                        <a:pt x="1171785" y="83460"/>
                        <a:pt x="1166506" y="71069"/>
                        <a:pt x="1173415" y="91791"/>
                      </a:cubicBezTo>
                      <a:cubicBezTo>
                        <a:pt x="1172107" y="100948"/>
                        <a:pt x="1173627" y="110989"/>
                        <a:pt x="1169490" y="119262"/>
                      </a:cubicBezTo>
                      <a:cubicBezTo>
                        <a:pt x="1165101" y="128039"/>
                        <a:pt x="1139662" y="119576"/>
                        <a:pt x="1138094" y="119262"/>
                      </a:cubicBezTo>
                      <a:lnTo>
                        <a:pt x="1102774" y="95716"/>
                      </a:lnTo>
                      <a:cubicBezTo>
                        <a:pt x="1098850" y="93100"/>
                        <a:pt x="1095475" y="89359"/>
                        <a:pt x="1091001" y="87867"/>
                      </a:cubicBezTo>
                      <a:cubicBezTo>
                        <a:pt x="1087076" y="86559"/>
                        <a:pt x="1082927" y="85792"/>
                        <a:pt x="1079227" y="83942"/>
                      </a:cubicBezTo>
                      <a:cubicBezTo>
                        <a:pt x="1048801" y="68728"/>
                        <a:pt x="1085269" y="82031"/>
                        <a:pt x="1055681" y="72169"/>
                      </a:cubicBezTo>
                      <a:cubicBezTo>
                        <a:pt x="1029518" y="73477"/>
                        <a:pt x="1002924" y="71191"/>
                        <a:pt x="977191" y="76093"/>
                      </a:cubicBezTo>
                      <a:cubicBezTo>
                        <a:pt x="973127" y="76867"/>
                        <a:pt x="973267" y="83730"/>
                        <a:pt x="973267" y="87867"/>
                      </a:cubicBezTo>
                      <a:cubicBezTo>
                        <a:pt x="973267" y="108838"/>
                        <a:pt x="975292" y="129773"/>
                        <a:pt x="977191" y="150658"/>
                      </a:cubicBezTo>
                      <a:cubicBezTo>
                        <a:pt x="977911" y="158583"/>
                        <a:pt x="980129" y="166309"/>
                        <a:pt x="981116" y="174205"/>
                      </a:cubicBezTo>
                      <a:cubicBezTo>
                        <a:pt x="982747" y="187250"/>
                        <a:pt x="980883" y="200978"/>
                        <a:pt x="985040" y="213450"/>
                      </a:cubicBezTo>
                      <a:cubicBezTo>
                        <a:pt x="986532" y="217925"/>
                        <a:pt x="992218" y="220238"/>
                        <a:pt x="996814" y="221299"/>
                      </a:cubicBezTo>
                      <a:cubicBezTo>
                        <a:pt x="1009624" y="224255"/>
                        <a:pt x="1022977" y="223915"/>
                        <a:pt x="1036058" y="225223"/>
                      </a:cubicBezTo>
                      <a:cubicBezTo>
                        <a:pt x="1072077" y="237229"/>
                        <a:pt x="1051372" y="232249"/>
                        <a:pt x="1098850" y="236996"/>
                      </a:cubicBezTo>
                      <a:cubicBezTo>
                        <a:pt x="1119572" y="243904"/>
                        <a:pt x="1107182" y="238627"/>
                        <a:pt x="1134170" y="256619"/>
                      </a:cubicBezTo>
                      <a:cubicBezTo>
                        <a:pt x="1138094" y="259235"/>
                        <a:pt x="1141468" y="262977"/>
                        <a:pt x="1145943" y="264468"/>
                      </a:cubicBezTo>
                      <a:cubicBezTo>
                        <a:pt x="1174179" y="273878"/>
                        <a:pt x="1138912" y="262459"/>
                        <a:pt x="1173415" y="272317"/>
                      </a:cubicBezTo>
                      <a:cubicBezTo>
                        <a:pt x="1177392" y="273453"/>
                        <a:pt x="1181175" y="275238"/>
                        <a:pt x="1185188" y="276241"/>
                      </a:cubicBezTo>
                      <a:cubicBezTo>
                        <a:pt x="1191659" y="277859"/>
                        <a:pt x="1198375" y="278410"/>
                        <a:pt x="1204810" y="280165"/>
                      </a:cubicBezTo>
                      <a:cubicBezTo>
                        <a:pt x="1212792" y="282342"/>
                        <a:pt x="1228357" y="288014"/>
                        <a:pt x="1228357" y="288014"/>
                      </a:cubicBezTo>
                      <a:lnTo>
                        <a:pt x="1251904" y="303712"/>
                      </a:lnTo>
                      <a:cubicBezTo>
                        <a:pt x="1255828" y="306328"/>
                        <a:pt x="1259203" y="310069"/>
                        <a:pt x="1263677" y="311561"/>
                      </a:cubicBezTo>
                      <a:cubicBezTo>
                        <a:pt x="1291299" y="320769"/>
                        <a:pt x="1257188" y="308781"/>
                        <a:pt x="1291148" y="323335"/>
                      </a:cubicBezTo>
                      <a:cubicBezTo>
                        <a:pt x="1294950" y="324965"/>
                        <a:pt x="1298997" y="325951"/>
                        <a:pt x="1302922" y="327259"/>
                      </a:cubicBezTo>
                      <a:cubicBezTo>
                        <a:pt x="1312477" y="355923"/>
                        <a:pt x="1308765" y="342779"/>
                        <a:pt x="1314695" y="366504"/>
                      </a:cubicBezTo>
                      <a:cubicBezTo>
                        <a:pt x="1313387" y="378277"/>
                        <a:pt x="1315171" y="390826"/>
                        <a:pt x="1310771" y="401824"/>
                      </a:cubicBezTo>
                      <a:cubicBezTo>
                        <a:pt x="1309235" y="405665"/>
                        <a:pt x="1303134" y="405748"/>
                        <a:pt x="1298997" y="405748"/>
                      </a:cubicBezTo>
                      <a:cubicBezTo>
                        <a:pt x="1293222" y="405748"/>
                        <a:pt x="1274592" y="395508"/>
                        <a:pt x="1271526" y="393975"/>
                      </a:cubicBezTo>
                      <a:cubicBezTo>
                        <a:pt x="1264366" y="383235"/>
                        <a:pt x="1264296" y="379861"/>
                        <a:pt x="1251904" y="374353"/>
                      </a:cubicBezTo>
                      <a:cubicBezTo>
                        <a:pt x="1244344" y="370993"/>
                        <a:pt x="1228357" y="366504"/>
                        <a:pt x="1228357" y="366504"/>
                      </a:cubicBezTo>
                      <a:cubicBezTo>
                        <a:pt x="1224433" y="363888"/>
                        <a:pt x="1219919" y="361990"/>
                        <a:pt x="1216584" y="358655"/>
                      </a:cubicBezTo>
                      <a:cubicBezTo>
                        <a:pt x="1211959" y="354030"/>
                        <a:pt x="1209835" y="347144"/>
                        <a:pt x="1204810" y="342957"/>
                      </a:cubicBezTo>
                      <a:cubicBezTo>
                        <a:pt x="1201632" y="340309"/>
                        <a:pt x="1196737" y="340882"/>
                        <a:pt x="1193037" y="339032"/>
                      </a:cubicBezTo>
                      <a:cubicBezTo>
                        <a:pt x="1165937" y="325483"/>
                        <a:pt x="1198232" y="335427"/>
                        <a:pt x="1165566" y="327259"/>
                      </a:cubicBezTo>
                      <a:cubicBezTo>
                        <a:pt x="1151238" y="317707"/>
                        <a:pt x="1140198" y="309645"/>
                        <a:pt x="1122397" y="303712"/>
                      </a:cubicBezTo>
                      <a:lnTo>
                        <a:pt x="1110623" y="299788"/>
                      </a:lnTo>
                      <a:cubicBezTo>
                        <a:pt x="1106699" y="297172"/>
                        <a:pt x="1103069" y="294048"/>
                        <a:pt x="1098850" y="291939"/>
                      </a:cubicBezTo>
                      <a:cubicBezTo>
                        <a:pt x="1095150" y="290089"/>
                        <a:pt x="1091107" y="288944"/>
                        <a:pt x="1087076" y="288014"/>
                      </a:cubicBezTo>
                      <a:cubicBezTo>
                        <a:pt x="1055669" y="280766"/>
                        <a:pt x="1049315" y="280377"/>
                        <a:pt x="1020360" y="276241"/>
                      </a:cubicBezTo>
                      <a:cubicBezTo>
                        <a:pt x="999430" y="277549"/>
                        <a:pt x="978348" y="277332"/>
                        <a:pt x="957569" y="280165"/>
                      </a:cubicBezTo>
                      <a:cubicBezTo>
                        <a:pt x="949371" y="281283"/>
                        <a:pt x="942048" y="286007"/>
                        <a:pt x="934022" y="288014"/>
                      </a:cubicBezTo>
                      <a:lnTo>
                        <a:pt x="918324" y="291939"/>
                      </a:lnTo>
                      <a:cubicBezTo>
                        <a:pt x="872763" y="285429"/>
                        <a:pt x="877882" y="284379"/>
                        <a:pt x="812364" y="291939"/>
                      </a:cubicBezTo>
                      <a:cubicBezTo>
                        <a:pt x="804145" y="292887"/>
                        <a:pt x="796666" y="297172"/>
                        <a:pt x="788817" y="299788"/>
                      </a:cubicBezTo>
                      <a:lnTo>
                        <a:pt x="777044" y="303712"/>
                      </a:lnTo>
                      <a:cubicBezTo>
                        <a:pt x="737452" y="316909"/>
                        <a:pt x="798881" y="296769"/>
                        <a:pt x="749572" y="311561"/>
                      </a:cubicBezTo>
                      <a:cubicBezTo>
                        <a:pt x="741648" y="313938"/>
                        <a:pt x="733875" y="316794"/>
                        <a:pt x="726026" y="319410"/>
                      </a:cubicBezTo>
                      <a:cubicBezTo>
                        <a:pt x="716690" y="322522"/>
                        <a:pt x="708416" y="325615"/>
                        <a:pt x="698554" y="327259"/>
                      </a:cubicBezTo>
                      <a:cubicBezTo>
                        <a:pt x="643844" y="336378"/>
                        <a:pt x="573027" y="333798"/>
                        <a:pt x="525878" y="335108"/>
                      </a:cubicBezTo>
                      <a:cubicBezTo>
                        <a:pt x="515413" y="337724"/>
                        <a:pt x="504716" y="339546"/>
                        <a:pt x="494482" y="342957"/>
                      </a:cubicBezTo>
                      <a:lnTo>
                        <a:pt x="459162" y="354730"/>
                      </a:lnTo>
                      <a:cubicBezTo>
                        <a:pt x="455238" y="356038"/>
                        <a:pt x="451445" y="357844"/>
                        <a:pt x="447389" y="358655"/>
                      </a:cubicBezTo>
                      <a:cubicBezTo>
                        <a:pt x="440848" y="359963"/>
                        <a:pt x="434201" y="360824"/>
                        <a:pt x="427766" y="362579"/>
                      </a:cubicBezTo>
                      <a:cubicBezTo>
                        <a:pt x="419784" y="364756"/>
                        <a:pt x="412069" y="367812"/>
                        <a:pt x="404220" y="370428"/>
                      </a:cubicBezTo>
                      <a:cubicBezTo>
                        <a:pt x="400295" y="371736"/>
                        <a:pt x="396460" y="373350"/>
                        <a:pt x="392446" y="374353"/>
                      </a:cubicBezTo>
                      <a:cubicBezTo>
                        <a:pt x="343371" y="386620"/>
                        <a:pt x="404385" y="370942"/>
                        <a:pt x="364975" y="382202"/>
                      </a:cubicBezTo>
                      <a:cubicBezTo>
                        <a:pt x="359789" y="383684"/>
                        <a:pt x="354443" y="384576"/>
                        <a:pt x="349277" y="386126"/>
                      </a:cubicBezTo>
                      <a:cubicBezTo>
                        <a:pt x="341352" y="388503"/>
                        <a:pt x="333757" y="391968"/>
                        <a:pt x="325730" y="393975"/>
                      </a:cubicBezTo>
                      <a:cubicBezTo>
                        <a:pt x="320498" y="395283"/>
                        <a:pt x="315199" y="396349"/>
                        <a:pt x="310033" y="397899"/>
                      </a:cubicBezTo>
                      <a:cubicBezTo>
                        <a:pt x="302108" y="400276"/>
                        <a:pt x="286486" y="405748"/>
                        <a:pt x="286486" y="405748"/>
                      </a:cubicBezTo>
                      <a:cubicBezTo>
                        <a:pt x="282561" y="408364"/>
                        <a:pt x="278336" y="410577"/>
                        <a:pt x="274712" y="413597"/>
                      </a:cubicBezTo>
                      <a:cubicBezTo>
                        <a:pt x="270448" y="417150"/>
                        <a:pt x="268370" y="424228"/>
                        <a:pt x="262939" y="425371"/>
                      </a:cubicBezTo>
                      <a:cubicBezTo>
                        <a:pt x="242418" y="429691"/>
                        <a:pt x="221078" y="427987"/>
                        <a:pt x="200148" y="429295"/>
                      </a:cubicBezTo>
                      <a:cubicBezTo>
                        <a:pt x="192299" y="434528"/>
                        <a:pt x="181834" y="437144"/>
                        <a:pt x="176601" y="444993"/>
                      </a:cubicBezTo>
                      <a:cubicBezTo>
                        <a:pt x="173985" y="448917"/>
                        <a:pt x="171771" y="453143"/>
                        <a:pt x="168752" y="456766"/>
                      </a:cubicBezTo>
                      <a:cubicBezTo>
                        <a:pt x="159309" y="468098"/>
                        <a:pt x="156782" y="468671"/>
                        <a:pt x="145205" y="476389"/>
                      </a:cubicBezTo>
                      <a:cubicBezTo>
                        <a:pt x="139972" y="484238"/>
                        <a:pt x="133726" y="491498"/>
                        <a:pt x="129507" y="499935"/>
                      </a:cubicBezTo>
                      <a:cubicBezTo>
                        <a:pt x="118733" y="521483"/>
                        <a:pt x="125168" y="510953"/>
                        <a:pt x="109885" y="531331"/>
                      </a:cubicBezTo>
                      <a:cubicBezTo>
                        <a:pt x="108577" y="535256"/>
                        <a:pt x="108885" y="540180"/>
                        <a:pt x="105960" y="543105"/>
                      </a:cubicBezTo>
                      <a:cubicBezTo>
                        <a:pt x="103035" y="546030"/>
                        <a:pt x="97779" y="544977"/>
                        <a:pt x="94187" y="547029"/>
                      </a:cubicBezTo>
                      <a:cubicBezTo>
                        <a:pt x="89121" y="549923"/>
                        <a:pt x="73543" y="563617"/>
                        <a:pt x="66716" y="566651"/>
                      </a:cubicBezTo>
                      <a:cubicBezTo>
                        <a:pt x="59156" y="570011"/>
                        <a:pt x="51018" y="571884"/>
                        <a:pt x="43169" y="574500"/>
                      </a:cubicBezTo>
                      <a:lnTo>
                        <a:pt x="31396" y="578425"/>
                      </a:lnTo>
                      <a:cubicBezTo>
                        <a:pt x="27471" y="577117"/>
                        <a:pt x="22852" y="577084"/>
                        <a:pt x="19622" y="574500"/>
                      </a:cubicBezTo>
                      <a:cubicBezTo>
                        <a:pt x="10248" y="567001"/>
                        <a:pt x="12589" y="560434"/>
                        <a:pt x="7849" y="550953"/>
                      </a:cubicBezTo>
                      <a:cubicBezTo>
                        <a:pt x="5740" y="546734"/>
                        <a:pt x="2616" y="543104"/>
                        <a:pt x="0" y="539180"/>
                      </a:cubicBezTo>
                      <a:cubicBezTo>
                        <a:pt x="9019" y="512123"/>
                        <a:pt x="2616" y="540489"/>
                        <a:pt x="3924" y="535256"/>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93" name="Freeform 2892">
                  <a:extLst>
                    <a:ext uri="{FF2B5EF4-FFF2-40B4-BE49-F238E27FC236}">
                      <a16:creationId xmlns:a16="http://schemas.microsoft.com/office/drawing/2014/main" id="{5D603445-1637-984B-9284-C80FEA069C9E}"/>
                    </a:ext>
                  </a:extLst>
                </p:cNvPr>
                <p:cNvSpPr/>
                <p:nvPr/>
              </p:nvSpPr>
              <p:spPr>
                <a:xfrm>
                  <a:off x="3041456" y="1985401"/>
                  <a:ext cx="94911" cy="122017"/>
                </a:xfrm>
                <a:custGeom>
                  <a:avLst/>
                  <a:gdLst>
                    <a:gd name="connsiteX0" fmla="*/ 27472 w 94911"/>
                    <a:gd name="connsiteY0" fmla="*/ 19981 h 122017"/>
                    <a:gd name="connsiteX1" fmla="*/ 3925 w 94911"/>
                    <a:gd name="connsiteY1" fmla="*/ 51377 h 122017"/>
                    <a:gd name="connsiteX2" fmla="*/ 0 w 94911"/>
                    <a:gd name="connsiteY2" fmla="*/ 63150 h 122017"/>
                    <a:gd name="connsiteX3" fmla="*/ 7849 w 94911"/>
                    <a:gd name="connsiteY3" fmla="*/ 106319 h 122017"/>
                    <a:gd name="connsiteX4" fmla="*/ 19623 w 94911"/>
                    <a:gd name="connsiteY4" fmla="*/ 118092 h 122017"/>
                    <a:gd name="connsiteX5" fmla="*/ 31396 w 94911"/>
                    <a:gd name="connsiteY5" fmla="*/ 122017 h 122017"/>
                    <a:gd name="connsiteX6" fmla="*/ 70641 w 94911"/>
                    <a:gd name="connsiteY6" fmla="*/ 118092 h 122017"/>
                    <a:gd name="connsiteX7" fmla="*/ 82414 w 94911"/>
                    <a:gd name="connsiteY7" fmla="*/ 114168 h 122017"/>
                    <a:gd name="connsiteX8" fmla="*/ 86339 w 94911"/>
                    <a:gd name="connsiteY8" fmla="*/ 102395 h 122017"/>
                    <a:gd name="connsiteX9" fmla="*/ 94188 w 94911"/>
                    <a:gd name="connsiteY9" fmla="*/ 90621 h 122017"/>
                    <a:gd name="connsiteX10" fmla="*/ 90263 w 94911"/>
                    <a:gd name="connsiteY10" fmla="*/ 27830 h 122017"/>
                    <a:gd name="connsiteX11" fmla="*/ 74565 w 94911"/>
                    <a:gd name="connsiteY11" fmla="*/ 4283 h 122017"/>
                    <a:gd name="connsiteX12" fmla="*/ 62792 w 94911"/>
                    <a:gd name="connsiteY12" fmla="*/ 359 h 122017"/>
                    <a:gd name="connsiteX13" fmla="*/ 31396 w 94911"/>
                    <a:gd name="connsiteY13" fmla="*/ 4283 h 122017"/>
                    <a:gd name="connsiteX14" fmla="*/ 27472 w 94911"/>
                    <a:gd name="connsiteY14" fmla="*/ 16056 h 122017"/>
                    <a:gd name="connsiteX15" fmla="*/ 23547 w 94911"/>
                    <a:gd name="connsiteY15" fmla="*/ 31754 h 122017"/>
                    <a:gd name="connsiteX16" fmla="*/ 27472 w 94911"/>
                    <a:gd name="connsiteY16" fmla="*/ 19981 h 12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911" h="122017">
                      <a:moveTo>
                        <a:pt x="27472" y="19981"/>
                      </a:moveTo>
                      <a:cubicBezTo>
                        <a:pt x="4373" y="31530"/>
                        <a:pt x="13625" y="22280"/>
                        <a:pt x="3925" y="51377"/>
                      </a:cubicBezTo>
                      <a:lnTo>
                        <a:pt x="0" y="63150"/>
                      </a:lnTo>
                      <a:cubicBezTo>
                        <a:pt x="166" y="64475"/>
                        <a:pt x="2266" y="97945"/>
                        <a:pt x="7849" y="106319"/>
                      </a:cubicBezTo>
                      <a:cubicBezTo>
                        <a:pt x="10928" y="110937"/>
                        <a:pt x="15005" y="115013"/>
                        <a:pt x="19623" y="118092"/>
                      </a:cubicBezTo>
                      <a:cubicBezTo>
                        <a:pt x="23065" y="120387"/>
                        <a:pt x="27472" y="120709"/>
                        <a:pt x="31396" y="122017"/>
                      </a:cubicBezTo>
                      <a:cubicBezTo>
                        <a:pt x="44478" y="120709"/>
                        <a:pt x="57647" y="120091"/>
                        <a:pt x="70641" y="118092"/>
                      </a:cubicBezTo>
                      <a:cubicBezTo>
                        <a:pt x="74729" y="117463"/>
                        <a:pt x="79489" y="117093"/>
                        <a:pt x="82414" y="114168"/>
                      </a:cubicBezTo>
                      <a:cubicBezTo>
                        <a:pt x="85339" y="111243"/>
                        <a:pt x="84489" y="106095"/>
                        <a:pt x="86339" y="102395"/>
                      </a:cubicBezTo>
                      <a:cubicBezTo>
                        <a:pt x="88448" y="98176"/>
                        <a:pt x="91572" y="94546"/>
                        <a:pt x="94188" y="90621"/>
                      </a:cubicBezTo>
                      <a:cubicBezTo>
                        <a:pt x="92880" y="69691"/>
                        <a:pt x="94911" y="48280"/>
                        <a:pt x="90263" y="27830"/>
                      </a:cubicBezTo>
                      <a:cubicBezTo>
                        <a:pt x="88172" y="18631"/>
                        <a:pt x="83514" y="7266"/>
                        <a:pt x="74565" y="4283"/>
                      </a:cubicBezTo>
                      <a:lnTo>
                        <a:pt x="62792" y="359"/>
                      </a:lnTo>
                      <a:cubicBezTo>
                        <a:pt x="52327" y="1667"/>
                        <a:pt x="41034" y="0"/>
                        <a:pt x="31396" y="4283"/>
                      </a:cubicBezTo>
                      <a:cubicBezTo>
                        <a:pt x="27616" y="5963"/>
                        <a:pt x="28608" y="12079"/>
                        <a:pt x="27472" y="16056"/>
                      </a:cubicBezTo>
                      <a:cubicBezTo>
                        <a:pt x="25990" y="21242"/>
                        <a:pt x="25959" y="26930"/>
                        <a:pt x="23547" y="31754"/>
                      </a:cubicBezTo>
                      <a:cubicBezTo>
                        <a:pt x="22962" y="32924"/>
                        <a:pt x="20931" y="31754"/>
                        <a:pt x="27472" y="19981"/>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94" name="Freeform 2893">
                  <a:extLst>
                    <a:ext uri="{FF2B5EF4-FFF2-40B4-BE49-F238E27FC236}">
                      <a16:creationId xmlns:a16="http://schemas.microsoft.com/office/drawing/2014/main" id="{90877F2D-C397-3A41-85F5-A736AA0687DB}"/>
                    </a:ext>
                  </a:extLst>
                </p:cNvPr>
                <p:cNvSpPr/>
                <p:nvPr/>
              </p:nvSpPr>
              <p:spPr>
                <a:xfrm>
                  <a:off x="3749170" y="1911214"/>
                  <a:ext cx="92880" cy="138745"/>
                </a:xfrm>
                <a:custGeom>
                  <a:avLst/>
                  <a:gdLst>
                    <a:gd name="connsiteX0" fmla="*/ 65409 w 92880"/>
                    <a:gd name="connsiteY0" fmla="*/ 121658 h 138745"/>
                    <a:gd name="connsiteX1" fmla="*/ 65409 w 92880"/>
                    <a:gd name="connsiteY1" fmla="*/ 62791 h 138745"/>
                    <a:gd name="connsiteX2" fmla="*/ 53636 w 92880"/>
                    <a:gd name="connsiteY2" fmla="*/ 58867 h 138745"/>
                    <a:gd name="connsiteX3" fmla="*/ 37938 w 92880"/>
                    <a:gd name="connsiteY3" fmla="*/ 0 h 138745"/>
                    <a:gd name="connsiteX4" fmla="*/ 14391 w 92880"/>
                    <a:gd name="connsiteY4" fmla="*/ 3924 h 138745"/>
                    <a:gd name="connsiteX5" fmla="*/ 10466 w 92880"/>
                    <a:gd name="connsiteY5" fmla="*/ 113809 h 138745"/>
                    <a:gd name="connsiteX6" fmla="*/ 22240 w 92880"/>
                    <a:gd name="connsiteY6" fmla="*/ 125582 h 138745"/>
                    <a:gd name="connsiteX7" fmla="*/ 45787 w 92880"/>
                    <a:gd name="connsiteY7" fmla="*/ 137356 h 138745"/>
                    <a:gd name="connsiteX8" fmla="*/ 77182 w 92880"/>
                    <a:gd name="connsiteY8" fmla="*/ 133431 h 138745"/>
                    <a:gd name="connsiteX9" fmla="*/ 92880 w 92880"/>
                    <a:gd name="connsiteY9" fmla="*/ 109885 h 138745"/>
                    <a:gd name="connsiteX10" fmla="*/ 69333 w 92880"/>
                    <a:gd name="connsiteY10" fmla="*/ 94187 h 138745"/>
                    <a:gd name="connsiteX11" fmla="*/ 65409 w 92880"/>
                    <a:gd name="connsiteY11" fmla="*/ 121658 h 13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880" h="138745">
                      <a:moveTo>
                        <a:pt x="65409" y="121658"/>
                      </a:moveTo>
                      <a:cubicBezTo>
                        <a:pt x="64755" y="116425"/>
                        <a:pt x="75651" y="96081"/>
                        <a:pt x="65409" y="62791"/>
                      </a:cubicBezTo>
                      <a:cubicBezTo>
                        <a:pt x="64193" y="58837"/>
                        <a:pt x="57560" y="60175"/>
                        <a:pt x="53636" y="58867"/>
                      </a:cubicBezTo>
                      <a:cubicBezTo>
                        <a:pt x="52501" y="42986"/>
                        <a:pt x="66435" y="0"/>
                        <a:pt x="37938" y="0"/>
                      </a:cubicBezTo>
                      <a:cubicBezTo>
                        <a:pt x="29981" y="0"/>
                        <a:pt x="22240" y="2616"/>
                        <a:pt x="14391" y="3924"/>
                      </a:cubicBezTo>
                      <a:cubicBezTo>
                        <a:pt x="5199" y="49882"/>
                        <a:pt x="0" y="58861"/>
                        <a:pt x="10466" y="113809"/>
                      </a:cubicBezTo>
                      <a:cubicBezTo>
                        <a:pt x="11505" y="119261"/>
                        <a:pt x="17976" y="122029"/>
                        <a:pt x="22240" y="125582"/>
                      </a:cubicBezTo>
                      <a:cubicBezTo>
                        <a:pt x="32384" y="134035"/>
                        <a:pt x="33986" y="133422"/>
                        <a:pt x="45787" y="137356"/>
                      </a:cubicBezTo>
                      <a:cubicBezTo>
                        <a:pt x="56252" y="136048"/>
                        <a:pt x="68072" y="138745"/>
                        <a:pt x="77182" y="133431"/>
                      </a:cubicBezTo>
                      <a:cubicBezTo>
                        <a:pt x="85330" y="128678"/>
                        <a:pt x="92880" y="109885"/>
                        <a:pt x="92880" y="109885"/>
                      </a:cubicBezTo>
                      <a:cubicBezTo>
                        <a:pt x="81320" y="106031"/>
                        <a:pt x="76682" y="106434"/>
                        <a:pt x="69333" y="94187"/>
                      </a:cubicBezTo>
                      <a:cubicBezTo>
                        <a:pt x="67987" y="91944"/>
                        <a:pt x="66063" y="126891"/>
                        <a:pt x="65409" y="121658"/>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95" name="Freeform 2894">
                  <a:extLst>
                    <a:ext uri="{FF2B5EF4-FFF2-40B4-BE49-F238E27FC236}">
                      <a16:creationId xmlns:a16="http://schemas.microsoft.com/office/drawing/2014/main" id="{DFABE6B3-B8D4-8B42-BF38-5DE8991C0230}"/>
                    </a:ext>
                  </a:extLst>
                </p:cNvPr>
                <p:cNvSpPr/>
                <p:nvPr/>
              </p:nvSpPr>
              <p:spPr>
                <a:xfrm>
                  <a:off x="2998275" y="2179052"/>
                  <a:ext cx="109898" cy="112835"/>
                </a:xfrm>
                <a:custGeom>
                  <a:avLst/>
                  <a:gdLst>
                    <a:gd name="connsiteX0" fmla="*/ 109885 w 123048"/>
                    <a:gd name="connsiteY0" fmla="*/ 132432 h 133086"/>
                    <a:gd name="connsiteX1" fmla="*/ 113810 w 123048"/>
                    <a:gd name="connsiteY1" fmla="*/ 120659 h 133086"/>
                    <a:gd name="connsiteX2" fmla="*/ 121659 w 123048"/>
                    <a:gd name="connsiteY2" fmla="*/ 89263 h 133086"/>
                    <a:gd name="connsiteX3" fmla="*/ 117734 w 123048"/>
                    <a:gd name="connsiteY3" fmla="*/ 57868 h 133086"/>
                    <a:gd name="connsiteX4" fmla="*/ 94187 w 123048"/>
                    <a:gd name="connsiteY4" fmla="*/ 42170 h 133086"/>
                    <a:gd name="connsiteX5" fmla="*/ 70641 w 123048"/>
                    <a:gd name="connsiteY5" fmla="*/ 34321 h 133086"/>
                    <a:gd name="connsiteX6" fmla="*/ 66716 w 123048"/>
                    <a:gd name="connsiteY6" fmla="*/ 22547 h 133086"/>
                    <a:gd name="connsiteX7" fmla="*/ 62792 w 123048"/>
                    <a:gd name="connsiteY7" fmla="*/ 2925 h 133086"/>
                    <a:gd name="connsiteX8" fmla="*/ 51018 w 123048"/>
                    <a:gd name="connsiteY8" fmla="*/ 6850 h 133086"/>
                    <a:gd name="connsiteX9" fmla="*/ 35320 w 123048"/>
                    <a:gd name="connsiteY9" fmla="*/ 18623 h 133086"/>
                    <a:gd name="connsiteX10" fmla="*/ 11774 w 123048"/>
                    <a:gd name="connsiteY10" fmla="*/ 34321 h 133086"/>
                    <a:gd name="connsiteX11" fmla="*/ 3925 w 123048"/>
                    <a:gd name="connsiteY11" fmla="*/ 57868 h 133086"/>
                    <a:gd name="connsiteX12" fmla="*/ 0 w 123048"/>
                    <a:gd name="connsiteY12" fmla="*/ 69641 h 133086"/>
                    <a:gd name="connsiteX13" fmla="*/ 3925 w 123048"/>
                    <a:gd name="connsiteY13" fmla="*/ 101037 h 133086"/>
                    <a:gd name="connsiteX14" fmla="*/ 7849 w 123048"/>
                    <a:gd name="connsiteY14" fmla="*/ 116735 h 133086"/>
                    <a:gd name="connsiteX15" fmla="*/ 19623 w 123048"/>
                    <a:gd name="connsiteY15" fmla="*/ 124584 h 133086"/>
                    <a:gd name="connsiteX16" fmla="*/ 43169 w 123048"/>
                    <a:gd name="connsiteY16" fmla="*/ 132432 h 133086"/>
                    <a:gd name="connsiteX17" fmla="*/ 54943 w 123048"/>
                    <a:gd name="connsiteY17" fmla="*/ 128508 h 133086"/>
                    <a:gd name="connsiteX18" fmla="*/ 105961 w 123048"/>
                    <a:gd name="connsiteY18" fmla="*/ 124584 h 133086"/>
                    <a:gd name="connsiteX19" fmla="*/ 109885 w 123048"/>
                    <a:gd name="connsiteY19" fmla="*/ 132432 h 13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048" h="133086">
                      <a:moveTo>
                        <a:pt x="109885" y="132432"/>
                      </a:moveTo>
                      <a:cubicBezTo>
                        <a:pt x="111193" y="131778"/>
                        <a:pt x="112722" y="124650"/>
                        <a:pt x="113810" y="120659"/>
                      </a:cubicBezTo>
                      <a:cubicBezTo>
                        <a:pt x="116649" y="110252"/>
                        <a:pt x="121659" y="89263"/>
                        <a:pt x="121659" y="89263"/>
                      </a:cubicBezTo>
                      <a:cubicBezTo>
                        <a:pt x="120351" y="78798"/>
                        <a:pt x="123048" y="66978"/>
                        <a:pt x="117734" y="57868"/>
                      </a:cubicBezTo>
                      <a:cubicBezTo>
                        <a:pt x="112981" y="49720"/>
                        <a:pt x="103136" y="45153"/>
                        <a:pt x="94187" y="42170"/>
                      </a:cubicBezTo>
                      <a:lnTo>
                        <a:pt x="70641" y="34321"/>
                      </a:lnTo>
                      <a:cubicBezTo>
                        <a:pt x="69333" y="30396"/>
                        <a:pt x="67719" y="26560"/>
                        <a:pt x="66716" y="22547"/>
                      </a:cubicBezTo>
                      <a:cubicBezTo>
                        <a:pt x="65098" y="16076"/>
                        <a:pt x="67509" y="7641"/>
                        <a:pt x="62792" y="2925"/>
                      </a:cubicBezTo>
                      <a:cubicBezTo>
                        <a:pt x="59867" y="0"/>
                        <a:pt x="54943" y="5542"/>
                        <a:pt x="51018" y="6850"/>
                      </a:cubicBezTo>
                      <a:cubicBezTo>
                        <a:pt x="45785" y="10774"/>
                        <a:pt x="40678" y="14872"/>
                        <a:pt x="35320" y="18623"/>
                      </a:cubicBezTo>
                      <a:cubicBezTo>
                        <a:pt x="27592" y="24033"/>
                        <a:pt x="11774" y="34321"/>
                        <a:pt x="11774" y="34321"/>
                      </a:cubicBezTo>
                      <a:lnTo>
                        <a:pt x="3925" y="57868"/>
                      </a:lnTo>
                      <a:lnTo>
                        <a:pt x="0" y="69641"/>
                      </a:lnTo>
                      <a:cubicBezTo>
                        <a:pt x="1308" y="80106"/>
                        <a:pt x="2191" y="90634"/>
                        <a:pt x="3925" y="101037"/>
                      </a:cubicBezTo>
                      <a:cubicBezTo>
                        <a:pt x="4812" y="106357"/>
                        <a:pt x="4857" y="112247"/>
                        <a:pt x="7849" y="116735"/>
                      </a:cubicBezTo>
                      <a:cubicBezTo>
                        <a:pt x="10465" y="120660"/>
                        <a:pt x="15313" y="122668"/>
                        <a:pt x="19623" y="124584"/>
                      </a:cubicBezTo>
                      <a:cubicBezTo>
                        <a:pt x="27183" y="127944"/>
                        <a:pt x="43169" y="132432"/>
                        <a:pt x="43169" y="132432"/>
                      </a:cubicBezTo>
                      <a:cubicBezTo>
                        <a:pt x="47094" y="131124"/>
                        <a:pt x="50838" y="129021"/>
                        <a:pt x="54943" y="128508"/>
                      </a:cubicBezTo>
                      <a:cubicBezTo>
                        <a:pt x="71868" y="126393"/>
                        <a:pt x="89197" y="127727"/>
                        <a:pt x="105961" y="124584"/>
                      </a:cubicBezTo>
                      <a:cubicBezTo>
                        <a:pt x="118823" y="122173"/>
                        <a:pt x="108577" y="133086"/>
                        <a:pt x="109885" y="132432"/>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96" name="Freeform 2895">
                  <a:extLst>
                    <a:ext uri="{FF2B5EF4-FFF2-40B4-BE49-F238E27FC236}">
                      <a16:creationId xmlns:a16="http://schemas.microsoft.com/office/drawing/2014/main" id="{B14AE337-1A35-D346-A15B-E9A7A32E2BAF}"/>
                    </a:ext>
                  </a:extLst>
                </p:cNvPr>
                <p:cNvSpPr/>
                <p:nvPr/>
              </p:nvSpPr>
              <p:spPr>
                <a:xfrm>
                  <a:off x="4104331" y="2008294"/>
                  <a:ext cx="94911" cy="122017"/>
                </a:xfrm>
                <a:custGeom>
                  <a:avLst/>
                  <a:gdLst>
                    <a:gd name="connsiteX0" fmla="*/ 27472 w 94911"/>
                    <a:gd name="connsiteY0" fmla="*/ 19981 h 122017"/>
                    <a:gd name="connsiteX1" fmla="*/ 3925 w 94911"/>
                    <a:gd name="connsiteY1" fmla="*/ 51377 h 122017"/>
                    <a:gd name="connsiteX2" fmla="*/ 0 w 94911"/>
                    <a:gd name="connsiteY2" fmla="*/ 63150 h 122017"/>
                    <a:gd name="connsiteX3" fmla="*/ 7849 w 94911"/>
                    <a:gd name="connsiteY3" fmla="*/ 106319 h 122017"/>
                    <a:gd name="connsiteX4" fmla="*/ 19623 w 94911"/>
                    <a:gd name="connsiteY4" fmla="*/ 118092 h 122017"/>
                    <a:gd name="connsiteX5" fmla="*/ 31396 w 94911"/>
                    <a:gd name="connsiteY5" fmla="*/ 122017 h 122017"/>
                    <a:gd name="connsiteX6" fmla="*/ 70641 w 94911"/>
                    <a:gd name="connsiteY6" fmla="*/ 118092 h 122017"/>
                    <a:gd name="connsiteX7" fmla="*/ 82414 w 94911"/>
                    <a:gd name="connsiteY7" fmla="*/ 114168 h 122017"/>
                    <a:gd name="connsiteX8" fmla="*/ 86339 w 94911"/>
                    <a:gd name="connsiteY8" fmla="*/ 102395 h 122017"/>
                    <a:gd name="connsiteX9" fmla="*/ 94188 w 94911"/>
                    <a:gd name="connsiteY9" fmla="*/ 90621 h 122017"/>
                    <a:gd name="connsiteX10" fmla="*/ 90263 w 94911"/>
                    <a:gd name="connsiteY10" fmla="*/ 27830 h 122017"/>
                    <a:gd name="connsiteX11" fmla="*/ 74565 w 94911"/>
                    <a:gd name="connsiteY11" fmla="*/ 4283 h 122017"/>
                    <a:gd name="connsiteX12" fmla="*/ 62792 w 94911"/>
                    <a:gd name="connsiteY12" fmla="*/ 359 h 122017"/>
                    <a:gd name="connsiteX13" fmla="*/ 31396 w 94911"/>
                    <a:gd name="connsiteY13" fmla="*/ 4283 h 122017"/>
                    <a:gd name="connsiteX14" fmla="*/ 27472 w 94911"/>
                    <a:gd name="connsiteY14" fmla="*/ 16056 h 122017"/>
                    <a:gd name="connsiteX15" fmla="*/ 23547 w 94911"/>
                    <a:gd name="connsiteY15" fmla="*/ 31754 h 122017"/>
                    <a:gd name="connsiteX16" fmla="*/ 27472 w 94911"/>
                    <a:gd name="connsiteY16" fmla="*/ 19981 h 12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911" h="122017">
                      <a:moveTo>
                        <a:pt x="27472" y="19981"/>
                      </a:moveTo>
                      <a:cubicBezTo>
                        <a:pt x="4373" y="31530"/>
                        <a:pt x="13625" y="22280"/>
                        <a:pt x="3925" y="51377"/>
                      </a:cubicBezTo>
                      <a:lnTo>
                        <a:pt x="0" y="63150"/>
                      </a:lnTo>
                      <a:cubicBezTo>
                        <a:pt x="166" y="64475"/>
                        <a:pt x="2266" y="97945"/>
                        <a:pt x="7849" y="106319"/>
                      </a:cubicBezTo>
                      <a:cubicBezTo>
                        <a:pt x="10928" y="110937"/>
                        <a:pt x="15005" y="115013"/>
                        <a:pt x="19623" y="118092"/>
                      </a:cubicBezTo>
                      <a:cubicBezTo>
                        <a:pt x="23065" y="120387"/>
                        <a:pt x="27472" y="120709"/>
                        <a:pt x="31396" y="122017"/>
                      </a:cubicBezTo>
                      <a:cubicBezTo>
                        <a:pt x="44478" y="120709"/>
                        <a:pt x="57647" y="120091"/>
                        <a:pt x="70641" y="118092"/>
                      </a:cubicBezTo>
                      <a:cubicBezTo>
                        <a:pt x="74729" y="117463"/>
                        <a:pt x="79489" y="117093"/>
                        <a:pt x="82414" y="114168"/>
                      </a:cubicBezTo>
                      <a:cubicBezTo>
                        <a:pt x="85339" y="111243"/>
                        <a:pt x="84489" y="106095"/>
                        <a:pt x="86339" y="102395"/>
                      </a:cubicBezTo>
                      <a:cubicBezTo>
                        <a:pt x="88448" y="98176"/>
                        <a:pt x="91572" y="94546"/>
                        <a:pt x="94188" y="90621"/>
                      </a:cubicBezTo>
                      <a:cubicBezTo>
                        <a:pt x="92880" y="69691"/>
                        <a:pt x="94911" y="48280"/>
                        <a:pt x="90263" y="27830"/>
                      </a:cubicBezTo>
                      <a:cubicBezTo>
                        <a:pt x="88172" y="18631"/>
                        <a:pt x="83514" y="7266"/>
                        <a:pt x="74565" y="4283"/>
                      </a:cubicBezTo>
                      <a:lnTo>
                        <a:pt x="62792" y="359"/>
                      </a:lnTo>
                      <a:cubicBezTo>
                        <a:pt x="52327" y="1667"/>
                        <a:pt x="41034" y="0"/>
                        <a:pt x="31396" y="4283"/>
                      </a:cubicBezTo>
                      <a:cubicBezTo>
                        <a:pt x="27616" y="5963"/>
                        <a:pt x="28608" y="12079"/>
                        <a:pt x="27472" y="16056"/>
                      </a:cubicBezTo>
                      <a:cubicBezTo>
                        <a:pt x="25990" y="21242"/>
                        <a:pt x="25959" y="26930"/>
                        <a:pt x="23547" y="31754"/>
                      </a:cubicBezTo>
                      <a:cubicBezTo>
                        <a:pt x="22962" y="32924"/>
                        <a:pt x="20931" y="31754"/>
                        <a:pt x="27472" y="19981"/>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519" name="Group 723">
                <a:extLst>
                  <a:ext uri="{FF2B5EF4-FFF2-40B4-BE49-F238E27FC236}">
                    <a16:creationId xmlns:a16="http://schemas.microsoft.com/office/drawing/2014/main" id="{150329C0-4415-6742-943C-7982E78EDEBE}"/>
                  </a:ext>
                </a:extLst>
              </p:cNvPr>
              <p:cNvGrpSpPr/>
              <p:nvPr/>
            </p:nvGrpSpPr>
            <p:grpSpPr>
              <a:xfrm rot="18063863" flipV="1">
                <a:off x="2551046" y="2108286"/>
                <a:ext cx="651834" cy="408981"/>
                <a:chOff x="5223004" y="2429139"/>
                <a:chExt cx="1502402" cy="872025"/>
              </a:xfrm>
              <a:effectLst>
                <a:outerShdw blurRad="50800" dist="50800" dir="5400000" algn="ctr" rotWithShape="0">
                  <a:srgbClr val="FFAB40">
                    <a:lumMod val="75000"/>
                  </a:srgbClr>
                </a:outerShdw>
              </a:effectLst>
            </p:grpSpPr>
            <p:grpSp>
              <p:nvGrpSpPr>
                <p:cNvPr id="2789" name="Group 267">
                  <a:extLst>
                    <a:ext uri="{FF2B5EF4-FFF2-40B4-BE49-F238E27FC236}">
                      <a16:creationId xmlns:a16="http://schemas.microsoft.com/office/drawing/2014/main" id="{02D2ABB5-757D-EA4E-AFB7-8B7C8F479501}"/>
                    </a:ext>
                  </a:extLst>
                </p:cNvPr>
                <p:cNvGrpSpPr/>
                <p:nvPr/>
              </p:nvGrpSpPr>
              <p:grpSpPr>
                <a:xfrm>
                  <a:off x="5223004" y="2429139"/>
                  <a:ext cx="1502402" cy="872025"/>
                  <a:chOff x="3664791" y="1654692"/>
                  <a:chExt cx="1502402" cy="872025"/>
                </a:xfrm>
              </p:grpSpPr>
              <p:grpSp>
                <p:nvGrpSpPr>
                  <p:cNvPr id="2837" name="Group 151">
                    <a:extLst>
                      <a:ext uri="{FF2B5EF4-FFF2-40B4-BE49-F238E27FC236}">
                        <a16:creationId xmlns:a16="http://schemas.microsoft.com/office/drawing/2014/main" id="{A24B3E2E-35A4-C74C-A981-D659E31B82B3}"/>
                      </a:ext>
                    </a:extLst>
                  </p:cNvPr>
                  <p:cNvGrpSpPr/>
                  <p:nvPr/>
                </p:nvGrpSpPr>
                <p:grpSpPr>
                  <a:xfrm>
                    <a:off x="3664791" y="1681481"/>
                    <a:ext cx="1483556" cy="845236"/>
                    <a:chOff x="3664791" y="1681481"/>
                    <a:chExt cx="1483556" cy="845236"/>
                  </a:xfrm>
                </p:grpSpPr>
                <p:sp>
                  <p:nvSpPr>
                    <p:cNvPr id="2890" name="Freeform 2889">
                      <a:extLst>
                        <a:ext uri="{FF2B5EF4-FFF2-40B4-BE49-F238E27FC236}">
                          <a16:creationId xmlns:a16="http://schemas.microsoft.com/office/drawing/2014/main" id="{8CFBA6D9-F523-0B43-AC84-96B6855B4C27}"/>
                        </a:ext>
                      </a:extLst>
                    </p:cNvPr>
                    <p:cNvSpPr/>
                    <p:nvPr/>
                  </p:nvSpPr>
                  <p:spPr>
                    <a:xfrm rot="21033562">
                      <a:off x="3664791" y="1681481"/>
                      <a:ext cx="1420289" cy="472440"/>
                    </a:xfrm>
                    <a:custGeom>
                      <a:avLst/>
                      <a:gdLst>
                        <a:gd name="connsiteX0" fmla="*/ 109649 w 1564376"/>
                        <a:gd name="connsiteY0" fmla="*/ 105800 h 389847"/>
                        <a:gd name="connsiteX1" fmla="*/ 126274 w 1564376"/>
                        <a:gd name="connsiteY1" fmla="*/ 100258 h 389847"/>
                        <a:gd name="connsiteX2" fmla="*/ 134587 w 1564376"/>
                        <a:gd name="connsiteY2" fmla="*/ 97487 h 389847"/>
                        <a:gd name="connsiteX3" fmla="*/ 151213 w 1564376"/>
                        <a:gd name="connsiteY3" fmla="*/ 83633 h 389847"/>
                        <a:gd name="connsiteX4" fmla="*/ 176151 w 1564376"/>
                        <a:gd name="connsiteY4" fmla="*/ 78091 h 389847"/>
                        <a:gd name="connsiteX5" fmla="*/ 192776 w 1564376"/>
                        <a:gd name="connsiteY5" fmla="*/ 72549 h 389847"/>
                        <a:gd name="connsiteX6" fmla="*/ 217714 w 1564376"/>
                        <a:gd name="connsiteY6" fmla="*/ 61466 h 389847"/>
                        <a:gd name="connsiteX7" fmla="*/ 226027 w 1564376"/>
                        <a:gd name="connsiteY7" fmla="*/ 58695 h 389847"/>
                        <a:gd name="connsiteX8" fmla="*/ 234340 w 1564376"/>
                        <a:gd name="connsiteY8" fmla="*/ 55924 h 389847"/>
                        <a:gd name="connsiteX9" fmla="*/ 273133 w 1564376"/>
                        <a:gd name="connsiteY9" fmla="*/ 50382 h 389847"/>
                        <a:gd name="connsiteX10" fmla="*/ 300842 w 1564376"/>
                        <a:gd name="connsiteY10" fmla="*/ 42069 h 389847"/>
                        <a:gd name="connsiteX11" fmla="*/ 314696 w 1564376"/>
                        <a:gd name="connsiteY11" fmla="*/ 39298 h 389847"/>
                        <a:gd name="connsiteX12" fmla="*/ 331322 w 1564376"/>
                        <a:gd name="connsiteY12" fmla="*/ 33756 h 389847"/>
                        <a:gd name="connsiteX13" fmla="*/ 350718 w 1564376"/>
                        <a:gd name="connsiteY13" fmla="*/ 30986 h 389847"/>
                        <a:gd name="connsiteX14" fmla="*/ 372885 w 1564376"/>
                        <a:gd name="connsiteY14" fmla="*/ 28215 h 389847"/>
                        <a:gd name="connsiteX15" fmla="*/ 411678 w 1564376"/>
                        <a:gd name="connsiteY15" fmla="*/ 22673 h 389847"/>
                        <a:gd name="connsiteX16" fmla="*/ 505889 w 1564376"/>
                        <a:gd name="connsiteY16" fmla="*/ 19902 h 389847"/>
                        <a:gd name="connsiteX17" fmla="*/ 575162 w 1564376"/>
                        <a:gd name="connsiteY17" fmla="*/ 17131 h 389847"/>
                        <a:gd name="connsiteX18" fmla="*/ 583474 w 1564376"/>
                        <a:gd name="connsiteY18" fmla="*/ 11589 h 389847"/>
                        <a:gd name="connsiteX19" fmla="*/ 605642 w 1564376"/>
                        <a:gd name="connsiteY19" fmla="*/ 8818 h 389847"/>
                        <a:gd name="connsiteX20" fmla="*/ 685998 w 1564376"/>
                        <a:gd name="connsiteY20" fmla="*/ 6047 h 389847"/>
                        <a:gd name="connsiteX21" fmla="*/ 727562 w 1564376"/>
                        <a:gd name="connsiteY21" fmla="*/ 6047 h 389847"/>
                        <a:gd name="connsiteX22" fmla="*/ 758042 w 1564376"/>
                        <a:gd name="connsiteY22" fmla="*/ 14360 h 389847"/>
                        <a:gd name="connsiteX23" fmla="*/ 782980 w 1564376"/>
                        <a:gd name="connsiteY23" fmla="*/ 19902 h 389847"/>
                        <a:gd name="connsiteX24" fmla="*/ 796834 w 1564376"/>
                        <a:gd name="connsiteY24" fmla="*/ 22673 h 389847"/>
                        <a:gd name="connsiteX25" fmla="*/ 855024 w 1564376"/>
                        <a:gd name="connsiteY25" fmla="*/ 25444 h 389847"/>
                        <a:gd name="connsiteX26" fmla="*/ 879962 w 1564376"/>
                        <a:gd name="connsiteY26" fmla="*/ 28215 h 389847"/>
                        <a:gd name="connsiteX27" fmla="*/ 888274 w 1564376"/>
                        <a:gd name="connsiteY27" fmla="*/ 30986 h 389847"/>
                        <a:gd name="connsiteX28" fmla="*/ 910442 w 1564376"/>
                        <a:gd name="connsiteY28" fmla="*/ 36527 h 389847"/>
                        <a:gd name="connsiteX29" fmla="*/ 918754 w 1564376"/>
                        <a:gd name="connsiteY29" fmla="*/ 39298 h 389847"/>
                        <a:gd name="connsiteX30" fmla="*/ 957547 w 1564376"/>
                        <a:gd name="connsiteY30" fmla="*/ 42069 h 389847"/>
                        <a:gd name="connsiteX31" fmla="*/ 996340 w 1564376"/>
                        <a:gd name="connsiteY31" fmla="*/ 47611 h 389847"/>
                        <a:gd name="connsiteX32" fmla="*/ 1004653 w 1564376"/>
                        <a:gd name="connsiteY32" fmla="*/ 50382 h 389847"/>
                        <a:gd name="connsiteX33" fmla="*/ 1021278 w 1564376"/>
                        <a:gd name="connsiteY33" fmla="*/ 53153 h 389847"/>
                        <a:gd name="connsiteX34" fmla="*/ 1037904 w 1564376"/>
                        <a:gd name="connsiteY34" fmla="*/ 58695 h 389847"/>
                        <a:gd name="connsiteX35" fmla="*/ 1051758 w 1564376"/>
                        <a:gd name="connsiteY35" fmla="*/ 61466 h 389847"/>
                        <a:gd name="connsiteX36" fmla="*/ 1060071 w 1564376"/>
                        <a:gd name="connsiteY36" fmla="*/ 64236 h 389847"/>
                        <a:gd name="connsiteX37" fmla="*/ 1082238 w 1564376"/>
                        <a:gd name="connsiteY37" fmla="*/ 67007 h 389847"/>
                        <a:gd name="connsiteX38" fmla="*/ 1090551 w 1564376"/>
                        <a:gd name="connsiteY38" fmla="*/ 72549 h 389847"/>
                        <a:gd name="connsiteX39" fmla="*/ 1101634 w 1564376"/>
                        <a:gd name="connsiteY39" fmla="*/ 75320 h 389847"/>
                        <a:gd name="connsiteX40" fmla="*/ 1109947 w 1564376"/>
                        <a:gd name="connsiteY40" fmla="*/ 78091 h 389847"/>
                        <a:gd name="connsiteX41" fmla="*/ 1132114 w 1564376"/>
                        <a:gd name="connsiteY41" fmla="*/ 83633 h 389847"/>
                        <a:gd name="connsiteX42" fmla="*/ 1148740 w 1564376"/>
                        <a:gd name="connsiteY42" fmla="*/ 91946 h 389847"/>
                        <a:gd name="connsiteX43" fmla="*/ 1157053 w 1564376"/>
                        <a:gd name="connsiteY43" fmla="*/ 97487 h 389847"/>
                        <a:gd name="connsiteX44" fmla="*/ 1173678 w 1564376"/>
                        <a:gd name="connsiteY44" fmla="*/ 103029 h 389847"/>
                        <a:gd name="connsiteX45" fmla="*/ 1181991 w 1564376"/>
                        <a:gd name="connsiteY45" fmla="*/ 105800 h 389847"/>
                        <a:gd name="connsiteX46" fmla="*/ 1220784 w 1564376"/>
                        <a:gd name="connsiteY46" fmla="*/ 122426 h 389847"/>
                        <a:gd name="connsiteX47" fmla="*/ 1229096 w 1564376"/>
                        <a:gd name="connsiteY47" fmla="*/ 125196 h 389847"/>
                        <a:gd name="connsiteX48" fmla="*/ 1251264 w 1564376"/>
                        <a:gd name="connsiteY48" fmla="*/ 127967 h 389847"/>
                        <a:gd name="connsiteX49" fmla="*/ 1273431 w 1564376"/>
                        <a:gd name="connsiteY49" fmla="*/ 136280 h 389847"/>
                        <a:gd name="connsiteX50" fmla="*/ 1281744 w 1564376"/>
                        <a:gd name="connsiteY50" fmla="*/ 141822 h 389847"/>
                        <a:gd name="connsiteX51" fmla="*/ 1292827 w 1564376"/>
                        <a:gd name="connsiteY51" fmla="*/ 144593 h 389847"/>
                        <a:gd name="connsiteX52" fmla="*/ 1312224 w 1564376"/>
                        <a:gd name="connsiteY52" fmla="*/ 155676 h 389847"/>
                        <a:gd name="connsiteX53" fmla="*/ 1320536 w 1564376"/>
                        <a:gd name="connsiteY53" fmla="*/ 158447 h 389847"/>
                        <a:gd name="connsiteX54" fmla="*/ 1337162 w 1564376"/>
                        <a:gd name="connsiteY54" fmla="*/ 169531 h 389847"/>
                        <a:gd name="connsiteX55" fmla="*/ 1345474 w 1564376"/>
                        <a:gd name="connsiteY55" fmla="*/ 175073 h 389847"/>
                        <a:gd name="connsiteX56" fmla="*/ 1353787 w 1564376"/>
                        <a:gd name="connsiteY56" fmla="*/ 177844 h 389847"/>
                        <a:gd name="connsiteX57" fmla="*/ 1359329 w 1564376"/>
                        <a:gd name="connsiteY57" fmla="*/ 186156 h 389847"/>
                        <a:gd name="connsiteX58" fmla="*/ 1367642 w 1564376"/>
                        <a:gd name="connsiteY58" fmla="*/ 188927 h 389847"/>
                        <a:gd name="connsiteX59" fmla="*/ 1384267 w 1564376"/>
                        <a:gd name="connsiteY59" fmla="*/ 200011 h 389847"/>
                        <a:gd name="connsiteX60" fmla="*/ 1392580 w 1564376"/>
                        <a:gd name="connsiteY60" fmla="*/ 205553 h 389847"/>
                        <a:gd name="connsiteX61" fmla="*/ 1400893 w 1564376"/>
                        <a:gd name="connsiteY61" fmla="*/ 211095 h 389847"/>
                        <a:gd name="connsiteX62" fmla="*/ 1411976 w 1564376"/>
                        <a:gd name="connsiteY62" fmla="*/ 222178 h 389847"/>
                        <a:gd name="connsiteX63" fmla="*/ 1428602 w 1564376"/>
                        <a:gd name="connsiteY63" fmla="*/ 238804 h 389847"/>
                        <a:gd name="connsiteX64" fmla="*/ 1445227 w 1564376"/>
                        <a:gd name="connsiteY64" fmla="*/ 241575 h 389847"/>
                        <a:gd name="connsiteX65" fmla="*/ 1453540 w 1564376"/>
                        <a:gd name="connsiteY65" fmla="*/ 244346 h 389847"/>
                        <a:gd name="connsiteX66" fmla="*/ 1470165 w 1564376"/>
                        <a:gd name="connsiteY66" fmla="*/ 260971 h 389847"/>
                        <a:gd name="connsiteX67" fmla="*/ 1486791 w 1564376"/>
                        <a:gd name="connsiteY67" fmla="*/ 272055 h 389847"/>
                        <a:gd name="connsiteX68" fmla="*/ 1495104 w 1564376"/>
                        <a:gd name="connsiteY68" fmla="*/ 277596 h 389847"/>
                        <a:gd name="connsiteX69" fmla="*/ 1514500 w 1564376"/>
                        <a:gd name="connsiteY69" fmla="*/ 294222 h 389847"/>
                        <a:gd name="connsiteX70" fmla="*/ 1520042 w 1564376"/>
                        <a:gd name="connsiteY70" fmla="*/ 302535 h 389847"/>
                        <a:gd name="connsiteX71" fmla="*/ 1536667 w 1564376"/>
                        <a:gd name="connsiteY71" fmla="*/ 313618 h 389847"/>
                        <a:gd name="connsiteX72" fmla="*/ 1544980 w 1564376"/>
                        <a:gd name="connsiteY72" fmla="*/ 330244 h 389847"/>
                        <a:gd name="connsiteX73" fmla="*/ 1547751 w 1564376"/>
                        <a:gd name="connsiteY73" fmla="*/ 338556 h 389847"/>
                        <a:gd name="connsiteX74" fmla="*/ 1553293 w 1564376"/>
                        <a:gd name="connsiteY74" fmla="*/ 346869 h 389847"/>
                        <a:gd name="connsiteX75" fmla="*/ 1558834 w 1564376"/>
                        <a:gd name="connsiteY75" fmla="*/ 363495 h 389847"/>
                        <a:gd name="connsiteX76" fmla="*/ 1561605 w 1564376"/>
                        <a:gd name="connsiteY76" fmla="*/ 371807 h 389847"/>
                        <a:gd name="connsiteX77" fmla="*/ 1564376 w 1564376"/>
                        <a:gd name="connsiteY77" fmla="*/ 380120 h 389847"/>
                        <a:gd name="connsiteX78" fmla="*/ 1561605 w 1564376"/>
                        <a:gd name="connsiteY78" fmla="*/ 388433 h 389847"/>
                        <a:gd name="connsiteX79" fmla="*/ 1550522 w 1564376"/>
                        <a:gd name="connsiteY79" fmla="*/ 385662 h 389847"/>
                        <a:gd name="connsiteX80" fmla="*/ 1539438 w 1564376"/>
                        <a:gd name="connsiteY80" fmla="*/ 380120 h 389847"/>
                        <a:gd name="connsiteX81" fmla="*/ 1531125 w 1564376"/>
                        <a:gd name="connsiteY81" fmla="*/ 377349 h 389847"/>
                        <a:gd name="connsiteX82" fmla="*/ 1522813 w 1564376"/>
                        <a:gd name="connsiteY82" fmla="*/ 369036 h 389847"/>
                        <a:gd name="connsiteX83" fmla="*/ 1520042 w 1564376"/>
                        <a:gd name="connsiteY83" fmla="*/ 360724 h 389847"/>
                        <a:gd name="connsiteX84" fmla="*/ 1511729 w 1564376"/>
                        <a:gd name="connsiteY84" fmla="*/ 355182 h 389847"/>
                        <a:gd name="connsiteX85" fmla="*/ 1506187 w 1564376"/>
                        <a:gd name="connsiteY85" fmla="*/ 346869 h 389847"/>
                        <a:gd name="connsiteX86" fmla="*/ 1497874 w 1564376"/>
                        <a:gd name="connsiteY86" fmla="*/ 344098 h 389847"/>
                        <a:gd name="connsiteX87" fmla="*/ 1478478 w 1564376"/>
                        <a:gd name="connsiteY87" fmla="*/ 319160 h 389847"/>
                        <a:gd name="connsiteX88" fmla="*/ 1470165 w 1564376"/>
                        <a:gd name="connsiteY88" fmla="*/ 316389 h 389847"/>
                        <a:gd name="connsiteX89" fmla="*/ 1453540 w 1564376"/>
                        <a:gd name="connsiteY89" fmla="*/ 302535 h 389847"/>
                        <a:gd name="connsiteX90" fmla="*/ 1436914 w 1564376"/>
                        <a:gd name="connsiteY90" fmla="*/ 285909 h 389847"/>
                        <a:gd name="connsiteX91" fmla="*/ 1428602 w 1564376"/>
                        <a:gd name="connsiteY91" fmla="*/ 283138 h 389847"/>
                        <a:gd name="connsiteX92" fmla="*/ 1411976 w 1564376"/>
                        <a:gd name="connsiteY92" fmla="*/ 272055 h 389847"/>
                        <a:gd name="connsiteX93" fmla="*/ 1398122 w 1564376"/>
                        <a:gd name="connsiteY93" fmla="*/ 255429 h 389847"/>
                        <a:gd name="connsiteX94" fmla="*/ 1381496 w 1564376"/>
                        <a:gd name="connsiteY94" fmla="*/ 247116 h 389847"/>
                        <a:gd name="connsiteX95" fmla="*/ 1364871 w 1564376"/>
                        <a:gd name="connsiteY95" fmla="*/ 233262 h 389847"/>
                        <a:gd name="connsiteX96" fmla="*/ 1353787 w 1564376"/>
                        <a:gd name="connsiteY96" fmla="*/ 230491 h 389847"/>
                        <a:gd name="connsiteX97" fmla="*/ 1345474 w 1564376"/>
                        <a:gd name="connsiteY97" fmla="*/ 222178 h 389847"/>
                        <a:gd name="connsiteX98" fmla="*/ 1298369 w 1564376"/>
                        <a:gd name="connsiteY98" fmla="*/ 213866 h 389847"/>
                        <a:gd name="connsiteX99" fmla="*/ 1281744 w 1564376"/>
                        <a:gd name="connsiteY99" fmla="*/ 208324 h 389847"/>
                        <a:gd name="connsiteX100" fmla="*/ 1273431 w 1564376"/>
                        <a:gd name="connsiteY100" fmla="*/ 205553 h 389847"/>
                        <a:gd name="connsiteX101" fmla="*/ 1256805 w 1564376"/>
                        <a:gd name="connsiteY101" fmla="*/ 194469 h 389847"/>
                        <a:gd name="connsiteX102" fmla="*/ 1248493 w 1564376"/>
                        <a:gd name="connsiteY102" fmla="*/ 191698 h 389847"/>
                        <a:gd name="connsiteX103" fmla="*/ 1231867 w 1564376"/>
                        <a:gd name="connsiteY103" fmla="*/ 183386 h 389847"/>
                        <a:gd name="connsiteX104" fmla="*/ 1215242 w 1564376"/>
                        <a:gd name="connsiteY104" fmla="*/ 169531 h 389847"/>
                        <a:gd name="connsiteX105" fmla="*/ 1206929 w 1564376"/>
                        <a:gd name="connsiteY105" fmla="*/ 163989 h 389847"/>
                        <a:gd name="connsiteX106" fmla="*/ 1195845 w 1564376"/>
                        <a:gd name="connsiteY106" fmla="*/ 155676 h 389847"/>
                        <a:gd name="connsiteX107" fmla="*/ 1176449 w 1564376"/>
                        <a:gd name="connsiteY107" fmla="*/ 144593 h 389847"/>
                        <a:gd name="connsiteX108" fmla="*/ 1168136 w 1564376"/>
                        <a:gd name="connsiteY108" fmla="*/ 139051 h 389847"/>
                        <a:gd name="connsiteX109" fmla="*/ 1145969 w 1564376"/>
                        <a:gd name="connsiteY109" fmla="*/ 127967 h 389847"/>
                        <a:gd name="connsiteX110" fmla="*/ 1137656 w 1564376"/>
                        <a:gd name="connsiteY110" fmla="*/ 122426 h 389847"/>
                        <a:gd name="connsiteX111" fmla="*/ 1107176 w 1564376"/>
                        <a:gd name="connsiteY111" fmla="*/ 114113 h 389847"/>
                        <a:gd name="connsiteX112" fmla="*/ 1073925 w 1564376"/>
                        <a:gd name="connsiteY112" fmla="*/ 116884 h 389847"/>
                        <a:gd name="connsiteX113" fmla="*/ 1071154 w 1564376"/>
                        <a:gd name="connsiteY113" fmla="*/ 125196 h 389847"/>
                        <a:gd name="connsiteX114" fmla="*/ 1076696 w 1564376"/>
                        <a:gd name="connsiteY114" fmla="*/ 147364 h 389847"/>
                        <a:gd name="connsiteX115" fmla="*/ 1082238 w 1564376"/>
                        <a:gd name="connsiteY115" fmla="*/ 155676 h 389847"/>
                        <a:gd name="connsiteX116" fmla="*/ 1090551 w 1564376"/>
                        <a:gd name="connsiteY116" fmla="*/ 158447 h 389847"/>
                        <a:gd name="connsiteX117" fmla="*/ 1093322 w 1564376"/>
                        <a:gd name="connsiteY117" fmla="*/ 166760 h 389847"/>
                        <a:gd name="connsiteX118" fmla="*/ 1076696 w 1564376"/>
                        <a:gd name="connsiteY118" fmla="*/ 172302 h 389847"/>
                        <a:gd name="connsiteX119" fmla="*/ 1051758 w 1564376"/>
                        <a:gd name="connsiteY119" fmla="*/ 166760 h 389847"/>
                        <a:gd name="connsiteX120" fmla="*/ 1043445 w 1564376"/>
                        <a:gd name="connsiteY120" fmla="*/ 163989 h 389847"/>
                        <a:gd name="connsiteX121" fmla="*/ 1024049 w 1564376"/>
                        <a:gd name="connsiteY121" fmla="*/ 155676 h 389847"/>
                        <a:gd name="connsiteX122" fmla="*/ 988027 w 1564376"/>
                        <a:gd name="connsiteY122" fmla="*/ 147364 h 389847"/>
                        <a:gd name="connsiteX123" fmla="*/ 960318 w 1564376"/>
                        <a:gd name="connsiteY123" fmla="*/ 130738 h 389847"/>
                        <a:gd name="connsiteX124" fmla="*/ 932609 w 1564376"/>
                        <a:gd name="connsiteY124" fmla="*/ 122426 h 389847"/>
                        <a:gd name="connsiteX125" fmla="*/ 924296 w 1564376"/>
                        <a:gd name="connsiteY125" fmla="*/ 119655 h 389847"/>
                        <a:gd name="connsiteX126" fmla="*/ 868878 w 1564376"/>
                        <a:gd name="connsiteY126" fmla="*/ 116884 h 389847"/>
                        <a:gd name="connsiteX127" fmla="*/ 838398 w 1564376"/>
                        <a:gd name="connsiteY127" fmla="*/ 108571 h 389847"/>
                        <a:gd name="connsiteX128" fmla="*/ 810689 w 1564376"/>
                        <a:gd name="connsiteY128" fmla="*/ 105800 h 389847"/>
                        <a:gd name="connsiteX129" fmla="*/ 730333 w 1564376"/>
                        <a:gd name="connsiteY129" fmla="*/ 105800 h 389847"/>
                        <a:gd name="connsiteX130" fmla="*/ 710936 w 1564376"/>
                        <a:gd name="connsiteY130" fmla="*/ 100258 h 389847"/>
                        <a:gd name="connsiteX131" fmla="*/ 685998 w 1564376"/>
                        <a:gd name="connsiteY131" fmla="*/ 94716 h 389847"/>
                        <a:gd name="connsiteX132" fmla="*/ 536369 w 1564376"/>
                        <a:gd name="connsiteY132" fmla="*/ 97487 h 389847"/>
                        <a:gd name="connsiteX133" fmla="*/ 522514 w 1564376"/>
                        <a:gd name="connsiteY133" fmla="*/ 100258 h 389847"/>
                        <a:gd name="connsiteX134" fmla="*/ 500347 w 1564376"/>
                        <a:gd name="connsiteY134" fmla="*/ 103029 h 389847"/>
                        <a:gd name="connsiteX135" fmla="*/ 472638 w 1564376"/>
                        <a:gd name="connsiteY135" fmla="*/ 111342 h 389847"/>
                        <a:gd name="connsiteX136" fmla="*/ 425533 w 1564376"/>
                        <a:gd name="connsiteY136" fmla="*/ 116884 h 389847"/>
                        <a:gd name="connsiteX137" fmla="*/ 417220 w 1564376"/>
                        <a:gd name="connsiteY137" fmla="*/ 119655 h 389847"/>
                        <a:gd name="connsiteX138" fmla="*/ 408907 w 1564376"/>
                        <a:gd name="connsiteY138" fmla="*/ 136280 h 389847"/>
                        <a:gd name="connsiteX139" fmla="*/ 417220 w 1564376"/>
                        <a:gd name="connsiteY139" fmla="*/ 144593 h 389847"/>
                        <a:gd name="connsiteX140" fmla="*/ 442158 w 1564376"/>
                        <a:gd name="connsiteY140" fmla="*/ 144593 h 389847"/>
                        <a:gd name="connsiteX141" fmla="*/ 467096 w 1564376"/>
                        <a:gd name="connsiteY141" fmla="*/ 136280 h 389847"/>
                        <a:gd name="connsiteX142" fmla="*/ 475409 w 1564376"/>
                        <a:gd name="connsiteY142" fmla="*/ 133509 h 389847"/>
                        <a:gd name="connsiteX143" fmla="*/ 483722 w 1564376"/>
                        <a:gd name="connsiteY143" fmla="*/ 127967 h 389847"/>
                        <a:gd name="connsiteX144" fmla="*/ 505889 w 1564376"/>
                        <a:gd name="connsiteY144" fmla="*/ 122426 h 389847"/>
                        <a:gd name="connsiteX145" fmla="*/ 516973 w 1564376"/>
                        <a:gd name="connsiteY145" fmla="*/ 119655 h 389847"/>
                        <a:gd name="connsiteX146" fmla="*/ 530827 w 1564376"/>
                        <a:gd name="connsiteY146" fmla="*/ 116884 h 389847"/>
                        <a:gd name="connsiteX147" fmla="*/ 539140 w 1564376"/>
                        <a:gd name="connsiteY147" fmla="*/ 114113 h 389847"/>
                        <a:gd name="connsiteX148" fmla="*/ 552994 w 1564376"/>
                        <a:gd name="connsiteY148" fmla="*/ 111342 h 389847"/>
                        <a:gd name="connsiteX149" fmla="*/ 586245 w 1564376"/>
                        <a:gd name="connsiteY149" fmla="*/ 114113 h 389847"/>
                        <a:gd name="connsiteX150" fmla="*/ 594558 w 1564376"/>
                        <a:gd name="connsiteY150" fmla="*/ 116884 h 389847"/>
                        <a:gd name="connsiteX151" fmla="*/ 600100 w 1564376"/>
                        <a:gd name="connsiteY151" fmla="*/ 125196 h 389847"/>
                        <a:gd name="connsiteX152" fmla="*/ 608413 w 1564376"/>
                        <a:gd name="connsiteY152" fmla="*/ 130738 h 389847"/>
                        <a:gd name="connsiteX153" fmla="*/ 611184 w 1564376"/>
                        <a:gd name="connsiteY153" fmla="*/ 139051 h 389847"/>
                        <a:gd name="connsiteX154" fmla="*/ 577933 w 1564376"/>
                        <a:gd name="connsiteY154" fmla="*/ 150135 h 389847"/>
                        <a:gd name="connsiteX155" fmla="*/ 544682 w 1564376"/>
                        <a:gd name="connsiteY155" fmla="*/ 150135 h 389847"/>
                        <a:gd name="connsiteX156" fmla="*/ 458784 w 1564376"/>
                        <a:gd name="connsiteY156" fmla="*/ 152906 h 389847"/>
                        <a:gd name="connsiteX157" fmla="*/ 444929 w 1564376"/>
                        <a:gd name="connsiteY157" fmla="*/ 155676 h 389847"/>
                        <a:gd name="connsiteX158" fmla="*/ 425533 w 1564376"/>
                        <a:gd name="connsiteY158" fmla="*/ 158447 h 389847"/>
                        <a:gd name="connsiteX159" fmla="*/ 408907 w 1564376"/>
                        <a:gd name="connsiteY159" fmla="*/ 163989 h 389847"/>
                        <a:gd name="connsiteX160" fmla="*/ 389511 w 1564376"/>
                        <a:gd name="connsiteY160" fmla="*/ 169531 h 389847"/>
                        <a:gd name="connsiteX161" fmla="*/ 372885 w 1564376"/>
                        <a:gd name="connsiteY161" fmla="*/ 177844 h 389847"/>
                        <a:gd name="connsiteX162" fmla="*/ 342405 w 1564376"/>
                        <a:gd name="connsiteY162" fmla="*/ 180615 h 389847"/>
                        <a:gd name="connsiteX163" fmla="*/ 325780 w 1564376"/>
                        <a:gd name="connsiteY163" fmla="*/ 188927 h 389847"/>
                        <a:gd name="connsiteX164" fmla="*/ 317467 w 1564376"/>
                        <a:gd name="connsiteY164" fmla="*/ 191698 h 389847"/>
                        <a:gd name="connsiteX165" fmla="*/ 309154 w 1564376"/>
                        <a:gd name="connsiteY165" fmla="*/ 197240 h 389847"/>
                        <a:gd name="connsiteX166" fmla="*/ 289758 w 1564376"/>
                        <a:gd name="connsiteY166" fmla="*/ 202782 h 389847"/>
                        <a:gd name="connsiteX167" fmla="*/ 281445 w 1564376"/>
                        <a:gd name="connsiteY167" fmla="*/ 211095 h 389847"/>
                        <a:gd name="connsiteX168" fmla="*/ 259278 w 1564376"/>
                        <a:gd name="connsiteY168" fmla="*/ 219407 h 389847"/>
                        <a:gd name="connsiteX169" fmla="*/ 248194 w 1564376"/>
                        <a:gd name="connsiteY169" fmla="*/ 224949 h 389847"/>
                        <a:gd name="connsiteX170" fmla="*/ 239882 w 1564376"/>
                        <a:gd name="connsiteY170" fmla="*/ 227720 h 389847"/>
                        <a:gd name="connsiteX171" fmla="*/ 231569 w 1564376"/>
                        <a:gd name="connsiteY171" fmla="*/ 233262 h 389847"/>
                        <a:gd name="connsiteX172" fmla="*/ 220485 w 1564376"/>
                        <a:gd name="connsiteY172" fmla="*/ 238804 h 389847"/>
                        <a:gd name="connsiteX173" fmla="*/ 212173 w 1564376"/>
                        <a:gd name="connsiteY173" fmla="*/ 247116 h 389847"/>
                        <a:gd name="connsiteX174" fmla="*/ 195547 w 1564376"/>
                        <a:gd name="connsiteY174" fmla="*/ 258200 h 389847"/>
                        <a:gd name="connsiteX175" fmla="*/ 187234 w 1564376"/>
                        <a:gd name="connsiteY175" fmla="*/ 263742 h 389847"/>
                        <a:gd name="connsiteX176" fmla="*/ 170609 w 1564376"/>
                        <a:gd name="connsiteY176" fmla="*/ 269284 h 389847"/>
                        <a:gd name="connsiteX177" fmla="*/ 162296 w 1564376"/>
                        <a:gd name="connsiteY177" fmla="*/ 272055 h 389847"/>
                        <a:gd name="connsiteX178" fmla="*/ 153984 w 1564376"/>
                        <a:gd name="connsiteY178" fmla="*/ 263742 h 389847"/>
                        <a:gd name="connsiteX179" fmla="*/ 156754 w 1564376"/>
                        <a:gd name="connsiteY179" fmla="*/ 255429 h 389847"/>
                        <a:gd name="connsiteX180" fmla="*/ 178922 w 1564376"/>
                        <a:gd name="connsiteY180" fmla="*/ 236033 h 389847"/>
                        <a:gd name="connsiteX181" fmla="*/ 187234 w 1564376"/>
                        <a:gd name="connsiteY181" fmla="*/ 230491 h 389847"/>
                        <a:gd name="connsiteX182" fmla="*/ 212173 w 1564376"/>
                        <a:gd name="connsiteY182" fmla="*/ 211095 h 389847"/>
                        <a:gd name="connsiteX183" fmla="*/ 228798 w 1564376"/>
                        <a:gd name="connsiteY183" fmla="*/ 200011 h 389847"/>
                        <a:gd name="connsiteX184" fmla="*/ 245424 w 1564376"/>
                        <a:gd name="connsiteY184" fmla="*/ 191698 h 389847"/>
                        <a:gd name="connsiteX185" fmla="*/ 253736 w 1564376"/>
                        <a:gd name="connsiteY185" fmla="*/ 188927 h 389847"/>
                        <a:gd name="connsiteX186" fmla="*/ 270362 w 1564376"/>
                        <a:gd name="connsiteY186" fmla="*/ 177844 h 389847"/>
                        <a:gd name="connsiteX187" fmla="*/ 278674 w 1564376"/>
                        <a:gd name="connsiteY187" fmla="*/ 172302 h 389847"/>
                        <a:gd name="connsiteX188" fmla="*/ 286987 w 1564376"/>
                        <a:gd name="connsiteY188" fmla="*/ 169531 h 389847"/>
                        <a:gd name="connsiteX189" fmla="*/ 295300 w 1564376"/>
                        <a:gd name="connsiteY189" fmla="*/ 163989 h 389847"/>
                        <a:gd name="connsiteX190" fmla="*/ 325780 w 1564376"/>
                        <a:gd name="connsiteY190" fmla="*/ 158447 h 389847"/>
                        <a:gd name="connsiteX191" fmla="*/ 350718 w 1564376"/>
                        <a:gd name="connsiteY191" fmla="*/ 147364 h 389847"/>
                        <a:gd name="connsiteX192" fmla="*/ 347947 w 1564376"/>
                        <a:gd name="connsiteY192" fmla="*/ 139051 h 389847"/>
                        <a:gd name="connsiteX193" fmla="*/ 331322 w 1564376"/>
                        <a:gd name="connsiteY193" fmla="*/ 130738 h 389847"/>
                        <a:gd name="connsiteX194" fmla="*/ 314696 w 1564376"/>
                        <a:gd name="connsiteY194" fmla="*/ 133509 h 389847"/>
                        <a:gd name="connsiteX195" fmla="*/ 306384 w 1564376"/>
                        <a:gd name="connsiteY195" fmla="*/ 136280 h 389847"/>
                        <a:gd name="connsiteX196" fmla="*/ 292529 w 1564376"/>
                        <a:gd name="connsiteY196" fmla="*/ 139051 h 389847"/>
                        <a:gd name="connsiteX197" fmla="*/ 275904 w 1564376"/>
                        <a:gd name="connsiteY197" fmla="*/ 144593 h 389847"/>
                        <a:gd name="connsiteX198" fmla="*/ 267591 w 1564376"/>
                        <a:gd name="connsiteY198" fmla="*/ 152906 h 389847"/>
                        <a:gd name="connsiteX199" fmla="*/ 259278 w 1564376"/>
                        <a:gd name="connsiteY199" fmla="*/ 155676 h 389847"/>
                        <a:gd name="connsiteX200" fmla="*/ 248194 w 1564376"/>
                        <a:gd name="connsiteY200" fmla="*/ 161218 h 389847"/>
                        <a:gd name="connsiteX201" fmla="*/ 228798 w 1564376"/>
                        <a:gd name="connsiteY201" fmla="*/ 169531 h 389847"/>
                        <a:gd name="connsiteX202" fmla="*/ 220485 w 1564376"/>
                        <a:gd name="connsiteY202" fmla="*/ 177844 h 389847"/>
                        <a:gd name="connsiteX203" fmla="*/ 203860 w 1564376"/>
                        <a:gd name="connsiteY203" fmla="*/ 183386 h 389847"/>
                        <a:gd name="connsiteX204" fmla="*/ 178922 w 1564376"/>
                        <a:gd name="connsiteY204" fmla="*/ 200011 h 389847"/>
                        <a:gd name="connsiteX205" fmla="*/ 170609 w 1564376"/>
                        <a:gd name="connsiteY205" fmla="*/ 205553 h 389847"/>
                        <a:gd name="connsiteX206" fmla="*/ 162296 w 1564376"/>
                        <a:gd name="connsiteY206" fmla="*/ 208324 h 389847"/>
                        <a:gd name="connsiteX207" fmla="*/ 153984 w 1564376"/>
                        <a:gd name="connsiteY207" fmla="*/ 213866 h 389847"/>
                        <a:gd name="connsiteX208" fmla="*/ 131816 w 1564376"/>
                        <a:gd name="connsiteY208" fmla="*/ 216636 h 389847"/>
                        <a:gd name="connsiteX209" fmla="*/ 115191 w 1564376"/>
                        <a:gd name="connsiteY209" fmla="*/ 222178 h 389847"/>
                        <a:gd name="connsiteX210" fmla="*/ 106878 w 1564376"/>
                        <a:gd name="connsiteY210" fmla="*/ 224949 h 389847"/>
                        <a:gd name="connsiteX211" fmla="*/ 90253 w 1564376"/>
                        <a:gd name="connsiteY211" fmla="*/ 236033 h 389847"/>
                        <a:gd name="connsiteX212" fmla="*/ 81940 w 1564376"/>
                        <a:gd name="connsiteY212" fmla="*/ 241575 h 389847"/>
                        <a:gd name="connsiteX213" fmla="*/ 73627 w 1564376"/>
                        <a:gd name="connsiteY213" fmla="*/ 244346 h 389847"/>
                        <a:gd name="connsiteX214" fmla="*/ 65314 w 1564376"/>
                        <a:gd name="connsiteY214" fmla="*/ 252658 h 389847"/>
                        <a:gd name="connsiteX215" fmla="*/ 57002 w 1564376"/>
                        <a:gd name="connsiteY215" fmla="*/ 255429 h 389847"/>
                        <a:gd name="connsiteX216" fmla="*/ 37605 w 1564376"/>
                        <a:gd name="connsiteY216" fmla="*/ 263742 h 389847"/>
                        <a:gd name="connsiteX217" fmla="*/ 7125 w 1564376"/>
                        <a:gd name="connsiteY217" fmla="*/ 260971 h 389847"/>
                        <a:gd name="connsiteX218" fmla="*/ 1584 w 1564376"/>
                        <a:gd name="connsiteY218" fmla="*/ 244346 h 389847"/>
                        <a:gd name="connsiteX219" fmla="*/ 12667 w 1564376"/>
                        <a:gd name="connsiteY219" fmla="*/ 233262 h 389847"/>
                        <a:gd name="connsiteX220" fmla="*/ 20980 w 1564376"/>
                        <a:gd name="connsiteY220" fmla="*/ 224949 h 389847"/>
                        <a:gd name="connsiteX221" fmla="*/ 37605 w 1564376"/>
                        <a:gd name="connsiteY221" fmla="*/ 219407 h 389847"/>
                        <a:gd name="connsiteX222" fmla="*/ 45918 w 1564376"/>
                        <a:gd name="connsiteY222" fmla="*/ 213866 h 389847"/>
                        <a:gd name="connsiteX223" fmla="*/ 62544 w 1564376"/>
                        <a:gd name="connsiteY223" fmla="*/ 208324 h 389847"/>
                        <a:gd name="connsiteX224" fmla="*/ 81940 w 1564376"/>
                        <a:gd name="connsiteY224" fmla="*/ 197240 h 389847"/>
                        <a:gd name="connsiteX225" fmla="*/ 98565 w 1564376"/>
                        <a:gd name="connsiteY225" fmla="*/ 191698 h 389847"/>
                        <a:gd name="connsiteX226" fmla="*/ 104107 w 1564376"/>
                        <a:gd name="connsiteY226" fmla="*/ 183386 h 389847"/>
                        <a:gd name="connsiteX227" fmla="*/ 120733 w 1564376"/>
                        <a:gd name="connsiteY227" fmla="*/ 177844 h 389847"/>
                        <a:gd name="connsiteX228" fmla="*/ 129045 w 1564376"/>
                        <a:gd name="connsiteY228" fmla="*/ 175073 h 389847"/>
                        <a:gd name="connsiteX229" fmla="*/ 153984 w 1564376"/>
                        <a:gd name="connsiteY229" fmla="*/ 166760 h 389847"/>
                        <a:gd name="connsiteX230" fmla="*/ 173380 w 1564376"/>
                        <a:gd name="connsiteY230" fmla="*/ 161218 h 389847"/>
                        <a:gd name="connsiteX231" fmla="*/ 203860 w 1564376"/>
                        <a:gd name="connsiteY231" fmla="*/ 158447 h 389847"/>
                        <a:gd name="connsiteX232" fmla="*/ 220485 w 1564376"/>
                        <a:gd name="connsiteY232" fmla="*/ 150135 h 389847"/>
                        <a:gd name="connsiteX233" fmla="*/ 237111 w 1564376"/>
                        <a:gd name="connsiteY233" fmla="*/ 144593 h 389847"/>
                        <a:gd name="connsiteX234" fmla="*/ 245424 w 1564376"/>
                        <a:gd name="connsiteY234" fmla="*/ 139051 h 389847"/>
                        <a:gd name="connsiteX235" fmla="*/ 264820 w 1564376"/>
                        <a:gd name="connsiteY235" fmla="*/ 133509 h 389847"/>
                        <a:gd name="connsiteX236" fmla="*/ 289758 w 1564376"/>
                        <a:gd name="connsiteY236" fmla="*/ 125196 h 389847"/>
                        <a:gd name="connsiteX237" fmla="*/ 298071 w 1564376"/>
                        <a:gd name="connsiteY237" fmla="*/ 122426 h 389847"/>
                        <a:gd name="connsiteX238" fmla="*/ 306384 w 1564376"/>
                        <a:gd name="connsiteY238" fmla="*/ 116884 h 389847"/>
                        <a:gd name="connsiteX239" fmla="*/ 347947 w 1564376"/>
                        <a:gd name="connsiteY239" fmla="*/ 108571 h 389847"/>
                        <a:gd name="connsiteX240" fmla="*/ 397824 w 1564376"/>
                        <a:gd name="connsiteY240" fmla="*/ 100258 h 389847"/>
                        <a:gd name="connsiteX241" fmla="*/ 414449 w 1564376"/>
                        <a:gd name="connsiteY241" fmla="*/ 97487 h 389847"/>
                        <a:gd name="connsiteX242" fmla="*/ 447700 w 1564376"/>
                        <a:gd name="connsiteY242" fmla="*/ 89175 h 389847"/>
                        <a:gd name="connsiteX243" fmla="*/ 519744 w 1564376"/>
                        <a:gd name="connsiteY243" fmla="*/ 83633 h 389847"/>
                        <a:gd name="connsiteX244" fmla="*/ 564078 w 1564376"/>
                        <a:gd name="connsiteY244" fmla="*/ 78091 h 389847"/>
                        <a:gd name="connsiteX245" fmla="*/ 594558 w 1564376"/>
                        <a:gd name="connsiteY245" fmla="*/ 75320 h 389847"/>
                        <a:gd name="connsiteX246" fmla="*/ 649976 w 1564376"/>
                        <a:gd name="connsiteY246" fmla="*/ 69778 h 389847"/>
                        <a:gd name="connsiteX247" fmla="*/ 691540 w 1564376"/>
                        <a:gd name="connsiteY247" fmla="*/ 72549 h 389847"/>
                        <a:gd name="connsiteX248" fmla="*/ 699853 w 1564376"/>
                        <a:gd name="connsiteY248" fmla="*/ 75320 h 389847"/>
                        <a:gd name="connsiteX249" fmla="*/ 749729 w 1564376"/>
                        <a:gd name="connsiteY249" fmla="*/ 78091 h 389847"/>
                        <a:gd name="connsiteX250" fmla="*/ 813460 w 1564376"/>
                        <a:gd name="connsiteY250" fmla="*/ 83633 h 389847"/>
                        <a:gd name="connsiteX251" fmla="*/ 849482 w 1564376"/>
                        <a:gd name="connsiteY251" fmla="*/ 86404 h 389847"/>
                        <a:gd name="connsiteX252" fmla="*/ 866107 w 1564376"/>
                        <a:gd name="connsiteY252" fmla="*/ 91946 h 389847"/>
                        <a:gd name="connsiteX253" fmla="*/ 918754 w 1564376"/>
                        <a:gd name="connsiteY253" fmla="*/ 97487 h 389847"/>
                        <a:gd name="connsiteX254" fmla="*/ 943693 w 1564376"/>
                        <a:gd name="connsiteY254" fmla="*/ 105800 h 389847"/>
                        <a:gd name="connsiteX255" fmla="*/ 952005 w 1564376"/>
                        <a:gd name="connsiteY255" fmla="*/ 108571 h 389847"/>
                        <a:gd name="connsiteX256" fmla="*/ 971402 w 1564376"/>
                        <a:gd name="connsiteY256" fmla="*/ 111342 h 389847"/>
                        <a:gd name="connsiteX257" fmla="*/ 988027 w 1564376"/>
                        <a:gd name="connsiteY257" fmla="*/ 116884 h 389847"/>
                        <a:gd name="connsiteX258" fmla="*/ 996340 w 1564376"/>
                        <a:gd name="connsiteY258" fmla="*/ 119655 h 389847"/>
                        <a:gd name="connsiteX259" fmla="*/ 1010194 w 1564376"/>
                        <a:gd name="connsiteY259" fmla="*/ 122426 h 389847"/>
                        <a:gd name="connsiteX260" fmla="*/ 1021278 w 1564376"/>
                        <a:gd name="connsiteY260" fmla="*/ 119655 h 389847"/>
                        <a:gd name="connsiteX261" fmla="*/ 1029591 w 1564376"/>
                        <a:gd name="connsiteY261" fmla="*/ 116884 h 389847"/>
                        <a:gd name="connsiteX262" fmla="*/ 1026820 w 1564376"/>
                        <a:gd name="connsiteY262" fmla="*/ 97487 h 389847"/>
                        <a:gd name="connsiteX263" fmla="*/ 1024049 w 1564376"/>
                        <a:gd name="connsiteY263" fmla="*/ 89175 h 389847"/>
                        <a:gd name="connsiteX264" fmla="*/ 1015736 w 1564376"/>
                        <a:gd name="connsiteY264" fmla="*/ 86404 h 389847"/>
                        <a:gd name="connsiteX265" fmla="*/ 976944 w 1564376"/>
                        <a:gd name="connsiteY265" fmla="*/ 78091 h 389847"/>
                        <a:gd name="connsiteX266" fmla="*/ 957547 w 1564376"/>
                        <a:gd name="connsiteY266" fmla="*/ 72549 h 389847"/>
                        <a:gd name="connsiteX267" fmla="*/ 932609 w 1564376"/>
                        <a:gd name="connsiteY267" fmla="*/ 69778 h 389847"/>
                        <a:gd name="connsiteX268" fmla="*/ 915984 w 1564376"/>
                        <a:gd name="connsiteY268" fmla="*/ 67007 h 389847"/>
                        <a:gd name="connsiteX269" fmla="*/ 904900 w 1564376"/>
                        <a:gd name="connsiteY269" fmla="*/ 64236 h 389847"/>
                        <a:gd name="connsiteX270" fmla="*/ 879962 w 1564376"/>
                        <a:gd name="connsiteY270" fmla="*/ 61466 h 389847"/>
                        <a:gd name="connsiteX271" fmla="*/ 813460 w 1564376"/>
                        <a:gd name="connsiteY271" fmla="*/ 53153 h 389847"/>
                        <a:gd name="connsiteX272" fmla="*/ 799605 w 1564376"/>
                        <a:gd name="connsiteY272" fmla="*/ 50382 h 389847"/>
                        <a:gd name="connsiteX273" fmla="*/ 782980 w 1564376"/>
                        <a:gd name="connsiteY273" fmla="*/ 44840 h 389847"/>
                        <a:gd name="connsiteX274" fmla="*/ 774667 w 1564376"/>
                        <a:gd name="connsiteY274" fmla="*/ 42069 h 389847"/>
                        <a:gd name="connsiteX275" fmla="*/ 746958 w 1564376"/>
                        <a:gd name="connsiteY275" fmla="*/ 36527 h 389847"/>
                        <a:gd name="connsiteX276" fmla="*/ 702624 w 1564376"/>
                        <a:gd name="connsiteY276" fmla="*/ 39298 h 389847"/>
                        <a:gd name="connsiteX277" fmla="*/ 663831 w 1564376"/>
                        <a:gd name="connsiteY277" fmla="*/ 47611 h 389847"/>
                        <a:gd name="connsiteX278" fmla="*/ 589016 w 1564376"/>
                        <a:gd name="connsiteY278" fmla="*/ 42069 h 389847"/>
                        <a:gd name="connsiteX279" fmla="*/ 522514 w 1564376"/>
                        <a:gd name="connsiteY279" fmla="*/ 44840 h 389847"/>
                        <a:gd name="connsiteX280" fmla="*/ 503118 w 1564376"/>
                        <a:gd name="connsiteY280" fmla="*/ 47611 h 389847"/>
                        <a:gd name="connsiteX281" fmla="*/ 486493 w 1564376"/>
                        <a:gd name="connsiteY281" fmla="*/ 53153 h 389847"/>
                        <a:gd name="connsiteX282" fmla="*/ 419991 w 1564376"/>
                        <a:gd name="connsiteY282" fmla="*/ 55924 h 389847"/>
                        <a:gd name="connsiteX283" fmla="*/ 408907 w 1564376"/>
                        <a:gd name="connsiteY283" fmla="*/ 58695 h 389847"/>
                        <a:gd name="connsiteX284" fmla="*/ 395053 w 1564376"/>
                        <a:gd name="connsiteY284" fmla="*/ 61466 h 389847"/>
                        <a:gd name="connsiteX285" fmla="*/ 386740 w 1564376"/>
                        <a:gd name="connsiteY285" fmla="*/ 64236 h 389847"/>
                        <a:gd name="connsiteX286" fmla="*/ 372885 w 1564376"/>
                        <a:gd name="connsiteY286" fmla="*/ 67007 h 389847"/>
                        <a:gd name="connsiteX287" fmla="*/ 361802 w 1564376"/>
                        <a:gd name="connsiteY287" fmla="*/ 69778 h 389847"/>
                        <a:gd name="connsiteX288" fmla="*/ 328551 w 1564376"/>
                        <a:gd name="connsiteY288" fmla="*/ 75320 h 389847"/>
                        <a:gd name="connsiteX289" fmla="*/ 306384 w 1564376"/>
                        <a:gd name="connsiteY289" fmla="*/ 78091 h 389847"/>
                        <a:gd name="connsiteX290" fmla="*/ 273133 w 1564376"/>
                        <a:gd name="connsiteY290" fmla="*/ 80862 h 389847"/>
                        <a:gd name="connsiteX291" fmla="*/ 253736 w 1564376"/>
                        <a:gd name="connsiteY291" fmla="*/ 89175 h 389847"/>
                        <a:gd name="connsiteX292" fmla="*/ 237111 w 1564376"/>
                        <a:gd name="connsiteY292" fmla="*/ 94716 h 389847"/>
                        <a:gd name="connsiteX293" fmla="*/ 228798 w 1564376"/>
                        <a:gd name="connsiteY293" fmla="*/ 103029 h 389847"/>
                        <a:gd name="connsiteX294" fmla="*/ 212173 w 1564376"/>
                        <a:gd name="connsiteY294" fmla="*/ 108571 h 389847"/>
                        <a:gd name="connsiteX295" fmla="*/ 203860 w 1564376"/>
                        <a:gd name="connsiteY295" fmla="*/ 111342 h 389847"/>
                        <a:gd name="connsiteX296" fmla="*/ 187234 w 1564376"/>
                        <a:gd name="connsiteY296" fmla="*/ 119655 h 389847"/>
                        <a:gd name="connsiteX297" fmla="*/ 170609 w 1564376"/>
                        <a:gd name="connsiteY297" fmla="*/ 127967 h 389847"/>
                        <a:gd name="connsiteX298" fmla="*/ 134587 w 1564376"/>
                        <a:gd name="connsiteY298" fmla="*/ 130738 h 389847"/>
                        <a:gd name="connsiteX299" fmla="*/ 93024 w 1564376"/>
                        <a:gd name="connsiteY299" fmla="*/ 130738 h 389847"/>
                        <a:gd name="connsiteX300" fmla="*/ 87482 w 1564376"/>
                        <a:gd name="connsiteY300" fmla="*/ 122426 h 389847"/>
                        <a:gd name="connsiteX301" fmla="*/ 98565 w 1564376"/>
                        <a:gd name="connsiteY301" fmla="*/ 108571 h 389847"/>
                        <a:gd name="connsiteX302" fmla="*/ 106878 w 1564376"/>
                        <a:gd name="connsiteY302" fmla="*/ 103029 h 389847"/>
                        <a:gd name="connsiteX303" fmla="*/ 109649 w 1564376"/>
                        <a:gd name="connsiteY303" fmla="*/ 105800 h 38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564376" h="389847">
                          <a:moveTo>
                            <a:pt x="109649" y="105800"/>
                          </a:moveTo>
                          <a:lnTo>
                            <a:pt x="126274" y="100258"/>
                          </a:lnTo>
                          <a:lnTo>
                            <a:pt x="134587" y="97487"/>
                          </a:lnTo>
                          <a:cubicBezTo>
                            <a:pt x="139580" y="92494"/>
                            <a:pt x="144463" y="86526"/>
                            <a:pt x="151213" y="83633"/>
                          </a:cubicBezTo>
                          <a:cubicBezTo>
                            <a:pt x="155569" y="81766"/>
                            <a:pt x="172533" y="79078"/>
                            <a:pt x="176151" y="78091"/>
                          </a:cubicBezTo>
                          <a:cubicBezTo>
                            <a:pt x="181787" y="76554"/>
                            <a:pt x="187916" y="75789"/>
                            <a:pt x="192776" y="72549"/>
                          </a:cubicBezTo>
                          <a:cubicBezTo>
                            <a:pt x="205950" y="63766"/>
                            <a:pt x="197929" y="68061"/>
                            <a:pt x="217714" y="61466"/>
                          </a:cubicBezTo>
                          <a:lnTo>
                            <a:pt x="226027" y="58695"/>
                          </a:lnTo>
                          <a:cubicBezTo>
                            <a:pt x="228798" y="57771"/>
                            <a:pt x="231459" y="56404"/>
                            <a:pt x="234340" y="55924"/>
                          </a:cubicBezTo>
                          <a:cubicBezTo>
                            <a:pt x="258311" y="51929"/>
                            <a:pt x="245390" y="53850"/>
                            <a:pt x="273133" y="50382"/>
                          </a:cubicBezTo>
                          <a:cubicBezTo>
                            <a:pt x="286950" y="45776"/>
                            <a:pt x="288277" y="44861"/>
                            <a:pt x="300842" y="42069"/>
                          </a:cubicBezTo>
                          <a:cubicBezTo>
                            <a:pt x="305439" y="41047"/>
                            <a:pt x="310152" y="40537"/>
                            <a:pt x="314696" y="39298"/>
                          </a:cubicBezTo>
                          <a:cubicBezTo>
                            <a:pt x="320332" y="37761"/>
                            <a:pt x="325539" y="34582"/>
                            <a:pt x="331322" y="33756"/>
                          </a:cubicBezTo>
                          <a:lnTo>
                            <a:pt x="350718" y="30986"/>
                          </a:lnTo>
                          <a:lnTo>
                            <a:pt x="372885" y="28215"/>
                          </a:lnTo>
                          <a:cubicBezTo>
                            <a:pt x="385841" y="26364"/>
                            <a:pt x="398536" y="23299"/>
                            <a:pt x="411678" y="22673"/>
                          </a:cubicBezTo>
                          <a:cubicBezTo>
                            <a:pt x="443060" y="21179"/>
                            <a:pt x="474490" y="20966"/>
                            <a:pt x="505889" y="19902"/>
                          </a:cubicBezTo>
                          <a:lnTo>
                            <a:pt x="575162" y="17131"/>
                          </a:lnTo>
                          <a:cubicBezTo>
                            <a:pt x="577933" y="15284"/>
                            <a:pt x="580261" y="12465"/>
                            <a:pt x="583474" y="11589"/>
                          </a:cubicBezTo>
                          <a:cubicBezTo>
                            <a:pt x="590658" y="9630"/>
                            <a:pt x="598206" y="9220"/>
                            <a:pt x="605642" y="8818"/>
                          </a:cubicBezTo>
                          <a:cubicBezTo>
                            <a:pt x="632404" y="7371"/>
                            <a:pt x="659213" y="6971"/>
                            <a:pt x="685998" y="6047"/>
                          </a:cubicBezTo>
                          <a:cubicBezTo>
                            <a:pt x="704140" y="0"/>
                            <a:pt x="694152" y="2116"/>
                            <a:pt x="727562" y="6047"/>
                          </a:cubicBezTo>
                          <a:cubicBezTo>
                            <a:pt x="755088" y="9285"/>
                            <a:pt x="727095" y="8170"/>
                            <a:pt x="758042" y="14360"/>
                          </a:cubicBezTo>
                          <a:cubicBezTo>
                            <a:pt x="799824" y="22717"/>
                            <a:pt x="747762" y="12076"/>
                            <a:pt x="782980" y="19902"/>
                          </a:cubicBezTo>
                          <a:cubicBezTo>
                            <a:pt x="787577" y="20924"/>
                            <a:pt x="792138" y="22312"/>
                            <a:pt x="796834" y="22673"/>
                          </a:cubicBezTo>
                          <a:cubicBezTo>
                            <a:pt x="816195" y="24162"/>
                            <a:pt x="835627" y="24520"/>
                            <a:pt x="855024" y="25444"/>
                          </a:cubicBezTo>
                          <a:cubicBezTo>
                            <a:pt x="863337" y="26368"/>
                            <a:pt x="871712" y="26840"/>
                            <a:pt x="879962" y="28215"/>
                          </a:cubicBezTo>
                          <a:cubicBezTo>
                            <a:pt x="882843" y="28695"/>
                            <a:pt x="885456" y="30218"/>
                            <a:pt x="888274" y="30986"/>
                          </a:cubicBezTo>
                          <a:cubicBezTo>
                            <a:pt x="895622" y="32990"/>
                            <a:pt x="903216" y="34118"/>
                            <a:pt x="910442" y="36527"/>
                          </a:cubicBezTo>
                          <a:cubicBezTo>
                            <a:pt x="913213" y="37451"/>
                            <a:pt x="915853" y="38957"/>
                            <a:pt x="918754" y="39298"/>
                          </a:cubicBezTo>
                          <a:cubicBezTo>
                            <a:pt x="931629" y="40813"/>
                            <a:pt x="944616" y="41145"/>
                            <a:pt x="957547" y="42069"/>
                          </a:cubicBezTo>
                          <a:cubicBezTo>
                            <a:pt x="978146" y="48935"/>
                            <a:pt x="953845" y="41540"/>
                            <a:pt x="996340" y="47611"/>
                          </a:cubicBezTo>
                          <a:cubicBezTo>
                            <a:pt x="999232" y="48024"/>
                            <a:pt x="1001802" y="49748"/>
                            <a:pt x="1004653" y="50382"/>
                          </a:cubicBezTo>
                          <a:cubicBezTo>
                            <a:pt x="1010137" y="51601"/>
                            <a:pt x="1015828" y="51790"/>
                            <a:pt x="1021278" y="53153"/>
                          </a:cubicBezTo>
                          <a:cubicBezTo>
                            <a:pt x="1026945" y="54570"/>
                            <a:pt x="1032176" y="57549"/>
                            <a:pt x="1037904" y="58695"/>
                          </a:cubicBezTo>
                          <a:cubicBezTo>
                            <a:pt x="1042522" y="59619"/>
                            <a:pt x="1047189" y="60324"/>
                            <a:pt x="1051758" y="61466"/>
                          </a:cubicBezTo>
                          <a:cubicBezTo>
                            <a:pt x="1054592" y="62174"/>
                            <a:pt x="1057197" y="63714"/>
                            <a:pt x="1060071" y="64236"/>
                          </a:cubicBezTo>
                          <a:cubicBezTo>
                            <a:pt x="1067397" y="65568"/>
                            <a:pt x="1074849" y="66083"/>
                            <a:pt x="1082238" y="67007"/>
                          </a:cubicBezTo>
                          <a:cubicBezTo>
                            <a:pt x="1085009" y="68854"/>
                            <a:pt x="1087490" y="71237"/>
                            <a:pt x="1090551" y="72549"/>
                          </a:cubicBezTo>
                          <a:cubicBezTo>
                            <a:pt x="1094051" y="74049"/>
                            <a:pt x="1097972" y="74274"/>
                            <a:pt x="1101634" y="75320"/>
                          </a:cubicBezTo>
                          <a:cubicBezTo>
                            <a:pt x="1104442" y="76122"/>
                            <a:pt x="1107129" y="77322"/>
                            <a:pt x="1109947" y="78091"/>
                          </a:cubicBezTo>
                          <a:cubicBezTo>
                            <a:pt x="1117295" y="80095"/>
                            <a:pt x="1132114" y="83633"/>
                            <a:pt x="1132114" y="83633"/>
                          </a:cubicBezTo>
                          <a:cubicBezTo>
                            <a:pt x="1155928" y="99509"/>
                            <a:pt x="1125803" y="80479"/>
                            <a:pt x="1148740" y="91946"/>
                          </a:cubicBezTo>
                          <a:cubicBezTo>
                            <a:pt x="1151719" y="93435"/>
                            <a:pt x="1154010" y="96135"/>
                            <a:pt x="1157053" y="97487"/>
                          </a:cubicBezTo>
                          <a:cubicBezTo>
                            <a:pt x="1162391" y="99859"/>
                            <a:pt x="1168136" y="101182"/>
                            <a:pt x="1173678" y="103029"/>
                          </a:cubicBezTo>
                          <a:cubicBezTo>
                            <a:pt x="1176449" y="103953"/>
                            <a:pt x="1179378" y="104494"/>
                            <a:pt x="1181991" y="105800"/>
                          </a:cubicBezTo>
                          <a:cubicBezTo>
                            <a:pt x="1209377" y="119494"/>
                            <a:pt x="1196325" y="114274"/>
                            <a:pt x="1220784" y="122426"/>
                          </a:cubicBezTo>
                          <a:cubicBezTo>
                            <a:pt x="1223555" y="123349"/>
                            <a:pt x="1226198" y="124834"/>
                            <a:pt x="1229096" y="125196"/>
                          </a:cubicBezTo>
                          <a:lnTo>
                            <a:pt x="1251264" y="127967"/>
                          </a:lnTo>
                          <a:cubicBezTo>
                            <a:pt x="1263386" y="130998"/>
                            <a:pt x="1262161" y="129840"/>
                            <a:pt x="1273431" y="136280"/>
                          </a:cubicBezTo>
                          <a:cubicBezTo>
                            <a:pt x="1276323" y="137932"/>
                            <a:pt x="1278683" y="140510"/>
                            <a:pt x="1281744" y="141822"/>
                          </a:cubicBezTo>
                          <a:cubicBezTo>
                            <a:pt x="1285244" y="143322"/>
                            <a:pt x="1289261" y="143256"/>
                            <a:pt x="1292827" y="144593"/>
                          </a:cubicBezTo>
                          <a:cubicBezTo>
                            <a:pt x="1312254" y="151878"/>
                            <a:pt x="1296149" y="147639"/>
                            <a:pt x="1312224" y="155676"/>
                          </a:cubicBezTo>
                          <a:cubicBezTo>
                            <a:pt x="1314836" y="156982"/>
                            <a:pt x="1317983" y="157029"/>
                            <a:pt x="1320536" y="158447"/>
                          </a:cubicBezTo>
                          <a:cubicBezTo>
                            <a:pt x="1326358" y="161682"/>
                            <a:pt x="1331620" y="165836"/>
                            <a:pt x="1337162" y="169531"/>
                          </a:cubicBezTo>
                          <a:cubicBezTo>
                            <a:pt x="1339933" y="171378"/>
                            <a:pt x="1342315" y="174020"/>
                            <a:pt x="1345474" y="175073"/>
                          </a:cubicBezTo>
                          <a:lnTo>
                            <a:pt x="1353787" y="177844"/>
                          </a:lnTo>
                          <a:cubicBezTo>
                            <a:pt x="1355634" y="180615"/>
                            <a:pt x="1356729" y="184076"/>
                            <a:pt x="1359329" y="186156"/>
                          </a:cubicBezTo>
                          <a:cubicBezTo>
                            <a:pt x="1361610" y="187981"/>
                            <a:pt x="1365089" y="187508"/>
                            <a:pt x="1367642" y="188927"/>
                          </a:cubicBezTo>
                          <a:cubicBezTo>
                            <a:pt x="1373464" y="192162"/>
                            <a:pt x="1378725" y="196316"/>
                            <a:pt x="1384267" y="200011"/>
                          </a:cubicBezTo>
                          <a:lnTo>
                            <a:pt x="1392580" y="205553"/>
                          </a:lnTo>
                          <a:lnTo>
                            <a:pt x="1400893" y="211095"/>
                          </a:lnTo>
                          <a:cubicBezTo>
                            <a:pt x="1406939" y="229231"/>
                            <a:pt x="1398542" y="211430"/>
                            <a:pt x="1411976" y="222178"/>
                          </a:cubicBezTo>
                          <a:cubicBezTo>
                            <a:pt x="1425585" y="233066"/>
                            <a:pt x="1407219" y="230251"/>
                            <a:pt x="1428602" y="238804"/>
                          </a:cubicBezTo>
                          <a:cubicBezTo>
                            <a:pt x="1433818" y="240891"/>
                            <a:pt x="1439743" y="240356"/>
                            <a:pt x="1445227" y="241575"/>
                          </a:cubicBezTo>
                          <a:cubicBezTo>
                            <a:pt x="1448078" y="242209"/>
                            <a:pt x="1450769" y="243422"/>
                            <a:pt x="1453540" y="244346"/>
                          </a:cubicBezTo>
                          <a:cubicBezTo>
                            <a:pt x="1459082" y="249888"/>
                            <a:pt x="1463644" y="256624"/>
                            <a:pt x="1470165" y="260971"/>
                          </a:cubicBezTo>
                          <a:lnTo>
                            <a:pt x="1486791" y="272055"/>
                          </a:lnTo>
                          <a:cubicBezTo>
                            <a:pt x="1489562" y="273902"/>
                            <a:pt x="1492749" y="275241"/>
                            <a:pt x="1495104" y="277596"/>
                          </a:cubicBezTo>
                          <a:cubicBezTo>
                            <a:pt x="1508542" y="291035"/>
                            <a:pt x="1501840" y="285782"/>
                            <a:pt x="1514500" y="294222"/>
                          </a:cubicBezTo>
                          <a:cubicBezTo>
                            <a:pt x="1516347" y="296993"/>
                            <a:pt x="1517536" y="300342"/>
                            <a:pt x="1520042" y="302535"/>
                          </a:cubicBezTo>
                          <a:cubicBezTo>
                            <a:pt x="1525054" y="306921"/>
                            <a:pt x="1536667" y="313618"/>
                            <a:pt x="1536667" y="313618"/>
                          </a:cubicBezTo>
                          <a:cubicBezTo>
                            <a:pt x="1543631" y="334510"/>
                            <a:pt x="1534238" y="308761"/>
                            <a:pt x="1544980" y="330244"/>
                          </a:cubicBezTo>
                          <a:cubicBezTo>
                            <a:pt x="1546286" y="332856"/>
                            <a:pt x="1546445" y="335944"/>
                            <a:pt x="1547751" y="338556"/>
                          </a:cubicBezTo>
                          <a:cubicBezTo>
                            <a:pt x="1549240" y="341535"/>
                            <a:pt x="1551941" y="343826"/>
                            <a:pt x="1553293" y="346869"/>
                          </a:cubicBezTo>
                          <a:cubicBezTo>
                            <a:pt x="1555665" y="352207"/>
                            <a:pt x="1556987" y="357953"/>
                            <a:pt x="1558834" y="363495"/>
                          </a:cubicBezTo>
                          <a:lnTo>
                            <a:pt x="1561605" y="371807"/>
                          </a:lnTo>
                          <a:lnTo>
                            <a:pt x="1564376" y="380120"/>
                          </a:lnTo>
                          <a:cubicBezTo>
                            <a:pt x="1563452" y="382891"/>
                            <a:pt x="1564317" y="387348"/>
                            <a:pt x="1561605" y="388433"/>
                          </a:cubicBezTo>
                          <a:cubicBezTo>
                            <a:pt x="1558069" y="389847"/>
                            <a:pt x="1554088" y="386999"/>
                            <a:pt x="1550522" y="385662"/>
                          </a:cubicBezTo>
                          <a:cubicBezTo>
                            <a:pt x="1546654" y="384212"/>
                            <a:pt x="1543235" y="381747"/>
                            <a:pt x="1539438" y="380120"/>
                          </a:cubicBezTo>
                          <a:cubicBezTo>
                            <a:pt x="1536753" y="378969"/>
                            <a:pt x="1533896" y="378273"/>
                            <a:pt x="1531125" y="377349"/>
                          </a:cubicBezTo>
                          <a:cubicBezTo>
                            <a:pt x="1528354" y="374578"/>
                            <a:pt x="1524987" y="372296"/>
                            <a:pt x="1522813" y="369036"/>
                          </a:cubicBezTo>
                          <a:cubicBezTo>
                            <a:pt x="1521193" y="366606"/>
                            <a:pt x="1521867" y="363005"/>
                            <a:pt x="1520042" y="360724"/>
                          </a:cubicBezTo>
                          <a:cubicBezTo>
                            <a:pt x="1517961" y="358124"/>
                            <a:pt x="1514500" y="357029"/>
                            <a:pt x="1511729" y="355182"/>
                          </a:cubicBezTo>
                          <a:cubicBezTo>
                            <a:pt x="1509882" y="352411"/>
                            <a:pt x="1508788" y="348949"/>
                            <a:pt x="1506187" y="346869"/>
                          </a:cubicBezTo>
                          <a:cubicBezTo>
                            <a:pt x="1503906" y="345044"/>
                            <a:pt x="1499939" y="346163"/>
                            <a:pt x="1497874" y="344098"/>
                          </a:cubicBezTo>
                          <a:cubicBezTo>
                            <a:pt x="1486863" y="333087"/>
                            <a:pt x="1490179" y="326961"/>
                            <a:pt x="1478478" y="319160"/>
                          </a:cubicBezTo>
                          <a:cubicBezTo>
                            <a:pt x="1476048" y="317540"/>
                            <a:pt x="1472936" y="317313"/>
                            <a:pt x="1470165" y="316389"/>
                          </a:cubicBezTo>
                          <a:cubicBezTo>
                            <a:pt x="1457475" y="297351"/>
                            <a:pt x="1473628" y="318605"/>
                            <a:pt x="1453540" y="302535"/>
                          </a:cubicBezTo>
                          <a:cubicBezTo>
                            <a:pt x="1447420" y="297639"/>
                            <a:pt x="1444349" y="288388"/>
                            <a:pt x="1436914" y="285909"/>
                          </a:cubicBezTo>
                          <a:cubicBezTo>
                            <a:pt x="1434143" y="284985"/>
                            <a:pt x="1431155" y="284556"/>
                            <a:pt x="1428602" y="283138"/>
                          </a:cubicBezTo>
                          <a:cubicBezTo>
                            <a:pt x="1422780" y="279903"/>
                            <a:pt x="1411976" y="272055"/>
                            <a:pt x="1411976" y="272055"/>
                          </a:cubicBezTo>
                          <a:cubicBezTo>
                            <a:pt x="1407888" y="265922"/>
                            <a:pt x="1404521" y="259695"/>
                            <a:pt x="1398122" y="255429"/>
                          </a:cubicBezTo>
                          <a:cubicBezTo>
                            <a:pt x="1373120" y="238760"/>
                            <a:pt x="1407666" y="268924"/>
                            <a:pt x="1381496" y="247116"/>
                          </a:cubicBezTo>
                          <a:cubicBezTo>
                            <a:pt x="1374446" y="241241"/>
                            <a:pt x="1373370" y="236904"/>
                            <a:pt x="1364871" y="233262"/>
                          </a:cubicBezTo>
                          <a:cubicBezTo>
                            <a:pt x="1361371" y="231762"/>
                            <a:pt x="1357482" y="231415"/>
                            <a:pt x="1353787" y="230491"/>
                          </a:cubicBezTo>
                          <a:cubicBezTo>
                            <a:pt x="1351016" y="227720"/>
                            <a:pt x="1348900" y="224081"/>
                            <a:pt x="1345474" y="222178"/>
                          </a:cubicBezTo>
                          <a:cubicBezTo>
                            <a:pt x="1331749" y="214553"/>
                            <a:pt x="1312699" y="215168"/>
                            <a:pt x="1298369" y="213866"/>
                          </a:cubicBezTo>
                          <a:lnTo>
                            <a:pt x="1281744" y="208324"/>
                          </a:lnTo>
                          <a:cubicBezTo>
                            <a:pt x="1278973" y="207400"/>
                            <a:pt x="1275861" y="207173"/>
                            <a:pt x="1273431" y="205553"/>
                          </a:cubicBezTo>
                          <a:cubicBezTo>
                            <a:pt x="1267889" y="201858"/>
                            <a:pt x="1263124" y="196576"/>
                            <a:pt x="1256805" y="194469"/>
                          </a:cubicBezTo>
                          <a:cubicBezTo>
                            <a:pt x="1254034" y="193545"/>
                            <a:pt x="1251105" y="193004"/>
                            <a:pt x="1248493" y="191698"/>
                          </a:cubicBezTo>
                          <a:cubicBezTo>
                            <a:pt x="1227018" y="180960"/>
                            <a:pt x="1252751" y="190345"/>
                            <a:pt x="1231867" y="183386"/>
                          </a:cubicBezTo>
                          <a:cubicBezTo>
                            <a:pt x="1211227" y="169626"/>
                            <a:pt x="1236577" y="187311"/>
                            <a:pt x="1215242" y="169531"/>
                          </a:cubicBezTo>
                          <a:cubicBezTo>
                            <a:pt x="1212684" y="167399"/>
                            <a:pt x="1209639" y="165925"/>
                            <a:pt x="1206929" y="163989"/>
                          </a:cubicBezTo>
                          <a:cubicBezTo>
                            <a:pt x="1203171" y="161305"/>
                            <a:pt x="1199603" y="158360"/>
                            <a:pt x="1195845" y="155676"/>
                          </a:cubicBezTo>
                          <a:cubicBezTo>
                            <a:pt x="1182346" y="146034"/>
                            <a:pt x="1192682" y="153869"/>
                            <a:pt x="1176449" y="144593"/>
                          </a:cubicBezTo>
                          <a:cubicBezTo>
                            <a:pt x="1173557" y="142941"/>
                            <a:pt x="1171060" y="140646"/>
                            <a:pt x="1168136" y="139051"/>
                          </a:cubicBezTo>
                          <a:cubicBezTo>
                            <a:pt x="1160884" y="135095"/>
                            <a:pt x="1152843" y="132549"/>
                            <a:pt x="1145969" y="127967"/>
                          </a:cubicBezTo>
                          <a:cubicBezTo>
                            <a:pt x="1143198" y="126120"/>
                            <a:pt x="1140699" y="123778"/>
                            <a:pt x="1137656" y="122426"/>
                          </a:cubicBezTo>
                          <a:cubicBezTo>
                            <a:pt x="1126148" y="117312"/>
                            <a:pt x="1119031" y="116484"/>
                            <a:pt x="1107176" y="114113"/>
                          </a:cubicBezTo>
                          <a:cubicBezTo>
                            <a:pt x="1096092" y="115037"/>
                            <a:pt x="1084555" y="113613"/>
                            <a:pt x="1073925" y="116884"/>
                          </a:cubicBezTo>
                          <a:cubicBezTo>
                            <a:pt x="1071134" y="117743"/>
                            <a:pt x="1071154" y="122275"/>
                            <a:pt x="1071154" y="125196"/>
                          </a:cubicBezTo>
                          <a:cubicBezTo>
                            <a:pt x="1071154" y="128357"/>
                            <a:pt x="1074509" y="142991"/>
                            <a:pt x="1076696" y="147364"/>
                          </a:cubicBezTo>
                          <a:cubicBezTo>
                            <a:pt x="1078185" y="150342"/>
                            <a:pt x="1079638" y="153596"/>
                            <a:pt x="1082238" y="155676"/>
                          </a:cubicBezTo>
                          <a:cubicBezTo>
                            <a:pt x="1084519" y="157501"/>
                            <a:pt x="1087780" y="157523"/>
                            <a:pt x="1090551" y="158447"/>
                          </a:cubicBezTo>
                          <a:cubicBezTo>
                            <a:pt x="1091475" y="161218"/>
                            <a:pt x="1095387" y="164695"/>
                            <a:pt x="1093322" y="166760"/>
                          </a:cubicBezTo>
                          <a:cubicBezTo>
                            <a:pt x="1089191" y="170891"/>
                            <a:pt x="1076696" y="172302"/>
                            <a:pt x="1076696" y="172302"/>
                          </a:cubicBezTo>
                          <a:cubicBezTo>
                            <a:pt x="1067174" y="170397"/>
                            <a:pt x="1060888" y="169368"/>
                            <a:pt x="1051758" y="166760"/>
                          </a:cubicBezTo>
                          <a:cubicBezTo>
                            <a:pt x="1048949" y="165958"/>
                            <a:pt x="1046216" y="164913"/>
                            <a:pt x="1043445" y="163989"/>
                          </a:cubicBezTo>
                          <a:cubicBezTo>
                            <a:pt x="1030259" y="155197"/>
                            <a:pt x="1040314" y="160555"/>
                            <a:pt x="1024049" y="155676"/>
                          </a:cubicBezTo>
                          <a:cubicBezTo>
                            <a:pt x="996388" y="147378"/>
                            <a:pt x="1018618" y="151734"/>
                            <a:pt x="988027" y="147364"/>
                          </a:cubicBezTo>
                          <a:cubicBezTo>
                            <a:pt x="978266" y="140857"/>
                            <a:pt x="970970" y="134999"/>
                            <a:pt x="960318" y="130738"/>
                          </a:cubicBezTo>
                          <a:cubicBezTo>
                            <a:pt x="943844" y="124148"/>
                            <a:pt x="946906" y="126510"/>
                            <a:pt x="932609" y="122426"/>
                          </a:cubicBezTo>
                          <a:cubicBezTo>
                            <a:pt x="929800" y="121624"/>
                            <a:pt x="927206" y="119908"/>
                            <a:pt x="924296" y="119655"/>
                          </a:cubicBezTo>
                          <a:cubicBezTo>
                            <a:pt x="905870" y="118053"/>
                            <a:pt x="887351" y="117808"/>
                            <a:pt x="868878" y="116884"/>
                          </a:cubicBezTo>
                          <a:cubicBezTo>
                            <a:pt x="859503" y="113759"/>
                            <a:pt x="847326" y="109464"/>
                            <a:pt x="838398" y="108571"/>
                          </a:cubicBezTo>
                          <a:lnTo>
                            <a:pt x="810689" y="105800"/>
                          </a:lnTo>
                          <a:cubicBezTo>
                            <a:pt x="775259" y="96942"/>
                            <a:pt x="815103" y="105800"/>
                            <a:pt x="730333" y="105800"/>
                          </a:cubicBezTo>
                          <a:cubicBezTo>
                            <a:pt x="724298" y="105800"/>
                            <a:pt x="716816" y="101565"/>
                            <a:pt x="710936" y="100258"/>
                          </a:cubicBezTo>
                          <a:cubicBezTo>
                            <a:pt x="681676" y="93756"/>
                            <a:pt x="704712" y="100954"/>
                            <a:pt x="685998" y="94716"/>
                          </a:cubicBezTo>
                          <a:lnTo>
                            <a:pt x="536369" y="97487"/>
                          </a:lnTo>
                          <a:cubicBezTo>
                            <a:pt x="531662" y="97647"/>
                            <a:pt x="527169" y="99542"/>
                            <a:pt x="522514" y="100258"/>
                          </a:cubicBezTo>
                          <a:cubicBezTo>
                            <a:pt x="515154" y="101390"/>
                            <a:pt x="507736" y="102105"/>
                            <a:pt x="500347" y="103029"/>
                          </a:cubicBezTo>
                          <a:cubicBezTo>
                            <a:pt x="492954" y="105494"/>
                            <a:pt x="481015" y="109946"/>
                            <a:pt x="472638" y="111342"/>
                          </a:cubicBezTo>
                          <a:cubicBezTo>
                            <a:pt x="465021" y="112612"/>
                            <a:pt x="432208" y="116142"/>
                            <a:pt x="425533" y="116884"/>
                          </a:cubicBezTo>
                          <a:cubicBezTo>
                            <a:pt x="422762" y="117808"/>
                            <a:pt x="419501" y="117830"/>
                            <a:pt x="417220" y="119655"/>
                          </a:cubicBezTo>
                          <a:cubicBezTo>
                            <a:pt x="412336" y="123562"/>
                            <a:pt x="410733" y="130803"/>
                            <a:pt x="408907" y="136280"/>
                          </a:cubicBezTo>
                          <a:cubicBezTo>
                            <a:pt x="411678" y="139051"/>
                            <a:pt x="413959" y="142419"/>
                            <a:pt x="417220" y="144593"/>
                          </a:cubicBezTo>
                          <a:cubicBezTo>
                            <a:pt x="424980" y="149766"/>
                            <a:pt x="433967" y="146641"/>
                            <a:pt x="442158" y="144593"/>
                          </a:cubicBezTo>
                          <a:cubicBezTo>
                            <a:pt x="442169" y="144590"/>
                            <a:pt x="462934" y="137668"/>
                            <a:pt x="467096" y="136280"/>
                          </a:cubicBezTo>
                          <a:cubicBezTo>
                            <a:pt x="469867" y="135356"/>
                            <a:pt x="472979" y="135129"/>
                            <a:pt x="475409" y="133509"/>
                          </a:cubicBezTo>
                          <a:cubicBezTo>
                            <a:pt x="478180" y="131662"/>
                            <a:pt x="480592" y="129105"/>
                            <a:pt x="483722" y="127967"/>
                          </a:cubicBezTo>
                          <a:cubicBezTo>
                            <a:pt x="490880" y="125364"/>
                            <a:pt x="498500" y="124273"/>
                            <a:pt x="505889" y="122426"/>
                          </a:cubicBezTo>
                          <a:cubicBezTo>
                            <a:pt x="509584" y="121502"/>
                            <a:pt x="513239" y="120402"/>
                            <a:pt x="516973" y="119655"/>
                          </a:cubicBezTo>
                          <a:cubicBezTo>
                            <a:pt x="521591" y="118731"/>
                            <a:pt x="526258" y="118026"/>
                            <a:pt x="530827" y="116884"/>
                          </a:cubicBezTo>
                          <a:cubicBezTo>
                            <a:pt x="533661" y="116176"/>
                            <a:pt x="536306" y="114821"/>
                            <a:pt x="539140" y="114113"/>
                          </a:cubicBezTo>
                          <a:cubicBezTo>
                            <a:pt x="543709" y="112971"/>
                            <a:pt x="548376" y="112266"/>
                            <a:pt x="552994" y="111342"/>
                          </a:cubicBezTo>
                          <a:cubicBezTo>
                            <a:pt x="564078" y="112266"/>
                            <a:pt x="575220" y="112643"/>
                            <a:pt x="586245" y="114113"/>
                          </a:cubicBezTo>
                          <a:cubicBezTo>
                            <a:pt x="589140" y="114499"/>
                            <a:pt x="592277" y="115059"/>
                            <a:pt x="594558" y="116884"/>
                          </a:cubicBezTo>
                          <a:cubicBezTo>
                            <a:pt x="597158" y="118964"/>
                            <a:pt x="597745" y="122841"/>
                            <a:pt x="600100" y="125196"/>
                          </a:cubicBezTo>
                          <a:cubicBezTo>
                            <a:pt x="602455" y="127551"/>
                            <a:pt x="605642" y="128891"/>
                            <a:pt x="608413" y="130738"/>
                          </a:cubicBezTo>
                          <a:cubicBezTo>
                            <a:pt x="609337" y="133509"/>
                            <a:pt x="611184" y="136130"/>
                            <a:pt x="611184" y="139051"/>
                          </a:cubicBezTo>
                          <a:cubicBezTo>
                            <a:pt x="611184" y="156497"/>
                            <a:pt x="590376" y="149004"/>
                            <a:pt x="577933" y="150135"/>
                          </a:cubicBezTo>
                          <a:cubicBezTo>
                            <a:pt x="558444" y="156631"/>
                            <a:pt x="581804" y="150135"/>
                            <a:pt x="544682" y="150135"/>
                          </a:cubicBezTo>
                          <a:cubicBezTo>
                            <a:pt x="516034" y="150135"/>
                            <a:pt x="487417" y="151982"/>
                            <a:pt x="458784" y="152906"/>
                          </a:cubicBezTo>
                          <a:cubicBezTo>
                            <a:pt x="454166" y="153829"/>
                            <a:pt x="449575" y="154902"/>
                            <a:pt x="444929" y="155676"/>
                          </a:cubicBezTo>
                          <a:cubicBezTo>
                            <a:pt x="438487" y="156750"/>
                            <a:pt x="431897" y="156978"/>
                            <a:pt x="425533" y="158447"/>
                          </a:cubicBezTo>
                          <a:cubicBezTo>
                            <a:pt x="419841" y="159761"/>
                            <a:pt x="414574" y="162572"/>
                            <a:pt x="408907" y="163989"/>
                          </a:cubicBezTo>
                          <a:cubicBezTo>
                            <a:pt x="405356" y="164877"/>
                            <a:pt x="393485" y="167544"/>
                            <a:pt x="389511" y="169531"/>
                          </a:cubicBezTo>
                          <a:cubicBezTo>
                            <a:pt x="380730" y="173921"/>
                            <a:pt x="382636" y="176451"/>
                            <a:pt x="372885" y="177844"/>
                          </a:cubicBezTo>
                          <a:cubicBezTo>
                            <a:pt x="362786" y="179287"/>
                            <a:pt x="352565" y="179691"/>
                            <a:pt x="342405" y="180615"/>
                          </a:cubicBezTo>
                          <a:cubicBezTo>
                            <a:pt x="321510" y="187581"/>
                            <a:pt x="347269" y="178184"/>
                            <a:pt x="325780" y="188927"/>
                          </a:cubicBezTo>
                          <a:cubicBezTo>
                            <a:pt x="323167" y="190233"/>
                            <a:pt x="320080" y="190392"/>
                            <a:pt x="317467" y="191698"/>
                          </a:cubicBezTo>
                          <a:cubicBezTo>
                            <a:pt x="314488" y="193187"/>
                            <a:pt x="312133" y="195751"/>
                            <a:pt x="309154" y="197240"/>
                          </a:cubicBezTo>
                          <a:cubicBezTo>
                            <a:pt x="305178" y="199228"/>
                            <a:pt x="293311" y="201894"/>
                            <a:pt x="289758" y="202782"/>
                          </a:cubicBezTo>
                          <a:cubicBezTo>
                            <a:pt x="286987" y="205553"/>
                            <a:pt x="284634" y="208817"/>
                            <a:pt x="281445" y="211095"/>
                          </a:cubicBezTo>
                          <a:cubicBezTo>
                            <a:pt x="270078" y="219214"/>
                            <a:pt x="271490" y="214828"/>
                            <a:pt x="259278" y="219407"/>
                          </a:cubicBezTo>
                          <a:cubicBezTo>
                            <a:pt x="255410" y="220857"/>
                            <a:pt x="251991" y="223322"/>
                            <a:pt x="248194" y="224949"/>
                          </a:cubicBezTo>
                          <a:cubicBezTo>
                            <a:pt x="245510" y="226100"/>
                            <a:pt x="242494" y="226414"/>
                            <a:pt x="239882" y="227720"/>
                          </a:cubicBezTo>
                          <a:cubicBezTo>
                            <a:pt x="236903" y="229209"/>
                            <a:pt x="234461" y="231610"/>
                            <a:pt x="231569" y="233262"/>
                          </a:cubicBezTo>
                          <a:cubicBezTo>
                            <a:pt x="227982" y="235311"/>
                            <a:pt x="223846" y="236403"/>
                            <a:pt x="220485" y="238804"/>
                          </a:cubicBezTo>
                          <a:cubicBezTo>
                            <a:pt x="217297" y="241081"/>
                            <a:pt x="215266" y="244710"/>
                            <a:pt x="212173" y="247116"/>
                          </a:cubicBezTo>
                          <a:cubicBezTo>
                            <a:pt x="206915" y="251205"/>
                            <a:pt x="201089" y="254505"/>
                            <a:pt x="195547" y="258200"/>
                          </a:cubicBezTo>
                          <a:cubicBezTo>
                            <a:pt x="192776" y="260047"/>
                            <a:pt x="190393" y="262689"/>
                            <a:pt x="187234" y="263742"/>
                          </a:cubicBezTo>
                          <a:lnTo>
                            <a:pt x="170609" y="269284"/>
                          </a:lnTo>
                          <a:lnTo>
                            <a:pt x="162296" y="272055"/>
                          </a:lnTo>
                          <a:cubicBezTo>
                            <a:pt x="159525" y="269284"/>
                            <a:pt x="155223" y="267459"/>
                            <a:pt x="153984" y="263742"/>
                          </a:cubicBezTo>
                          <a:cubicBezTo>
                            <a:pt x="153060" y="260971"/>
                            <a:pt x="155448" y="258041"/>
                            <a:pt x="156754" y="255429"/>
                          </a:cubicBezTo>
                          <a:cubicBezTo>
                            <a:pt x="162526" y="243883"/>
                            <a:pt x="166453" y="244345"/>
                            <a:pt x="178922" y="236033"/>
                          </a:cubicBezTo>
                          <a:cubicBezTo>
                            <a:pt x="181693" y="234186"/>
                            <a:pt x="184879" y="232846"/>
                            <a:pt x="187234" y="230491"/>
                          </a:cubicBezTo>
                          <a:cubicBezTo>
                            <a:pt x="200258" y="217467"/>
                            <a:pt x="192283" y="224354"/>
                            <a:pt x="212173" y="211095"/>
                          </a:cubicBezTo>
                          <a:lnTo>
                            <a:pt x="228798" y="200011"/>
                          </a:lnTo>
                          <a:cubicBezTo>
                            <a:pt x="249690" y="193047"/>
                            <a:pt x="223941" y="202440"/>
                            <a:pt x="245424" y="191698"/>
                          </a:cubicBezTo>
                          <a:cubicBezTo>
                            <a:pt x="248036" y="190392"/>
                            <a:pt x="251183" y="190345"/>
                            <a:pt x="253736" y="188927"/>
                          </a:cubicBezTo>
                          <a:cubicBezTo>
                            <a:pt x="259558" y="185692"/>
                            <a:pt x="264820" y="181539"/>
                            <a:pt x="270362" y="177844"/>
                          </a:cubicBezTo>
                          <a:cubicBezTo>
                            <a:pt x="273133" y="175997"/>
                            <a:pt x="275515" y="173355"/>
                            <a:pt x="278674" y="172302"/>
                          </a:cubicBezTo>
                          <a:cubicBezTo>
                            <a:pt x="281445" y="171378"/>
                            <a:pt x="284374" y="170837"/>
                            <a:pt x="286987" y="169531"/>
                          </a:cubicBezTo>
                          <a:cubicBezTo>
                            <a:pt x="289966" y="168042"/>
                            <a:pt x="292239" y="165301"/>
                            <a:pt x="295300" y="163989"/>
                          </a:cubicBezTo>
                          <a:cubicBezTo>
                            <a:pt x="301832" y="161189"/>
                            <a:pt x="321285" y="159089"/>
                            <a:pt x="325780" y="158447"/>
                          </a:cubicBezTo>
                          <a:cubicBezTo>
                            <a:pt x="345564" y="151853"/>
                            <a:pt x="337545" y="156146"/>
                            <a:pt x="350718" y="147364"/>
                          </a:cubicBezTo>
                          <a:cubicBezTo>
                            <a:pt x="349794" y="144593"/>
                            <a:pt x="349772" y="141332"/>
                            <a:pt x="347947" y="139051"/>
                          </a:cubicBezTo>
                          <a:cubicBezTo>
                            <a:pt x="344041" y="134168"/>
                            <a:pt x="336798" y="132563"/>
                            <a:pt x="331322" y="130738"/>
                          </a:cubicBezTo>
                          <a:cubicBezTo>
                            <a:pt x="325780" y="131662"/>
                            <a:pt x="320181" y="132290"/>
                            <a:pt x="314696" y="133509"/>
                          </a:cubicBezTo>
                          <a:cubicBezTo>
                            <a:pt x="311845" y="134143"/>
                            <a:pt x="309217" y="135572"/>
                            <a:pt x="306384" y="136280"/>
                          </a:cubicBezTo>
                          <a:cubicBezTo>
                            <a:pt x="301815" y="137422"/>
                            <a:pt x="297073" y="137812"/>
                            <a:pt x="292529" y="139051"/>
                          </a:cubicBezTo>
                          <a:cubicBezTo>
                            <a:pt x="286893" y="140588"/>
                            <a:pt x="275904" y="144593"/>
                            <a:pt x="275904" y="144593"/>
                          </a:cubicBezTo>
                          <a:cubicBezTo>
                            <a:pt x="273133" y="147364"/>
                            <a:pt x="270852" y="150732"/>
                            <a:pt x="267591" y="152906"/>
                          </a:cubicBezTo>
                          <a:cubicBezTo>
                            <a:pt x="265161" y="154526"/>
                            <a:pt x="261963" y="154526"/>
                            <a:pt x="259278" y="155676"/>
                          </a:cubicBezTo>
                          <a:cubicBezTo>
                            <a:pt x="255481" y="157303"/>
                            <a:pt x="251991" y="159591"/>
                            <a:pt x="248194" y="161218"/>
                          </a:cubicBezTo>
                          <a:cubicBezTo>
                            <a:pt x="239150" y="165094"/>
                            <a:pt x="237987" y="162968"/>
                            <a:pt x="228798" y="169531"/>
                          </a:cubicBezTo>
                          <a:cubicBezTo>
                            <a:pt x="225609" y="171809"/>
                            <a:pt x="223911" y="175941"/>
                            <a:pt x="220485" y="177844"/>
                          </a:cubicBezTo>
                          <a:cubicBezTo>
                            <a:pt x="215379" y="180681"/>
                            <a:pt x="208721" y="180146"/>
                            <a:pt x="203860" y="183386"/>
                          </a:cubicBezTo>
                          <a:lnTo>
                            <a:pt x="178922" y="200011"/>
                          </a:lnTo>
                          <a:cubicBezTo>
                            <a:pt x="176151" y="201858"/>
                            <a:pt x="173768" y="204500"/>
                            <a:pt x="170609" y="205553"/>
                          </a:cubicBezTo>
                          <a:lnTo>
                            <a:pt x="162296" y="208324"/>
                          </a:lnTo>
                          <a:cubicBezTo>
                            <a:pt x="159525" y="210171"/>
                            <a:pt x="157197" y="212990"/>
                            <a:pt x="153984" y="213866"/>
                          </a:cubicBezTo>
                          <a:cubicBezTo>
                            <a:pt x="146800" y="215825"/>
                            <a:pt x="139098" y="215076"/>
                            <a:pt x="131816" y="216636"/>
                          </a:cubicBezTo>
                          <a:cubicBezTo>
                            <a:pt x="126104" y="217860"/>
                            <a:pt x="120733" y="220331"/>
                            <a:pt x="115191" y="222178"/>
                          </a:cubicBezTo>
                          <a:cubicBezTo>
                            <a:pt x="112420" y="223102"/>
                            <a:pt x="109308" y="223329"/>
                            <a:pt x="106878" y="224949"/>
                          </a:cubicBezTo>
                          <a:lnTo>
                            <a:pt x="90253" y="236033"/>
                          </a:lnTo>
                          <a:cubicBezTo>
                            <a:pt x="87482" y="237880"/>
                            <a:pt x="85099" y="240522"/>
                            <a:pt x="81940" y="241575"/>
                          </a:cubicBezTo>
                          <a:lnTo>
                            <a:pt x="73627" y="244346"/>
                          </a:lnTo>
                          <a:cubicBezTo>
                            <a:pt x="70856" y="247117"/>
                            <a:pt x="68574" y="250484"/>
                            <a:pt x="65314" y="252658"/>
                          </a:cubicBezTo>
                          <a:cubicBezTo>
                            <a:pt x="62884" y="254278"/>
                            <a:pt x="59614" y="254123"/>
                            <a:pt x="57002" y="255429"/>
                          </a:cubicBezTo>
                          <a:cubicBezTo>
                            <a:pt x="37868" y="264997"/>
                            <a:pt x="60671" y="257976"/>
                            <a:pt x="37605" y="263742"/>
                          </a:cubicBezTo>
                          <a:lnTo>
                            <a:pt x="7125" y="260971"/>
                          </a:lnTo>
                          <a:cubicBezTo>
                            <a:pt x="1982" y="258202"/>
                            <a:pt x="1584" y="244346"/>
                            <a:pt x="1584" y="244346"/>
                          </a:cubicBezTo>
                          <a:cubicBezTo>
                            <a:pt x="6860" y="228512"/>
                            <a:pt x="0" y="241706"/>
                            <a:pt x="12667" y="233262"/>
                          </a:cubicBezTo>
                          <a:cubicBezTo>
                            <a:pt x="15928" y="231088"/>
                            <a:pt x="17554" y="226852"/>
                            <a:pt x="20980" y="224949"/>
                          </a:cubicBezTo>
                          <a:cubicBezTo>
                            <a:pt x="26086" y="222112"/>
                            <a:pt x="32744" y="222647"/>
                            <a:pt x="37605" y="219407"/>
                          </a:cubicBezTo>
                          <a:cubicBezTo>
                            <a:pt x="40376" y="217560"/>
                            <a:pt x="42875" y="215218"/>
                            <a:pt x="45918" y="213866"/>
                          </a:cubicBezTo>
                          <a:cubicBezTo>
                            <a:pt x="51256" y="211494"/>
                            <a:pt x="62544" y="208324"/>
                            <a:pt x="62544" y="208324"/>
                          </a:cubicBezTo>
                          <a:cubicBezTo>
                            <a:pt x="74643" y="196224"/>
                            <a:pt x="65991" y="202025"/>
                            <a:pt x="81940" y="197240"/>
                          </a:cubicBezTo>
                          <a:cubicBezTo>
                            <a:pt x="87535" y="195561"/>
                            <a:pt x="98565" y="191698"/>
                            <a:pt x="98565" y="191698"/>
                          </a:cubicBezTo>
                          <a:cubicBezTo>
                            <a:pt x="100412" y="188927"/>
                            <a:pt x="101283" y="185151"/>
                            <a:pt x="104107" y="183386"/>
                          </a:cubicBezTo>
                          <a:cubicBezTo>
                            <a:pt x="109061" y="180290"/>
                            <a:pt x="115191" y="179691"/>
                            <a:pt x="120733" y="177844"/>
                          </a:cubicBezTo>
                          <a:lnTo>
                            <a:pt x="129045" y="175073"/>
                          </a:lnTo>
                          <a:lnTo>
                            <a:pt x="153984" y="166760"/>
                          </a:lnTo>
                          <a:cubicBezTo>
                            <a:pt x="159685" y="164860"/>
                            <a:pt x="167579" y="161992"/>
                            <a:pt x="173380" y="161218"/>
                          </a:cubicBezTo>
                          <a:cubicBezTo>
                            <a:pt x="183492" y="159870"/>
                            <a:pt x="193700" y="159371"/>
                            <a:pt x="203860" y="158447"/>
                          </a:cubicBezTo>
                          <a:cubicBezTo>
                            <a:pt x="234180" y="148340"/>
                            <a:pt x="188255" y="164459"/>
                            <a:pt x="220485" y="150135"/>
                          </a:cubicBezTo>
                          <a:cubicBezTo>
                            <a:pt x="225823" y="147763"/>
                            <a:pt x="232250" y="147833"/>
                            <a:pt x="237111" y="144593"/>
                          </a:cubicBezTo>
                          <a:cubicBezTo>
                            <a:pt x="239882" y="142746"/>
                            <a:pt x="242445" y="140540"/>
                            <a:pt x="245424" y="139051"/>
                          </a:cubicBezTo>
                          <a:cubicBezTo>
                            <a:pt x="250082" y="136722"/>
                            <a:pt x="260379" y="134841"/>
                            <a:pt x="264820" y="133509"/>
                          </a:cubicBezTo>
                          <a:lnTo>
                            <a:pt x="289758" y="125196"/>
                          </a:lnTo>
                          <a:lnTo>
                            <a:pt x="298071" y="122426"/>
                          </a:lnTo>
                          <a:cubicBezTo>
                            <a:pt x="300842" y="120579"/>
                            <a:pt x="303341" y="118237"/>
                            <a:pt x="306384" y="116884"/>
                          </a:cubicBezTo>
                          <a:cubicBezTo>
                            <a:pt x="322758" y="109607"/>
                            <a:pt x="328924" y="110685"/>
                            <a:pt x="347947" y="108571"/>
                          </a:cubicBezTo>
                          <a:cubicBezTo>
                            <a:pt x="375124" y="99512"/>
                            <a:pt x="358751" y="103514"/>
                            <a:pt x="397824" y="100258"/>
                          </a:cubicBezTo>
                          <a:cubicBezTo>
                            <a:pt x="403366" y="99334"/>
                            <a:pt x="408999" y="98850"/>
                            <a:pt x="414449" y="97487"/>
                          </a:cubicBezTo>
                          <a:cubicBezTo>
                            <a:pt x="443279" y="90280"/>
                            <a:pt x="418699" y="92800"/>
                            <a:pt x="447700" y="89175"/>
                          </a:cubicBezTo>
                          <a:cubicBezTo>
                            <a:pt x="478154" y="85368"/>
                            <a:pt x="485269" y="86285"/>
                            <a:pt x="519744" y="83633"/>
                          </a:cubicBezTo>
                          <a:cubicBezTo>
                            <a:pt x="585449" y="78579"/>
                            <a:pt x="518684" y="83432"/>
                            <a:pt x="564078" y="78091"/>
                          </a:cubicBezTo>
                          <a:cubicBezTo>
                            <a:pt x="574210" y="76899"/>
                            <a:pt x="584407" y="76335"/>
                            <a:pt x="594558" y="75320"/>
                          </a:cubicBezTo>
                          <a:cubicBezTo>
                            <a:pt x="672508" y="67525"/>
                            <a:pt x="558872" y="78060"/>
                            <a:pt x="649976" y="69778"/>
                          </a:cubicBezTo>
                          <a:cubicBezTo>
                            <a:pt x="663831" y="70702"/>
                            <a:pt x="677740" y="71016"/>
                            <a:pt x="691540" y="72549"/>
                          </a:cubicBezTo>
                          <a:cubicBezTo>
                            <a:pt x="694443" y="72872"/>
                            <a:pt x="696945" y="75043"/>
                            <a:pt x="699853" y="75320"/>
                          </a:cubicBezTo>
                          <a:cubicBezTo>
                            <a:pt x="716429" y="76899"/>
                            <a:pt x="733104" y="77167"/>
                            <a:pt x="749729" y="78091"/>
                          </a:cubicBezTo>
                          <a:cubicBezTo>
                            <a:pt x="780933" y="84332"/>
                            <a:pt x="755272" y="79879"/>
                            <a:pt x="813460" y="83633"/>
                          </a:cubicBezTo>
                          <a:cubicBezTo>
                            <a:pt x="825478" y="84408"/>
                            <a:pt x="837475" y="85480"/>
                            <a:pt x="849482" y="86404"/>
                          </a:cubicBezTo>
                          <a:cubicBezTo>
                            <a:pt x="855024" y="88251"/>
                            <a:pt x="860295" y="91365"/>
                            <a:pt x="866107" y="91946"/>
                          </a:cubicBezTo>
                          <a:cubicBezTo>
                            <a:pt x="902138" y="95548"/>
                            <a:pt x="884590" y="93691"/>
                            <a:pt x="918754" y="97487"/>
                          </a:cubicBezTo>
                          <a:lnTo>
                            <a:pt x="943693" y="105800"/>
                          </a:lnTo>
                          <a:cubicBezTo>
                            <a:pt x="946464" y="106724"/>
                            <a:pt x="949114" y="108158"/>
                            <a:pt x="952005" y="108571"/>
                          </a:cubicBezTo>
                          <a:lnTo>
                            <a:pt x="971402" y="111342"/>
                          </a:lnTo>
                          <a:lnTo>
                            <a:pt x="988027" y="116884"/>
                          </a:lnTo>
                          <a:cubicBezTo>
                            <a:pt x="990798" y="117808"/>
                            <a:pt x="993476" y="119082"/>
                            <a:pt x="996340" y="119655"/>
                          </a:cubicBezTo>
                          <a:lnTo>
                            <a:pt x="1010194" y="122426"/>
                          </a:lnTo>
                          <a:cubicBezTo>
                            <a:pt x="1013889" y="121502"/>
                            <a:pt x="1017616" y="120701"/>
                            <a:pt x="1021278" y="119655"/>
                          </a:cubicBezTo>
                          <a:cubicBezTo>
                            <a:pt x="1024087" y="118853"/>
                            <a:pt x="1028883" y="119718"/>
                            <a:pt x="1029591" y="116884"/>
                          </a:cubicBezTo>
                          <a:cubicBezTo>
                            <a:pt x="1031175" y="110548"/>
                            <a:pt x="1028101" y="103891"/>
                            <a:pt x="1026820" y="97487"/>
                          </a:cubicBezTo>
                          <a:cubicBezTo>
                            <a:pt x="1026247" y="94623"/>
                            <a:pt x="1026114" y="91240"/>
                            <a:pt x="1024049" y="89175"/>
                          </a:cubicBezTo>
                          <a:cubicBezTo>
                            <a:pt x="1021984" y="87110"/>
                            <a:pt x="1018507" y="87328"/>
                            <a:pt x="1015736" y="86404"/>
                          </a:cubicBezTo>
                          <a:cubicBezTo>
                            <a:pt x="998058" y="74618"/>
                            <a:pt x="1013428" y="82956"/>
                            <a:pt x="976944" y="78091"/>
                          </a:cubicBezTo>
                          <a:cubicBezTo>
                            <a:pt x="933993" y="72364"/>
                            <a:pt x="991740" y="78248"/>
                            <a:pt x="957547" y="72549"/>
                          </a:cubicBezTo>
                          <a:cubicBezTo>
                            <a:pt x="949297" y="71174"/>
                            <a:pt x="940899" y="70883"/>
                            <a:pt x="932609" y="69778"/>
                          </a:cubicBezTo>
                          <a:cubicBezTo>
                            <a:pt x="927040" y="69035"/>
                            <a:pt x="921493" y="68109"/>
                            <a:pt x="915984" y="67007"/>
                          </a:cubicBezTo>
                          <a:cubicBezTo>
                            <a:pt x="912250" y="66260"/>
                            <a:pt x="908664" y="64815"/>
                            <a:pt x="904900" y="64236"/>
                          </a:cubicBezTo>
                          <a:cubicBezTo>
                            <a:pt x="896633" y="62964"/>
                            <a:pt x="888275" y="62389"/>
                            <a:pt x="879962" y="61466"/>
                          </a:cubicBezTo>
                          <a:cubicBezTo>
                            <a:pt x="847540" y="50659"/>
                            <a:pt x="869169" y="56248"/>
                            <a:pt x="813460" y="53153"/>
                          </a:cubicBezTo>
                          <a:cubicBezTo>
                            <a:pt x="808842" y="52229"/>
                            <a:pt x="804149" y="51621"/>
                            <a:pt x="799605" y="50382"/>
                          </a:cubicBezTo>
                          <a:cubicBezTo>
                            <a:pt x="793969" y="48845"/>
                            <a:pt x="788522" y="46687"/>
                            <a:pt x="782980" y="44840"/>
                          </a:cubicBezTo>
                          <a:cubicBezTo>
                            <a:pt x="780209" y="43916"/>
                            <a:pt x="777501" y="42777"/>
                            <a:pt x="774667" y="42069"/>
                          </a:cubicBezTo>
                          <a:cubicBezTo>
                            <a:pt x="758133" y="37935"/>
                            <a:pt x="767340" y="39924"/>
                            <a:pt x="746958" y="36527"/>
                          </a:cubicBezTo>
                          <a:lnTo>
                            <a:pt x="702624" y="39298"/>
                          </a:lnTo>
                          <a:cubicBezTo>
                            <a:pt x="669787" y="41730"/>
                            <a:pt x="680319" y="36619"/>
                            <a:pt x="663831" y="47611"/>
                          </a:cubicBezTo>
                          <a:cubicBezTo>
                            <a:pt x="635612" y="38205"/>
                            <a:pt x="649759" y="42069"/>
                            <a:pt x="589016" y="42069"/>
                          </a:cubicBezTo>
                          <a:cubicBezTo>
                            <a:pt x="566829" y="42069"/>
                            <a:pt x="544681" y="43916"/>
                            <a:pt x="522514" y="44840"/>
                          </a:cubicBezTo>
                          <a:cubicBezTo>
                            <a:pt x="516049" y="45764"/>
                            <a:pt x="509482" y="46142"/>
                            <a:pt x="503118" y="47611"/>
                          </a:cubicBezTo>
                          <a:cubicBezTo>
                            <a:pt x="497426" y="48925"/>
                            <a:pt x="492329" y="52910"/>
                            <a:pt x="486493" y="53153"/>
                          </a:cubicBezTo>
                          <a:lnTo>
                            <a:pt x="419991" y="55924"/>
                          </a:lnTo>
                          <a:cubicBezTo>
                            <a:pt x="416296" y="56848"/>
                            <a:pt x="412625" y="57869"/>
                            <a:pt x="408907" y="58695"/>
                          </a:cubicBezTo>
                          <a:cubicBezTo>
                            <a:pt x="404310" y="59717"/>
                            <a:pt x="399622" y="60324"/>
                            <a:pt x="395053" y="61466"/>
                          </a:cubicBezTo>
                          <a:cubicBezTo>
                            <a:pt x="392219" y="62174"/>
                            <a:pt x="389574" y="63528"/>
                            <a:pt x="386740" y="64236"/>
                          </a:cubicBezTo>
                          <a:cubicBezTo>
                            <a:pt x="382171" y="65378"/>
                            <a:pt x="377483" y="65985"/>
                            <a:pt x="372885" y="67007"/>
                          </a:cubicBezTo>
                          <a:cubicBezTo>
                            <a:pt x="369168" y="67833"/>
                            <a:pt x="365545" y="69076"/>
                            <a:pt x="361802" y="69778"/>
                          </a:cubicBezTo>
                          <a:cubicBezTo>
                            <a:pt x="350758" y="71849"/>
                            <a:pt x="328551" y="75320"/>
                            <a:pt x="328551" y="75320"/>
                          </a:cubicBezTo>
                          <a:cubicBezTo>
                            <a:pt x="312687" y="85896"/>
                            <a:pt x="328640" y="78091"/>
                            <a:pt x="306384" y="78091"/>
                          </a:cubicBezTo>
                          <a:cubicBezTo>
                            <a:pt x="295262" y="78091"/>
                            <a:pt x="284217" y="79938"/>
                            <a:pt x="273133" y="80862"/>
                          </a:cubicBezTo>
                          <a:cubicBezTo>
                            <a:pt x="243809" y="88193"/>
                            <a:pt x="278343" y="78239"/>
                            <a:pt x="253736" y="89175"/>
                          </a:cubicBezTo>
                          <a:cubicBezTo>
                            <a:pt x="248398" y="91547"/>
                            <a:pt x="237111" y="94716"/>
                            <a:pt x="237111" y="94716"/>
                          </a:cubicBezTo>
                          <a:cubicBezTo>
                            <a:pt x="234340" y="97487"/>
                            <a:pt x="232224" y="101126"/>
                            <a:pt x="228798" y="103029"/>
                          </a:cubicBezTo>
                          <a:cubicBezTo>
                            <a:pt x="223692" y="105866"/>
                            <a:pt x="217715" y="106724"/>
                            <a:pt x="212173" y="108571"/>
                          </a:cubicBezTo>
                          <a:cubicBezTo>
                            <a:pt x="209402" y="109495"/>
                            <a:pt x="206290" y="109722"/>
                            <a:pt x="203860" y="111342"/>
                          </a:cubicBezTo>
                          <a:cubicBezTo>
                            <a:pt x="180041" y="127221"/>
                            <a:pt x="210175" y="108185"/>
                            <a:pt x="187234" y="119655"/>
                          </a:cubicBezTo>
                          <a:cubicBezTo>
                            <a:pt x="178983" y="123780"/>
                            <a:pt x="179895" y="126806"/>
                            <a:pt x="170609" y="127967"/>
                          </a:cubicBezTo>
                          <a:cubicBezTo>
                            <a:pt x="158659" y="129461"/>
                            <a:pt x="146594" y="129814"/>
                            <a:pt x="134587" y="130738"/>
                          </a:cubicBezTo>
                          <a:cubicBezTo>
                            <a:pt x="118828" y="135991"/>
                            <a:pt x="117364" y="137692"/>
                            <a:pt x="93024" y="130738"/>
                          </a:cubicBezTo>
                          <a:cubicBezTo>
                            <a:pt x="89822" y="129823"/>
                            <a:pt x="89329" y="125197"/>
                            <a:pt x="87482" y="122426"/>
                          </a:cubicBezTo>
                          <a:cubicBezTo>
                            <a:pt x="111305" y="106542"/>
                            <a:pt x="83267" y="127693"/>
                            <a:pt x="98565" y="108571"/>
                          </a:cubicBezTo>
                          <a:cubicBezTo>
                            <a:pt x="100645" y="105970"/>
                            <a:pt x="103817" y="104341"/>
                            <a:pt x="106878" y="103029"/>
                          </a:cubicBezTo>
                          <a:cubicBezTo>
                            <a:pt x="113866" y="100034"/>
                            <a:pt x="115364" y="100258"/>
                            <a:pt x="109649" y="105800"/>
                          </a:cubicBezTo>
                          <a:close/>
                        </a:path>
                      </a:pathLst>
                    </a:custGeom>
                    <a:solidFill>
                      <a:srgbClr val="996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91" name="Freeform 2890">
                      <a:extLst>
                        <a:ext uri="{FF2B5EF4-FFF2-40B4-BE49-F238E27FC236}">
                          <a16:creationId xmlns:a16="http://schemas.microsoft.com/office/drawing/2014/main" id="{66E120AB-AA01-A84D-9F37-E2B0A87977D2}"/>
                        </a:ext>
                      </a:extLst>
                    </p:cNvPr>
                    <p:cNvSpPr/>
                    <p:nvPr/>
                  </p:nvSpPr>
                  <p:spPr>
                    <a:xfrm>
                      <a:off x="3869137" y="1849120"/>
                      <a:ext cx="1279210" cy="677597"/>
                    </a:xfrm>
                    <a:custGeom>
                      <a:avLst/>
                      <a:gdLst>
                        <a:gd name="connsiteX0" fmla="*/ 641443 w 1408985"/>
                        <a:gd name="connsiteY0" fmla="*/ 86672 h 467817"/>
                        <a:gd name="connsiteX1" fmla="*/ 552774 w 1408985"/>
                        <a:gd name="connsiteY1" fmla="*/ 78359 h 467817"/>
                        <a:gd name="connsiteX2" fmla="*/ 455792 w 1408985"/>
                        <a:gd name="connsiteY2" fmla="*/ 72818 h 467817"/>
                        <a:gd name="connsiteX3" fmla="*/ 403145 w 1408985"/>
                        <a:gd name="connsiteY3" fmla="*/ 75589 h 467817"/>
                        <a:gd name="connsiteX4" fmla="*/ 372665 w 1408985"/>
                        <a:gd name="connsiteY4" fmla="*/ 81130 h 467817"/>
                        <a:gd name="connsiteX5" fmla="*/ 356039 w 1408985"/>
                        <a:gd name="connsiteY5" fmla="*/ 86672 h 467817"/>
                        <a:gd name="connsiteX6" fmla="*/ 347727 w 1408985"/>
                        <a:gd name="connsiteY6" fmla="*/ 92214 h 467817"/>
                        <a:gd name="connsiteX7" fmla="*/ 328330 w 1408985"/>
                        <a:gd name="connsiteY7" fmla="*/ 97756 h 467817"/>
                        <a:gd name="connsiteX8" fmla="*/ 283996 w 1408985"/>
                        <a:gd name="connsiteY8" fmla="*/ 106069 h 467817"/>
                        <a:gd name="connsiteX9" fmla="*/ 261828 w 1408985"/>
                        <a:gd name="connsiteY9" fmla="*/ 111610 h 467817"/>
                        <a:gd name="connsiteX10" fmla="*/ 228577 w 1408985"/>
                        <a:gd name="connsiteY10" fmla="*/ 119923 h 467817"/>
                        <a:gd name="connsiteX11" fmla="*/ 211952 w 1408985"/>
                        <a:gd name="connsiteY11" fmla="*/ 125465 h 467817"/>
                        <a:gd name="connsiteX12" fmla="*/ 200868 w 1408985"/>
                        <a:gd name="connsiteY12" fmla="*/ 128236 h 467817"/>
                        <a:gd name="connsiteX13" fmla="*/ 184243 w 1408985"/>
                        <a:gd name="connsiteY13" fmla="*/ 133778 h 467817"/>
                        <a:gd name="connsiteX14" fmla="*/ 173159 w 1408985"/>
                        <a:gd name="connsiteY14" fmla="*/ 136549 h 467817"/>
                        <a:gd name="connsiteX15" fmla="*/ 150992 w 1408985"/>
                        <a:gd name="connsiteY15" fmla="*/ 144861 h 467817"/>
                        <a:gd name="connsiteX16" fmla="*/ 134367 w 1408985"/>
                        <a:gd name="connsiteY16" fmla="*/ 153174 h 467817"/>
                        <a:gd name="connsiteX17" fmla="*/ 114970 w 1408985"/>
                        <a:gd name="connsiteY17" fmla="*/ 161487 h 467817"/>
                        <a:gd name="connsiteX18" fmla="*/ 84490 w 1408985"/>
                        <a:gd name="connsiteY18" fmla="*/ 180883 h 467817"/>
                        <a:gd name="connsiteX19" fmla="*/ 81719 w 1408985"/>
                        <a:gd name="connsiteY19" fmla="*/ 189196 h 467817"/>
                        <a:gd name="connsiteX20" fmla="*/ 73407 w 1408985"/>
                        <a:gd name="connsiteY20" fmla="*/ 194738 h 467817"/>
                        <a:gd name="connsiteX21" fmla="*/ 65094 w 1408985"/>
                        <a:gd name="connsiteY21" fmla="*/ 203050 h 467817"/>
                        <a:gd name="connsiteX22" fmla="*/ 51239 w 1408985"/>
                        <a:gd name="connsiteY22" fmla="*/ 216905 h 467817"/>
                        <a:gd name="connsiteX23" fmla="*/ 45697 w 1408985"/>
                        <a:gd name="connsiteY23" fmla="*/ 225218 h 467817"/>
                        <a:gd name="connsiteX24" fmla="*/ 29072 w 1408985"/>
                        <a:gd name="connsiteY24" fmla="*/ 230759 h 467817"/>
                        <a:gd name="connsiteX25" fmla="*/ 9676 w 1408985"/>
                        <a:gd name="connsiteY25" fmla="*/ 227989 h 467817"/>
                        <a:gd name="connsiteX26" fmla="*/ 1363 w 1408985"/>
                        <a:gd name="connsiteY26" fmla="*/ 222447 h 467817"/>
                        <a:gd name="connsiteX27" fmla="*/ 4134 w 1408985"/>
                        <a:gd name="connsiteY27" fmla="*/ 205821 h 467817"/>
                        <a:gd name="connsiteX28" fmla="*/ 12447 w 1408985"/>
                        <a:gd name="connsiteY28" fmla="*/ 200279 h 467817"/>
                        <a:gd name="connsiteX29" fmla="*/ 20759 w 1408985"/>
                        <a:gd name="connsiteY29" fmla="*/ 191967 h 467817"/>
                        <a:gd name="connsiteX30" fmla="*/ 26301 w 1408985"/>
                        <a:gd name="connsiteY30" fmla="*/ 183654 h 467817"/>
                        <a:gd name="connsiteX31" fmla="*/ 34614 w 1408985"/>
                        <a:gd name="connsiteY31" fmla="*/ 180883 h 467817"/>
                        <a:gd name="connsiteX32" fmla="*/ 48468 w 1408985"/>
                        <a:gd name="connsiteY32" fmla="*/ 169799 h 467817"/>
                        <a:gd name="connsiteX33" fmla="*/ 65094 w 1408985"/>
                        <a:gd name="connsiteY33" fmla="*/ 158716 h 467817"/>
                        <a:gd name="connsiteX34" fmla="*/ 78948 w 1408985"/>
                        <a:gd name="connsiteY34" fmla="*/ 147632 h 467817"/>
                        <a:gd name="connsiteX35" fmla="*/ 84490 w 1408985"/>
                        <a:gd name="connsiteY35" fmla="*/ 139319 h 467817"/>
                        <a:gd name="connsiteX36" fmla="*/ 101116 w 1408985"/>
                        <a:gd name="connsiteY36" fmla="*/ 133778 h 467817"/>
                        <a:gd name="connsiteX37" fmla="*/ 120512 w 1408985"/>
                        <a:gd name="connsiteY37" fmla="*/ 128236 h 467817"/>
                        <a:gd name="connsiteX38" fmla="*/ 137137 w 1408985"/>
                        <a:gd name="connsiteY38" fmla="*/ 122694 h 467817"/>
                        <a:gd name="connsiteX39" fmla="*/ 162076 w 1408985"/>
                        <a:gd name="connsiteY39" fmla="*/ 108839 h 467817"/>
                        <a:gd name="connsiteX40" fmla="*/ 178701 w 1408985"/>
                        <a:gd name="connsiteY40" fmla="*/ 106069 h 467817"/>
                        <a:gd name="connsiteX41" fmla="*/ 203639 w 1408985"/>
                        <a:gd name="connsiteY41" fmla="*/ 97756 h 467817"/>
                        <a:gd name="connsiteX42" fmla="*/ 211952 w 1408985"/>
                        <a:gd name="connsiteY42" fmla="*/ 94985 h 467817"/>
                        <a:gd name="connsiteX43" fmla="*/ 225807 w 1408985"/>
                        <a:gd name="connsiteY43" fmla="*/ 92214 h 467817"/>
                        <a:gd name="connsiteX44" fmla="*/ 242432 w 1408985"/>
                        <a:gd name="connsiteY44" fmla="*/ 86672 h 467817"/>
                        <a:gd name="connsiteX45" fmla="*/ 303392 w 1408985"/>
                        <a:gd name="connsiteY45" fmla="*/ 83901 h 467817"/>
                        <a:gd name="connsiteX46" fmla="*/ 336643 w 1408985"/>
                        <a:gd name="connsiteY46" fmla="*/ 72818 h 467817"/>
                        <a:gd name="connsiteX47" fmla="*/ 344956 w 1408985"/>
                        <a:gd name="connsiteY47" fmla="*/ 70047 h 467817"/>
                        <a:gd name="connsiteX48" fmla="*/ 353268 w 1408985"/>
                        <a:gd name="connsiteY48" fmla="*/ 67276 h 467817"/>
                        <a:gd name="connsiteX49" fmla="*/ 375436 w 1408985"/>
                        <a:gd name="connsiteY49" fmla="*/ 61734 h 467817"/>
                        <a:gd name="connsiteX50" fmla="*/ 400374 w 1408985"/>
                        <a:gd name="connsiteY50" fmla="*/ 53421 h 467817"/>
                        <a:gd name="connsiteX51" fmla="*/ 408687 w 1408985"/>
                        <a:gd name="connsiteY51" fmla="*/ 50650 h 467817"/>
                        <a:gd name="connsiteX52" fmla="*/ 433625 w 1408985"/>
                        <a:gd name="connsiteY52" fmla="*/ 53421 h 467817"/>
                        <a:gd name="connsiteX53" fmla="*/ 444708 w 1408985"/>
                        <a:gd name="connsiteY53" fmla="*/ 56192 h 467817"/>
                        <a:gd name="connsiteX54" fmla="*/ 491814 w 1408985"/>
                        <a:gd name="connsiteY54" fmla="*/ 61734 h 467817"/>
                        <a:gd name="connsiteX55" fmla="*/ 536148 w 1408985"/>
                        <a:gd name="connsiteY55" fmla="*/ 58963 h 467817"/>
                        <a:gd name="connsiteX56" fmla="*/ 561087 w 1408985"/>
                        <a:gd name="connsiteY56" fmla="*/ 53421 h 467817"/>
                        <a:gd name="connsiteX57" fmla="*/ 580483 w 1408985"/>
                        <a:gd name="connsiteY57" fmla="*/ 47879 h 467817"/>
                        <a:gd name="connsiteX58" fmla="*/ 583254 w 1408985"/>
                        <a:gd name="connsiteY58" fmla="*/ 28483 h 467817"/>
                        <a:gd name="connsiteX59" fmla="*/ 574941 w 1408985"/>
                        <a:gd name="connsiteY59" fmla="*/ 25712 h 467817"/>
                        <a:gd name="connsiteX60" fmla="*/ 566628 w 1408985"/>
                        <a:gd name="connsiteY60" fmla="*/ 20170 h 467817"/>
                        <a:gd name="connsiteX61" fmla="*/ 516752 w 1408985"/>
                        <a:gd name="connsiteY61" fmla="*/ 14629 h 467817"/>
                        <a:gd name="connsiteX62" fmla="*/ 511210 w 1408985"/>
                        <a:gd name="connsiteY62" fmla="*/ 6316 h 467817"/>
                        <a:gd name="connsiteX63" fmla="*/ 519523 w 1408985"/>
                        <a:gd name="connsiteY63" fmla="*/ 774 h 467817"/>
                        <a:gd name="connsiteX64" fmla="*/ 558316 w 1408985"/>
                        <a:gd name="connsiteY64" fmla="*/ 6316 h 467817"/>
                        <a:gd name="connsiteX65" fmla="*/ 566628 w 1408985"/>
                        <a:gd name="connsiteY65" fmla="*/ 11858 h 467817"/>
                        <a:gd name="connsiteX66" fmla="*/ 580483 w 1408985"/>
                        <a:gd name="connsiteY66" fmla="*/ 14629 h 467817"/>
                        <a:gd name="connsiteX67" fmla="*/ 588796 w 1408985"/>
                        <a:gd name="connsiteY67" fmla="*/ 17399 h 467817"/>
                        <a:gd name="connsiteX68" fmla="*/ 616505 w 1408985"/>
                        <a:gd name="connsiteY68" fmla="*/ 20170 h 467817"/>
                        <a:gd name="connsiteX69" fmla="*/ 616505 w 1408985"/>
                        <a:gd name="connsiteY69" fmla="*/ 50650 h 467817"/>
                        <a:gd name="connsiteX70" fmla="*/ 599879 w 1408985"/>
                        <a:gd name="connsiteY70" fmla="*/ 58963 h 467817"/>
                        <a:gd name="connsiteX71" fmla="*/ 658068 w 1408985"/>
                        <a:gd name="connsiteY71" fmla="*/ 64505 h 467817"/>
                        <a:gd name="connsiteX72" fmla="*/ 666381 w 1408985"/>
                        <a:gd name="connsiteY72" fmla="*/ 67276 h 467817"/>
                        <a:gd name="connsiteX73" fmla="*/ 716257 w 1408985"/>
                        <a:gd name="connsiteY73" fmla="*/ 70047 h 467817"/>
                        <a:gd name="connsiteX74" fmla="*/ 749508 w 1408985"/>
                        <a:gd name="connsiteY74" fmla="*/ 67276 h 467817"/>
                        <a:gd name="connsiteX75" fmla="*/ 741196 w 1408985"/>
                        <a:gd name="connsiteY75" fmla="*/ 34025 h 467817"/>
                        <a:gd name="connsiteX76" fmla="*/ 738425 w 1408985"/>
                        <a:gd name="connsiteY76" fmla="*/ 25712 h 467817"/>
                        <a:gd name="connsiteX77" fmla="*/ 782759 w 1408985"/>
                        <a:gd name="connsiteY77" fmla="*/ 22941 h 467817"/>
                        <a:gd name="connsiteX78" fmla="*/ 799385 w 1408985"/>
                        <a:gd name="connsiteY78" fmla="*/ 28483 h 467817"/>
                        <a:gd name="connsiteX79" fmla="*/ 807697 w 1408985"/>
                        <a:gd name="connsiteY79" fmla="*/ 34025 h 467817"/>
                        <a:gd name="connsiteX80" fmla="*/ 843719 w 1408985"/>
                        <a:gd name="connsiteY80" fmla="*/ 36796 h 467817"/>
                        <a:gd name="connsiteX81" fmla="*/ 874199 w 1408985"/>
                        <a:gd name="connsiteY81" fmla="*/ 42338 h 467817"/>
                        <a:gd name="connsiteX82" fmla="*/ 890825 w 1408985"/>
                        <a:gd name="connsiteY82" fmla="*/ 47879 h 467817"/>
                        <a:gd name="connsiteX83" fmla="*/ 907450 w 1408985"/>
                        <a:gd name="connsiteY83" fmla="*/ 53421 h 467817"/>
                        <a:gd name="connsiteX84" fmla="*/ 915763 w 1408985"/>
                        <a:gd name="connsiteY84" fmla="*/ 56192 h 467817"/>
                        <a:gd name="connsiteX85" fmla="*/ 932388 w 1408985"/>
                        <a:gd name="connsiteY85" fmla="*/ 67276 h 467817"/>
                        <a:gd name="connsiteX86" fmla="*/ 940701 w 1408985"/>
                        <a:gd name="connsiteY86" fmla="*/ 72818 h 467817"/>
                        <a:gd name="connsiteX87" fmla="*/ 937930 w 1408985"/>
                        <a:gd name="connsiteY87" fmla="*/ 81130 h 467817"/>
                        <a:gd name="connsiteX88" fmla="*/ 899137 w 1408985"/>
                        <a:gd name="connsiteY88" fmla="*/ 81130 h 467817"/>
                        <a:gd name="connsiteX89" fmla="*/ 890825 w 1408985"/>
                        <a:gd name="connsiteY89" fmla="*/ 78359 h 467817"/>
                        <a:gd name="connsiteX90" fmla="*/ 874199 w 1408985"/>
                        <a:gd name="connsiteY90" fmla="*/ 67276 h 467817"/>
                        <a:gd name="connsiteX91" fmla="*/ 846490 w 1408985"/>
                        <a:gd name="connsiteY91" fmla="*/ 61734 h 467817"/>
                        <a:gd name="connsiteX92" fmla="*/ 829865 w 1408985"/>
                        <a:gd name="connsiteY92" fmla="*/ 56192 h 467817"/>
                        <a:gd name="connsiteX93" fmla="*/ 818781 w 1408985"/>
                        <a:gd name="connsiteY93" fmla="*/ 53421 h 467817"/>
                        <a:gd name="connsiteX94" fmla="*/ 802156 w 1408985"/>
                        <a:gd name="connsiteY94" fmla="*/ 47879 h 467817"/>
                        <a:gd name="connsiteX95" fmla="*/ 793843 w 1408985"/>
                        <a:gd name="connsiteY95" fmla="*/ 45109 h 467817"/>
                        <a:gd name="connsiteX96" fmla="*/ 785530 w 1408985"/>
                        <a:gd name="connsiteY96" fmla="*/ 61734 h 467817"/>
                        <a:gd name="connsiteX97" fmla="*/ 788301 w 1408985"/>
                        <a:gd name="connsiteY97" fmla="*/ 78359 h 467817"/>
                        <a:gd name="connsiteX98" fmla="*/ 791072 w 1408985"/>
                        <a:gd name="connsiteY98" fmla="*/ 86672 h 467817"/>
                        <a:gd name="connsiteX99" fmla="*/ 799385 w 1408985"/>
                        <a:gd name="connsiteY99" fmla="*/ 89443 h 467817"/>
                        <a:gd name="connsiteX100" fmla="*/ 824323 w 1408985"/>
                        <a:gd name="connsiteY100" fmla="*/ 92214 h 467817"/>
                        <a:gd name="connsiteX101" fmla="*/ 832636 w 1408985"/>
                        <a:gd name="connsiteY101" fmla="*/ 117152 h 467817"/>
                        <a:gd name="connsiteX102" fmla="*/ 791072 w 1408985"/>
                        <a:gd name="connsiteY102" fmla="*/ 114381 h 467817"/>
                        <a:gd name="connsiteX103" fmla="*/ 774447 w 1408985"/>
                        <a:gd name="connsiteY103" fmla="*/ 108839 h 467817"/>
                        <a:gd name="connsiteX104" fmla="*/ 766134 w 1408985"/>
                        <a:gd name="connsiteY104" fmla="*/ 103298 h 467817"/>
                        <a:gd name="connsiteX105" fmla="*/ 738425 w 1408985"/>
                        <a:gd name="connsiteY105" fmla="*/ 100527 h 467817"/>
                        <a:gd name="connsiteX106" fmla="*/ 696861 w 1408985"/>
                        <a:gd name="connsiteY106" fmla="*/ 97756 h 467817"/>
                        <a:gd name="connsiteX107" fmla="*/ 699632 w 1408985"/>
                        <a:gd name="connsiteY107" fmla="*/ 119923 h 467817"/>
                        <a:gd name="connsiteX108" fmla="*/ 707945 w 1408985"/>
                        <a:gd name="connsiteY108" fmla="*/ 122694 h 467817"/>
                        <a:gd name="connsiteX109" fmla="*/ 721799 w 1408985"/>
                        <a:gd name="connsiteY109" fmla="*/ 125465 h 467817"/>
                        <a:gd name="connsiteX110" fmla="*/ 757821 w 1408985"/>
                        <a:gd name="connsiteY110" fmla="*/ 128236 h 467817"/>
                        <a:gd name="connsiteX111" fmla="*/ 771676 w 1408985"/>
                        <a:gd name="connsiteY111" fmla="*/ 131007 h 467817"/>
                        <a:gd name="connsiteX112" fmla="*/ 804927 w 1408985"/>
                        <a:gd name="connsiteY112" fmla="*/ 136549 h 467817"/>
                        <a:gd name="connsiteX113" fmla="*/ 821552 w 1408985"/>
                        <a:gd name="connsiteY113" fmla="*/ 142090 h 467817"/>
                        <a:gd name="connsiteX114" fmla="*/ 838177 w 1408985"/>
                        <a:gd name="connsiteY114" fmla="*/ 147632 h 467817"/>
                        <a:gd name="connsiteX115" fmla="*/ 854803 w 1408985"/>
                        <a:gd name="connsiteY115" fmla="*/ 158716 h 467817"/>
                        <a:gd name="connsiteX116" fmla="*/ 879741 w 1408985"/>
                        <a:gd name="connsiteY116" fmla="*/ 169799 h 467817"/>
                        <a:gd name="connsiteX117" fmla="*/ 885283 w 1408985"/>
                        <a:gd name="connsiteY117" fmla="*/ 178112 h 467817"/>
                        <a:gd name="connsiteX118" fmla="*/ 893596 w 1408985"/>
                        <a:gd name="connsiteY118" fmla="*/ 183654 h 467817"/>
                        <a:gd name="connsiteX119" fmla="*/ 901908 w 1408985"/>
                        <a:gd name="connsiteY119" fmla="*/ 191967 h 467817"/>
                        <a:gd name="connsiteX120" fmla="*/ 951785 w 1408985"/>
                        <a:gd name="connsiteY120" fmla="*/ 180883 h 467817"/>
                        <a:gd name="connsiteX121" fmla="*/ 954556 w 1408985"/>
                        <a:gd name="connsiteY121" fmla="*/ 172570 h 467817"/>
                        <a:gd name="connsiteX122" fmla="*/ 935159 w 1408985"/>
                        <a:gd name="connsiteY122" fmla="*/ 155945 h 467817"/>
                        <a:gd name="connsiteX123" fmla="*/ 926847 w 1408985"/>
                        <a:gd name="connsiteY123" fmla="*/ 153174 h 467817"/>
                        <a:gd name="connsiteX124" fmla="*/ 918534 w 1408985"/>
                        <a:gd name="connsiteY124" fmla="*/ 150403 h 467817"/>
                        <a:gd name="connsiteX125" fmla="*/ 921305 w 1408985"/>
                        <a:gd name="connsiteY125" fmla="*/ 131007 h 467817"/>
                        <a:gd name="connsiteX126" fmla="*/ 932388 w 1408985"/>
                        <a:gd name="connsiteY126" fmla="*/ 128236 h 467817"/>
                        <a:gd name="connsiteX127" fmla="*/ 971181 w 1408985"/>
                        <a:gd name="connsiteY127" fmla="*/ 133778 h 467817"/>
                        <a:gd name="connsiteX128" fmla="*/ 979494 w 1408985"/>
                        <a:gd name="connsiteY128" fmla="*/ 139319 h 467817"/>
                        <a:gd name="connsiteX129" fmla="*/ 993348 w 1408985"/>
                        <a:gd name="connsiteY129" fmla="*/ 153174 h 467817"/>
                        <a:gd name="connsiteX130" fmla="*/ 1018287 w 1408985"/>
                        <a:gd name="connsiteY130" fmla="*/ 161487 h 467817"/>
                        <a:gd name="connsiteX131" fmla="*/ 1026599 w 1408985"/>
                        <a:gd name="connsiteY131" fmla="*/ 164258 h 467817"/>
                        <a:gd name="connsiteX132" fmla="*/ 1043225 w 1408985"/>
                        <a:gd name="connsiteY132" fmla="*/ 175341 h 467817"/>
                        <a:gd name="connsiteX133" fmla="*/ 1057079 w 1408985"/>
                        <a:gd name="connsiteY133" fmla="*/ 186425 h 467817"/>
                        <a:gd name="connsiteX134" fmla="*/ 1065392 w 1408985"/>
                        <a:gd name="connsiteY134" fmla="*/ 194738 h 467817"/>
                        <a:gd name="connsiteX135" fmla="*/ 1073705 w 1408985"/>
                        <a:gd name="connsiteY135" fmla="*/ 200279 h 467817"/>
                        <a:gd name="connsiteX136" fmla="*/ 1076476 w 1408985"/>
                        <a:gd name="connsiteY136" fmla="*/ 208592 h 467817"/>
                        <a:gd name="connsiteX137" fmla="*/ 1084788 w 1408985"/>
                        <a:gd name="connsiteY137" fmla="*/ 214134 h 467817"/>
                        <a:gd name="connsiteX138" fmla="*/ 1093101 w 1408985"/>
                        <a:gd name="connsiteY138" fmla="*/ 222447 h 467817"/>
                        <a:gd name="connsiteX139" fmla="*/ 1098643 w 1408985"/>
                        <a:gd name="connsiteY139" fmla="*/ 233530 h 467817"/>
                        <a:gd name="connsiteX140" fmla="*/ 1109727 w 1408985"/>
                        <a:gd name="connsiteY140" fmla="*/ 250156 h 467817"/>
                        <a:gd name="connsiteX141" fmla="*/ 1115268 w 1408985"/>
                        <a:gd name="connsiteY141" fmla="*/ 258469 h 467817"/>
                        <a:gd name="connsiteX142" fmla="*/ 1123581 w 1408985"/>
                        <a:gd name="connsiteY142" fmla="*/ 261239 h 467817"/>
                        <a:gd name="connsiteX143" fmla="*/ 1131894 w 1408985"/>
                        <a:gd name="connsiteY143" fmla="*/ 266781 h 467817"/>
                        <a:gd name="connsiteX144" fmla="*/ 1137436 w 1408985"/>
                        <a:gd name="connsiteY144" fmla="*/ 275094 h 467817"/>
                        <a:gd name="connsiteX145" fmla="*/ 1154061 w 1408985"/>
                        <a:gd name="connsiteY145" fmla="*/ 280636 h 467817"/>
                        <a:gd name="connsiteX146" fmla="*/ 1162374 w 1408985"/>
                        <a:gd name="connsiteY146" fmla="*/ 283407 h 467817"/>
                        <a:gd name="connsiteX147" fmla="*/ 1178999 w 1408985"/>
                        <a:gd name="connsiteY147" fmla="*/ 280636 h 467817"/>
                        <a:gd name="connsiteX148" fmla="*/ 1190083 w 1408985"/>
                        <a:gd name="connsiteY148" fmla="*/ 264010 h 467817"/>
                        <a:gd name="connsiteX149" fmla="*/ 1181770 w 1408985"/>
                        <a:gd name="connsiteY149" fmla="*/ 230759 h 467817"/>
                        <a:gd name="connsiteX150" fmla="*/ 1165145 w 1408985"/>
                        <a:gd name="connsiteY150" fmla="*/ 219676 h 467817"/>
                        <a:gd name="connsiteX151" fmla="*/ 1151290 w 1408985"/>
                        <a:gd name="connsiteY151" fmla="*/ 203050 h 467817"/>
                        <a:gd name="connsiteX152" fmla="*/ 1142977 w 1408985"/>
                        <a:gd name="connsiteY152" fmla="*/ 200279 h 467817"/>
                        <a:gd name="connsiteX153" fmla="*/ 1126352 w 1408985"/>
                        <a:gd name="connsiteY153" fmla="*/ 189196 h 467817"/>
                        <a:gd name="connsiteX154" fmla="*/ 1118039 w 1408985"/>
                        <a:gd name="connsiteY154" fmla="*/ 183654 h 467817"/>
                        <a:gd name="connsiteX155" fmla="*/ 1109727 w 1408985"/>
                        <a:gd name="connsiteY155" fmla="*/ 180883 h 467817"/>
                        <a:gd name="connsiteX156" fmla="*/ 1093101 w 1408985"/>
                        <a:gd name="connsiteY156" fmla="*/ 164258 h 467817"/>
                        <a:gd name="connsiteX157" fmla="*/ 1076476 w 1408985"/>
                        <a:gd name="connsiteY157" fmla="*/ 150403 h 467817"/>
                        <a:gd name="connsiteX158" fmla="*/ 1054308 w 1408985"/>
                        <a:gd name="connsiteY158" fmla="*/ 125465 h 467817"/>
                        <a:gd name="connsiteX159" fmla="*/ 1037683 w 1408985"/>
                        <a:gd name="connsiteY159" fmla="*/ 114381 h 467817"/>
                        <a:gd name="connsiteX160" fmla="*/ 1029370 w 1408985"/>
                        <a:gd name="connsiteY160" fmla="*/ 108839 h 467817"/>
                        <a:gd name="connsiteX161" fmla="*/ 1012745 w 1408985"/>
                        <a:gd name="connsiteY161" fmla="*/ 103298 h 467817"/>
                        <a:gd name="connsiteX162" fmla="*/ 1004432 w 1408985"/>
                        <a:gd name="connsiteY162" fmla="*/ 83901 h 467817"/>
                        <a:gd name="connsiteX163" fmla="*/ 1037683 w 1408985"/>
                        <a:gd name="connsiteY163" fmla="*/ 92214 h 467817"/>
                        <a:gd name="connsiteX164" fmla="*/ 1045996 w 1408985"/>
                        <a:gd name="connsiteY164" fmla="*/ 97756 h 467817"/>
                        <a:gd name="connsiteX165" fmla="*/ 1054308 w 1408985"/>
                        <a:gd name="connsiteY165" fmla="*/ 94985 h 467817"/>
                        <a:gd name="connsiteX166" fmla="*/ 1054308 w 1408985"/>
                        <a:gd name="connsiteY166" fmla="*/ 72818 h 467817"/>
                        <a:gd name="connsiteX167" fmla="*/ 1045996 w 1408985"/>
                        <a:gd name="connsiteY167" fmla="*/ 67276 h 467817"/>
                        <a:gd name="connsiteX168" fmla="*/ 1045996 w 1408985"/>
                        <a:gd name="connsiteY168" fmla="*/ 47879 h 467817"/>
                        <a:gd name="connsiteX169" fmla="*/ 1065392 w 1408985"/>
                        <a:gd name="connsiteY169" fmla="*/ 50650 h 467817"/>
                        <a:gd name="connsiteX170" fmla="*/ 1082017 w 1408985"/>
                        <a:gd name="connsiteY170" fmla="*/ 56192 h 467817"/>
                        <a:gd name="connsiteX171" fmla="*/ 1098643 w 1408985"/>
                        <a:gd name="connsiteY171" fmla="*/ 67276 h 467817"/>
                        <a:gd name="connsiteX172" fmla="*/ 1120810 w 1408985"/>
                        <a:gd name="connsiteY172" fmla="*/ 72818 h 467817"/>
                        <a:gd name="connsiteX173" fmla="*/ 1137436 w 1408985"/>
                        <a:gd name="connsiteY173" fmla="*/ 83901 h 467817"/>
                        <a:gd name="connsiteX174" fmla="*/ 1142977 w 1408985"/>
                        <a:gd name="connsiteY174" fmla="*/ 92214 h 467817"/>
                        <a:gd name="connsiteX175" fmla="*/ 1151290 w 1408985"/>
                        <a:gd name="connsiteY175" fmla="*/ 94985 h 467817"/>
                        <a:gd name="connsiteX176" fmla="*/ 1159603 w 1408985"/>
                        <a:gd name="connsiteY176" fmla="*/ 100527 h 467817"/>
                        <a:gd name="connsiteX177" fmla="*/ 1167916 w 1408985"/>
                        <a:gd name="connsiteY177" fmla="*/ 103298 h 467817"/>
                        <a:gd name="connsiteX178" fmla="*/ 1184541 w 1408985"/>
                        <a:gd name="connsiteY178" fmla="*/ 114381 h 467817"/>
                        <a:gd name="connsiteX179" fmla="*/ 1201167 w 1408985"/>
                        <a:gd name="connsiteY179" fmla="*/ 122694 h 467817"/>
                        <a:gd name="connsiteX180" fmla="*/ 1220563 w 1408985"/>
                        <a:gd name="connsiteY180" fmla="*/ 131007 h 467817"/>
                        <a:gd name="connsiteX181" fmla="*/ 1228876 w 1408985"/>
                        <a:gd name="connsiteY181" fmla="*/ 139319 h 467817"/>
                        <a:gd name="connsiteX182" fmla="*/ 1237188 w 1408985"/>
                        <a:gd name="connsiteY182" fmla="*/ 142090 h 467817"/>
                        <a:gd name="connsiteX183" fmla="*/ 1245501 w 1408985"/>
                        <a:gd name="connsiteY183" fmla="*/ 147632 h 467817"/>
                        <a:gd name="connsiteX184" fmla="*/ 1253814 w 1408985"/>
                        <a:gd name="connsiteY184" fmla="*/ 150403 h 467817"/>
                        <a:gd name="connsiteX185" fmla="*/ 1270439 w 1408985"/>
                        <a:gd name="connsiteY185" fmla="*/ 161487 h 467817"/>
                        <a:gd name="connsiteX186" fmla="*/ 1278752 w 1408985"/>
                        <a:gd name="connsiteY186" fmla="*/ 167029 h 467817"/>
                        <a:gd name="connsiteX187" fmla="*/ 1281523 w 1408985"/>
                        <a:gd name="connsiteY187" fmla="*/ 175341 h 467817"/>
                        <a:gd name="connsiteX188" fmla="*/ 1298148 w 1408985"/>
                        <a:gd name="connsiteY188" fmla="*/ 189196 h 467817"/>
                        <a:gd name="connsiteX189" fmla="*/ 1317545 w 1408985"/>
                        <a:gd name="connsiteY189" fmla="*/ 203050 h 467817"/>
                        <a:gd name="connsiteX190" fmla="*/ 1325857 w 1408985"/>
                        <a:gd name="connsiteY190" fmla="*/ 214134 h 467817"/>
                        <a:gd name="connsiteX191" fmla="*/ 1334170 w 1408985"/>
                        <a:gd name="connsiteY191" fmla="*/ 216905 h 467817"/>
                        <a:gd name="connsiteX192" fmla="*/ 1336941 w 1408985"/>
                        <a:gd name="connsiteY192" fmla="*/ 227989 h 467817"/>
                        <a:gd name="connsiteX193" fmla="*/ 1353567 w 1408985"/>
                        <a:gd name="connsiteY193" fmla="*/ 239072 h 467817"/>
                        <a:gd name="connsiteX194" fmla="*/ 1364650 w 1408985"/>
                        <a:gd name="connsiteY194" fmla="*/ 255698 h 467817"/>
                        <a:gd name="connsiteX195" fmla="*/ 1370192 w 1408985"/>
                        <a:gd name="connsiteY195" fmla="*/ 264010 h 467817"/>
                        <a:gd name="connsiteX196" fmla="*/ 1372963 w 1408985"/>
                        <a:gd name="connsiteY196" fmla="*/ 272323 h 467817"/>
                        <a:gd name="connsiteX197" fmla="*/ 1389588 w 1408985"/>
                        <a:gd name="connsiteY197" fmla="*/ 283407 h 467817"/>
                        <a:gd name="connsiteX198" fmla="*/ 1395130 w 1408985"/>
                        <a:gd name="connsiteY198" fmla="*/ 291719 h 467817"/>
                        <a:gd name="connsiteX199" fmla="*/ 1400672 w 1408985"/>
                        <a:gd name="connsiteY199" fmla="*/ 308345 h 467817"/>
                        <a:gd name="connsiteX200" fmla="*/ 1403443 w 1408985"/>
                        <a:gd name="connsiteY200" fmla="*/ 316658 h 467817"/>
                        <a:gd name="connsiteX201" fmla="*/ 1408985 w 1408985"/>
                        <a:gd name="connsiteY201" fmla="*/ 324970 h 467817"/>
                        <a:gd name="connsiteX202" fmla="*/ 1406214 w 1408985"/>
                        <a:gd name="connsiteY202" fmla="*/ 349909 h 467817"/>
                        <a:gd name="connsiteX203" fmla="*/ 1403443 w 1408985"/>
                        <a:gd name="connsiteY203" fmla="*/ 358221 h 467817"/>
                        <a:gd name="connsiteX204" fmla="*/ 1392359 w 1408985"/>
                        <a:gd name="connsiteY204" fmla="*/ 355450 h 467817"/>
                        <a:gd name="connsiteX205" fmla="*/ 1384047 w 1408985"/>
                        <a:gd name="connsiteY205" fmla="*/ 344367 h 467817"/>
                        <a:gd name="connsiteX206" fmla="*/ 1375734 w 1408985"/>
                        <a:gd name="connsiteY206" fmla="*/ 336054 h 467817"/>
                        <a:gd name="connsiteX207" fmla="*/ 1364650 w 1408985"/>
                        <a:gd name="connsiteY207" fmla="*/ 322199 h 467817"/>
                        <a:gd name="connsiteX208" fmla="*/ 1356337 w 1408985"/>
                        <a:gd name="connsiteY208" fmla="*/ 305574 h 467817"/>
                        <a:gd name="connsiteX209" fmla="*/ 1348025 w 1408985"/>
                        <a:gd name="connsiteY209" fmla="*/ 288949 h 467817"/>
                        <a:gd name="connsiteX210" fmla="*/ 1345254 w 1408985"/>
                        <a:gd name="connsiteY210" fmla="*/ 277865 h 467817"/>
                        <a:gd name="connsiteX211" fmla="*/ 1325857 w 1408985"/>
                        <a:gd name="connsiteY211" fmla="*/ 255698 h 467817"/>
                        <a:gd name="connsiteX212" fmla="*/ 1317545 w 1408985"/>
                        <a:gd name="connsiteY212" fmla="*/ 239072 h 467817"/>
                        <a:gd name="connsiteX213" fmla="*/ 1309232 w 1408985"/>
                        <a:gd name="connsiteY213" fmla="*/ 233530 h 467817"/>
                        <a:gd name="connsiteX214" fmla="*/ 1287065 w 1408985"/>
                        <a:gd name="connsiteY214" fmla="*/ 214134 h 467817"/>
                        <a:gd name="connsiteX215" fmla="*/ 1278752 w 1408985"/>
                        <a:gd name="connsiteY215" fmla="*/ 208592 h 467817"/>
                        <a:gd name="connsiteX216" fmla="*/ 1270439 w 1408985"/>
                        <a:gd name="connsiteY216" fmla="*/ 203050 h 467817"/>
                        <a:gd name="connsiteX217" fmla="*/ 1248272 w 1408985"/>
                        <a:gd name="connsiteY217" fmla="*/ 197509 h 467817"/>
                        <a:gd name="connsiteX218" fmla="*/ 1239959 w 1408985"/>
                        <a:gd name="connsiteY218" fmla="*/ 191967 h 467817"/>
                        <a:gd name="connsiteX219" fmla="*/ 1228876 w 1408985"/>
                        <a:gd name="connsiteY219" fmla="*/ 183654 h 467817"/>
                        <a:gd name="connsiteX220" fmla="*/ 1217792 w 1408985"/>
                        <a:gd name="connsiteY220" fmla="*/ 178112 h 467817"/>
                        <a:gd name="connsiteX221" fmla="*/ 1201167 w 1408985"/>
                        <a:gd name="connsiteY221" fmla="*/ 164258 h 467817"/>
                        <a:gd name="connsiteX222" fmla="*/ 1192854 w 1408985"/>
                        <a:gd name="connsiteY222" fmla="*/ 158716 h 467817"/>
                        <a:gd name="connsiteX223" fmla="*/ 1184541 w 1408985"/>
                        <a:gd name="connsiteY223" fmla="*/ 150403 h 467817"/>
                        <a:gd name="connsiteX224" fmla="*/ 1173457 w 1408985"/>
                        <a:gd name="connsiteY224" fmla="*/ 133778 h 467817"/>
                        <a:gd name="connsiteX225" fmla="*/ 1154061 w 1408985"/>
                        <a:gd name="connsiteY225" fmla="*/ 119923 h 467817"/>
                        <a:gd name="connsiteX226" fmla="*/ 1129123 w 1408985"/>
                        <a:gd name="connsiteY226" fmla="*/ 108839 h 467817"/>
                        <a:gd name="connsiteX227" fmla="*/ 1120810 w 1408985"/>
                        <a:gd name="connsiteY227" fmla="*/ 103298 h 467817"/>
                        <a:gd name="connsiteX228" fmla="*/ 1104185 w 1408985"/>
                        <a:gd name="connsiteY228" fmla="*/ 97756 h 467817"/>
                        <a:gd name="connsiteX229" fmla="*/ 1095872 w 1408985"/>
                        <a:gd name="connsiteY229" fmla="*/ 94985 h 467817"/>
                        <a:gd name="connsiteX230" fmla="*/ 1079247 w 1408985"/>
                        <a:gd name="connsiteY230" fmla="*/ 97756 h 467817"/>
                        <a:gd name="connsiteX231" fmla="*/ 1070934 w 1408985"/>
                        <a:gd name="connsiteY231" fmla="*/ 100527 h 467817"/>
                        <a:gd name="connsiteX232" fmla="*/ 1073705 w 1408985"/>
                        <a:gd name="connsiteY232" fmla="*/ 119923 h 467817"/>
                        <a:gd name="connsiteX233" fmla="*/ 1090330 w 1408985"/>
                        <a:gd name="connsiteY233" fmla="*/ 131007 h 467817"/>
                        <a:gd name="connsiteX234" fmla="*/ 1098643 w 1408985"/>
                        <a:gd name="connsiteY234" fmla="*/ 139319 h 467817"/>
                        <a:gd name="connsiteX235" fmla="*/ 1104185 w 1408985"/>
                        <a:gd name="connsiteY235" fmla="*/ 147632 h 467817"/>
                        <a:gd name="connsiteX236" fmla="*/ 1115268 w 1408985"/>
                        <a:gd name="connsiteY236" fmla="*/ 150403 h 467817"/>
                        <a:gd name="connsiteX237" fmla="*/ 1145748 w 1408985"/>
                        <a:gd name="connsiteY237" fmla="*/ 169799 h 467817"/>
                        <a:gd name="connsiteX238" fmla="*/ 1162374 w 1408985"/>
                        <a:gd name="connsiteY238" fmla="*/ 175341 h 467817"/>
                        <a:gd name="connsiteX239" fmla="*/ 1178999 w 1408985"/>
                        <a:gd name="connsiteY239" fmla="*/ 189196 h 467817"/>
                        <a:gd name="connsiteX240" fmla="*/ 1192854 w 1408985"/>
                        <a:gd name="connsiteY240" fmla="*/ 203050 h 467817"/>
                        <a:gd name="connsiteX241" fmla="*/ 1198396 w 1408985"/>
                        <a:gd name="connsiteY241" fmla="*/ 211363 h 467817"/>
                        <a:gd name="connsiteX242" fmla="*/ 1206708 w 1408985"/>
                        <a:gd name="connsiteY242" fmla="*/ 214134 h 467817"/>
                        <a:gd name="connsiteX243" fmla="*/ 1215021 w 1408985"/>
                        <a:gd name="connsiteY243" fmla="*/ 219676 h 467817"/>
                        <a:gd name="connsiteX244" fmla="*/ 1220563 w 1408985"/>
                        <a:gd name="connsiteY244" fmla="*/ 227989 h 467817"/>
                        <a:gd name="connsiteX245" fmla="*/ 1237188 w 1408985"/>
                        <a:gd name="connsiteY245" fmla="*/ 236301 h 467817"/>
                        <a:gd name="connsiteX246" fmla="*/ 1248272 w 1408985"/>
                        <a:gd name="connsiteY246" fmla="*/ 252927 h 467817"/>
                        <a:gd name="connsiteX247" fmla="*/ 1253814 w 1408985"/>
                        <a:gd name="connsiteY247" fmla="*/ 261239 h 467817"/>
                        <a:gd name="connsiteX248" fmla="*/ 1262127 w 1408985"/>
                        <a:gd name="connsiteY248" fmla="*/ 266781 h 467817"/>
                        <a:gd name="connsiteX249" fmla="*/ 1264897 w 1408985"/>
                        <a:gd name="connsiteY249" fmla="*/ 275094 h 467817"/>
                        <a:gd name="connsiteX250" fmla="*/ 1273210 w 1408985"/>
                        <a:gd name="connsiteY250" fmla="*/ 280636 h 467817"/>
                        <a:gd name="connsiteX251" fmla="*/ 1281523 w 1408985"/>
                        <a:gd name="connsiteY251" fmla="*/ 288949 h 467817"/>
                        <a:gd name="connsiteX252" fmla="*/ 1295377 w 1408985"/>
                        <a:gd name="connsiteY252" fmla="*/ 302803 h 467817"/>
                        <a:gd name="connsiteX253" fmla="*/ 1314774 w 1408985"/>
                        <a:gd name="connsiteY253" fmla="*/ 327741 h 467817"/>
                        <a:gd name="connsiteX254" fmla="*/ 1328628 w 1408985"/>
                        <a:gd name="connsiteY254" fmla="*/ 341596 h 467817"/>
                        <a:gd name="connsiteX255" fmla="*/ 1334170 w 1408985"/>
                        <a:gd name="connsiteY255" fmla="*/ 349909 h 467817"/>
                        <a:gd name="connsiteX256" fmla="*/ 1342483 w 1408985"/>
                        <a:gd name="connsiteY256" fmla="*/ 366534 h 467817"/>
                        <a:gd name="connsiteX257" fmla="*/ 1350796 w 1408985"/>
                        <a:gd name="connsiteY257" fmla="*/ 369305 h 467817"/>
                        <a:gd name="connsiteX258" fmla="*/ 1353567 w 1408985"/>
                        <a:gd name="connsiteY258" fmla="*/ 377618 h 467817"/>
                        <a:gd name="connsiteX259" fmla="*/ 1359108 w 1408985"/>
                        <a:gd name="connsiteY259" fmla="*/ 385930 h 467817"/>
                        <a:gd name="connsiteX260" fmla="*/ 1364650 w 1408985"/>
                        <a:gd name="connsiteY260" fmla="*/ 402556 h 467817"/>
                        <a:gd name="connsiteX261" fmla="*/ 1367421 w 1408985"/>
                        <a:gd name="connsiteY261" fmla="*/ 410869 h 467817"/>
                        <a:gd name="connsiteX262" fmla="*/ 1359108 w 1408985"/>
                        <a:gd name="connsiteY262" fmla="*/ 413639 h 467817"/>
                        <a:gd name="connsiteX263" fmla="*/ 1336941 w 1408985"/>
                        <a:gd name="connsiteY263" fmla="*/ 405327 h 467817"/>
                        <a:gd name="connsiteX264" fmla="*/ 1331399 w 1408985"/>
                        <a:gd name="connsiteY264" fmla="*/ 394243 h 467817"/>
                        <a:gd name="connsiteX265" fmla="*/ 1314774 w 1408985"/>
                        <a:gd name="connsiteY265" fmla="*/ 374847 h 467817"/>
                        <a:gd name="connsiteX266" fmla="*/ 1300919 w 1408985"/>
                        <a:gd name="connsiteY266" fmla="*/ 358221 h 467817"/>
                        <a:gd name="connsiteX267" fmla="*/ 1295377 w 1408985"/>
                        <a:gd name="connsiteY267" fmla="*/ 349909 h 467817"/>
                        <a:gd name="connsiteX268" fmla="*/ 1287065 w 1408985"/>
                        <a:gd name="connsiteY268" fmla="*/ 344367 h 467817"/>
                        <a:gd name="connsiteX269" fmla="*/ 1275981 w 1408985"/>
                        <a:gd name="connsiteY269" fmla="*/ 327741 h 467817"/>
                        <a:gd name="connsiteX270" fmla="*/ 1270439 w 1408985"/>
                        <a:gd name="connsiteY270" fmla="*/ 319429 h 467817"/>
                        <a:gd name="connsiteX271" fmla="*/ 1264897 w 1408985"/>
                        <a:gd name="connsiteY271" fmla="*/ 311116 h 467817"/>
                        <a:gd name="connsiteX272" fmla="*/ 1256585 w 1408985"/>
                        <a:gd name="connsiteY272" fmla="*/ 305574 h 467817"/>
                        <a:gd name="connsiteX273" fmla="*/ 1251043 w 1408985"/>
                        <a:gd name="connsiteY273" fmla="*/ 297261 h 467817"/>
                        <a:gd name="connsiteX274" fmla="*/ 1242730 w 1408985"/>
                        <a:gd name="connsiteY274" fmla="*/ 294490 h 467817"/>
                        <a:gd name="connsiteX275" fmla="*/ 1226105 w 1408985"/>
                        <a:gd name="connsiteY275" fmla="*/ 283407 h 467817"/>
                        <a:gd name="connsiteX276" fmla="*/ 1217792 w 1408985"/>
                        <a:gd name="connsiteY276" fmla="*/ 277865 h 467817"/>
                        <a:gd name="connsiteX277" fmla="*/ 1209479 w 1408985"/>
                        <a:gd name="connsiteY277" fmla="*/ 280636 h 467817"/>
                        <a:gd name="connsiteX278" fmla="*/ 1206708 w 1408985"/>
                        <a:gd name="connsiteY278" fmla="*/ 288949 h 467817"/>
                        <a:gd name="connsiteX279" fmla="*/ 1198396 w 1408985"/>
                        <a:gd name="connsiteY279" fmla="*/ 305574 h 467817"/>
                        <a:gd name="connsiteX280" fmla="*/ 1212250 w 1408985"/>
                        <a:gd name="connsiteY280" fmla="*/ 322199 h 467817"/>
                        <a:gd name="connsiteX281" fmla="*/ 1217792 w 1408985"/>
                        <a:gd name="connsiteY281" fmla="*/ 330512 h 467817"/>
                        <a:gd name="connsiteX282" fmla="*/ 1234417 w 1408985"/>
                        <a:gd name="connsiteY282" fmla="*/ 344367 h 467817"/>
                        <a:gd name="connsiteX283" fmla="*/ 1239959 w 1408985"/>
                        <a:gd name="connsiteY283" fmla="*/ 352679 h 467817"/>
                        <a:gd name="connsiteX284" fmla="*/ 1242730 w 1408985"/>
                        <a:gd name="connsiteY284" fmla="*/ 360992 h 467817"/>
                        <a:gd name="connsiteX285" fmla="*/ 1256585 w 1408985"/>
                        <a:gd name="connsiteY285" fmla="*/ 383159 h 467817"/>
                        <a:gd name="connsiteX286" fmla="*/ 1264897 w 1408985"/>
                        <a:gd name="connsiteY286" fmla="*/ 388701 h 467817"/>
                        <a:gd name="connsiteX287" fmla="*/ 1267668 w 1408985"/>
                        <a:gd name="connsiteY287" fmla="*/ 397014 h 467817"/>
                        <a:gd name="connsiteX288" fmla="*/ 1278752 w 1408985"/>
                        <a:gd name="connsiteY288" fmla="*/ 413639 h 467817"/>
                        <a:gd name="connsiteX289" fmla="*/ 1281523 w 1408985"/>
                        <a:gd name="connsiteY289" fmla="*/ 421952 h 467817"/>
                        <a:gd name="connsiteX290" fmla="*/ 1287065 w 1408985"/>
                        <a:gd name="connsiteY290" fmla="*/ 430265 h 467817"/>
                        <a:gd name="connsiteX291" fmla="*/ 1289836 w 1408985"/>
                        <a:gd name="connsiteY291" fmla="*/ 441349 h 467817"/>
                        <a:gd name="connsiteX292" fmla="*/ 1287065 w 1408985"/>
                        <a:gd name="connsiteY292" fmla="*/ 463516 h 467817"/>
                        <a:gd name="connsiteX293" fmla="*/ 1267668 w 1408985"/>
                        <a:gd name="connsiteY293" fmla="*/ 460745 h 467817"/>
                        <a:gd name="connsiteX294" fmla="*/ 1256585 w 1408985"/>
                        <a:gd name="connsiteY294" fmla="*/ 435807 h 467817"/>
                        <a:gd name="connsiteX295" fmla="*/ 1248272 w 1408985"/>
                        <a:gd name="connsiteY295" fmla="*/ 416410 h 467817"/>
                        <a:gd name="connsiteX296" fmla="*/ 1239959 w 1408985"/>
                        <a:gd name="connsiteY296" fmla="*/ 410869 h 467817"/>
                        <a:gd name="connsiteX297" fmla="*/ 1228876 w 1408985"/>
                        <a:gd name="connsiteY297" fmla="*/ 394243 h 467817"/>
                        <a:gd name="connsiteX298" fmla="*/ 1220563 w 1408985"/>
                        <a:gd name="connsiteY298" fmla="*/ 377618 h 467817"/>
                        <a:gd name="connsiteX299" fmla="*/ 1203937 w 1408985"/>
                        <a:gd name="connsiteY299" fmla="*/ 363763 h 467817"/>
                        <a:gd name="connsiteX300" fmla="*/ 1187312 w 1408985"/>
                        <a:gd name="connsiteY300" fmla="*/ 349909 h 467817"/>
                        <a:gd name="connsiteX301" fmla="*/ 1173457 w 1408985"/>
                        <a:gd name="connsiteY301" fmla="*/ 336054 h 467817"/>
                        <a:gd name="connsiteX302" fmla="*/ 1156832 w 1408985"/>
                        <a:gd name="connsiteY302" fmla="*/ 319429 h 467817"/>
                        <a:gd name="connsiteX303" fmla="*/ 1148519 w 1408985"/>
                        <a:gd name="connsiteY303" fmla="*/ 311116 h 467817"/>
                        <a:gd name="connsiteX304" fmla="*/ 1140207 w 1408985"/>
                        <a:gd name="connsiteY304" fmla="*/ 305574 h 467817"/>
                        <a:gd name="connsiteX305" fmla="*/ 1123581 w 1408985"/>
                        <a:gd name="connsiteY305" fmla="*/ 288949 h 467817"/>
                        <a:gd name="connsiteX306" fmla="*/ 1112497 w 1408985"/>
                        <a:gd name="connsiteY306" fmla="*/ 272323 h 467817"/>
                        <a:gd name="connsiteX307" fmla="*/ 1095872 w 1408985"/>
                        <a:gd name="connsiteY307" fmla="*/ 261239 h 467817"/>
                        <a:gd name="connsiteX308" fmla="*/ 1087559 w 1408985"/>
                        <a:gd name="connsiteY308" fmla="*/ 252927 h 467817"/>
                        <a:gd name="connsiteX309" fmla="*/ 1070934 w 1408985"/>
                        <a:gd name="connsiteY309" fmla="*/ 241843 h 467817"/>
                        <a:gd name="connsiteX310" fmla="*/ 1062621 w 1408985"/>
                        <a:gd name="connsiteY310" fmla="*/ 236301 h 467817"/>
                        <a:gd name="connsiteX311" fmla="*/ 1045996 w 1408985"/>
                        <a:gd name="connsiteY311" fmla="*/ 227989 h 467817"/>
                        <a:gd name="connsiteX312" fmla="*/ 1040454 w 1408985"/>
                        <a:gd name="connsiteY312" fmla="*/ 219676 h 467817"/>
                        <a:gd name="connsiteX313" fmla="*/ 1023828 w 1408985"/>
                        <a:gd name="connsiteY313" fmla="*/ 205821 h 467817"/>
                        <a:gd name="connsiteX314" fmla="*/ 1015516 w 1408985"/>
                        <a:gd name="connsiteY314" fmla="*/ 203050 h 467817"/>
                        <a:gd name="connsiteX315" fmla="*/ 998890 w 1408985"/>
                        <a:gd name="connsiteY315" fmla="*/ 194738 h 467817"/>
                        <a:gd name="connsiteX316" fmla="*/ 987807 w 1408985"/>
                        <a:gd name="connsiteY316" fmla="*/ 197509 h 467817"/>
                        <a:gd name="connsiteX317" fmla="*/ 979494 w 1408985"/>
                        <a:gd name="connsiteY317" fmla="*/ 214134 h 467817"/>
                        <a:gd name="connsiteX318" fmla="*/ 998890 w 1408985"/>
                        <a:gd name="connsiteY318" fmla="*/ 236301 h 467817"/>
                        <a:gd name="connsiteX319" fmla="*/ 1015516 w 1408985"/>
                        <a:gd name="connsiteY319" fmla="*/ 241843 h 467817"/>
                        <a:gd name="connsiteX320" fmla="*/ 1023828 w 1408985"/>
                        <a:gd name="connsiteY320" fmla="*/ 247385 h 467817"/>
                        <a:gd name="connsiteX321" fmla="*/ 1034912 w 1408985"/>
                        <a:gd name="connsiteY321" fmla="*/ 255698 h 467817"/>
                        <a:gd name="connsiteX322" fmla="*/ 1051537 w 1408985"/>
                        <a:gd name="connsiteY322" fmla="*/ 261239 h 467817"/>
                        <a:gd name="connsiteX323" fmla="*/ 1062621 w 1408985"/>
                        <a:gd name="connsiteY323" fmla="*/ 277865 h 467817"/>
                        <a:gd name="connsiteX324" fmla="*/ 1076476 w 1408985"/>
                        <a:gd name="connsiteY324" fmla="*/ 291719 h 467817"/>
                        <a:gd name="connsiteX325" fmla="*/ 1093101 w 1408985"/>
                        <a:gd name="connsiteY325" fmla="*/ 297261 h 467817"/>
                        <a:gd name="connsiteX326" fmla="*/ 1101414 w 1408985"/>
                        <a:gd name="connsiteY326" fmla="*/ 313887 h 467817"/>
                        <a:gd name="connsiteX327" fmla="*/ 1104185 w 1408985"/>
                        <a:gd name="connsiteY327" fmla="*/ 322199 h 467817"/>
                        <a:gd name="connsiteX328" fmla="*/ 1115268 w 1408985"/>
                        <a:gd name="connsiteY328" fmla="*/ 338825 h 467817"/>
                        <a:gd name="connsiteX329" fmla="*/ 1112497 w 1408985"/>
                        <a:gd name="connsiteY329" fmla="*/ 366534 h 467817"/>
                        <a:gd name="connsiteX330" fmla="*/ 1098643 w 1408985"/>
                        <a:gd name="connsiteY330" fmla="*/ 363763 h 467817"/>
                        <a:gd name="connsiteX331" fmla="*/ 1090330 w 1408985"/>
                        <a:gd name="connsiteY331" fmla="*/ 355450 h 467817"/>
                        <a:gd name="connsiteX332" fmla="*/ 1079247 w 1408985"/>
                        <a:gd name="connsiteY332" fmla="*/ 349909 h 467817"/>
                        <a:gd name="connsiteX333" fmla="*/ 1073705 w 1408985"/>
                        <a:gd name="connsiteY333" fmla="*/ 341596 h 467817"/>
                        <a:gd name="connsiteX334" fmla="*/ 1057079 w 1408985"/>
                        <a:gd name="connsiteY334" fmla="*/ 327741 h 467817"/>
                        <a:gd name="connsiteX335" fmla="*/ 1048767 w 1408985"/>
                        <a:gd name="connsiteY335" fmla="*/ 316658 h 467817"/>
                        <a:gd name="connsiteX336" fmla="*/ 1043225 w 1408985"/>
                        <a:gd name="connsiteY336" fmla="*/ 308345 h 467817"/>
                        <a:gd name="connsiteX337" fmla="*/ 1034912 w 1408985"/>
                        <a:gd name="connsiteY337" fmla="*/ 300032 h 467817"/>
                        <a:gd name="connsiteX338" fmla="*/ 1029370 w 1408985"/>
                        <a:gd name="connsiteY338" fmla="*/ 291719 h 467817"/>
                        <a:gd name="connsiteX339" fmla="*/ 1021057 w 1408985"/>
                        <a:gd name="connsiteY339" fmla="*/ 288949 h 467817"/>
                        <a:gd name="connsiteX340" fmla="*/ 996119 w 1408985"/>
                        <a:gd name="connsiteY340" fmla="*/ 275094 h 467817"/>
                        <a:gd name="connsiteX341" fmla="*/ 985036 w 1408985"/>
                        <a:gd name="connsiteY341" fmla="*/ 266781 h 467817"/>
                        <a:gd name="connsiteX342" fmla="*/ 976723 w 1408985"/>
                        <a:gd name="connsiteY342" fmla="*/ 264010 h 467817"/>
                        <a:gd name="connsiteX343" fmla="*/ 965639 w 1408985"/>
                        <a:gd name="connsiteY343" fmla="*/ 255698 h 467817"/>
                        <a:gd name="connsiteX344" fmla="*/ 943472 w 1408985"/>
                        <a:gd name="connsiteY344" fmla="*/ 250156 h 467817"/>
                        <a:gd name="connsiteX345" fmla="*/ 926847 w 1408985"/>
                        <a:gd name="connsiteY345" fmla="*/ 241843 h 467817"/>
                        <a:gd name="connsiteX346" fmla="*/ 918534 w 1408985"/>
                        <a:gd name="connsiteY346" fmla="*/ 236301 h 467817"/>
                        <a:gd name="connsiteX347" fmla="*/ 901908 w 1408985"/>
                        <a:gd name="connsiteY347" fmla="*/ 230759 h 467817"/>
                        <a:gd name="connsiteX348" fmla="*/ 893596 w 1408985"/>
                        <a:gd name="connsiteY348" fmla="*/ 227989 h 467817"/>
                        <a:gd name="connsiteX349" fmla="*/ 885283 w 1408985"/>
                        <a:gd name="connsiteY349" fmla="*/ 225218 h 467817"/>
                        <a:gd name="connsiteX350" fmla="*/ 874199 w 1408985"/>
                        <a:gd name="connsiteY350" fmla="*/ 222447 h 467817"/>
                        <a:gd name="connsiteX351" fmla="*/ 865887 w 1408985"/>
                        <a:gd name="connsiteY351" fmla="*/ 216905 h 467817"/>
                        <a:gd name="connsiteX352" fmla="*/ 852032 w 1408985"/>
                        <a:gd name="connsiteY352" fmla="*/ 208592 h 467817"/>
                        <a:gd name="connsiteX353" fmla="*/ 824323 w 1408985"/>
                        <a:gd name="connsiteY353" fmla="*/ 189196 h 467817"/>
                        <a:gd name="connsiteX354" fmla="*/ 813239 w 1408985"/>
                        <a:gd name="connsiteY354" fmla="*/ 186425 h 467817"/>
                        <a:gd name="connsiteX355" fmla="*/ 796614 w 1408985"/>
                        <a:gd name="connsiteY355" fmla="*/ 178112 h 467817"/>
                        <a:gd name="connsiteX356" fmla="*/ 785530 w 1408985"/>
                        <a:gd name="connsiteY356" fmla="*/ 172570 h 467817"/>
                        <a:gd name="connsiteX357" fmla="*/ 766134 w 1408985"/>
                        <a:gd name="connsiteY357" fmla="*/ 167029 h 467817"/>
                        <a:gd name="connsiteX358" fmla="*/ 705174 w 1408985"/>
                        <a:gd name="connsiteY358" fmla="*/ 158716 h 467817"/>
                        <a:gd name="connsiteX359" fmla="*/ 694090 w 1408985"/>
                        <a:gd name="connsiteY359" fmla="*/ 155945 h 467817"/>
                        <a:gd name="connsiteX360" fmla="*/ 660839 w 1408985"/>
                        <a:gd name="connsiteY360" fmla="*/ 153174 h 467817"/>
                        <a:gd name="connsiteX361" fmla="*/ 649756 w 1408985"/>
                        <a:gd name="connsiteY361" fmla="*/ 150403 h 467817"/>
                        <a:gd name="connsiteX362" fmla="*/ 630359 w 1408985"/>
                        <a:gd name="connsiteY362" fmla="*/ 147632 h 467817"/>
                        <a:gd name="connsiteX363" fmla="*/ 588796 w 1408985"/>
                        <a:gd name="connsiteY363" fmla="*/ 139319 h 467817"/>
                        <a:gd name="connsiteX364" fmla="*/ 513981 w 1408985"/>
                        <a:gd name="connsiteY364" fmla="*/ 142090 h 467817"/>
                        <a:gd name="connsiteX365" fmla="*/ 489043 w 1408985"/>
                        <a:gd name="connsiteY365" fmla="*/ 153174 h 467817"/>
                        <a:gd name="connsiteX366" fmla="*/ 477959 w 1408985"/>
                        <a:gd name="connsiteY366" fmla="*/ 155945 h 467817"/>
                        <a:gd name="connsiteX367" fmla="*/ 469647 w 1408985"/>
                        <a:gd name="connsiteY367" fmla="*/ 158716 h 467817"/>
                        <a:gd name="connsiteX368" fmla="*/ 464105 w 1408985"/>
                        <a:gd name="connsiteY368" fmla="*/ 167029 h 467817"/>
                        <a:gd name="connsiteX369" fmla="*/ 400374 w 1408985"/>
                        <a:gd name="connsiteY369" fmla="*/ 169799 h 467817"/>
                        <a:gd name="connsiteX370" fmla="*/ 392061 w 1408985"/>
                        <a:gd name="connsiteY370" fmla="*/ 172570 h 467817"/>
                        <a:gd name="connsiteX371" fmla="*/ 375436 w 1408985"/>
                        <a:gd name="connsiteY371" fmla="*/ 175341 h 467817"/>
                        <a:gd name="connsiteX372" fmla="*/ 367123 w 1408985"/>
                        <a:gd name="connsiteY372" fmla="*/ 178112 h 467817"/>
                        <a:gd name="connsiteX373" fmla="*/ 339414 w 1408985"/>
                        <a:gd name="connsiteY373" fmla="*/ 180883 h 467817"/>
                        <a:gd name="connsiteX374" fmla="*/ 328330 w 1408985"/>
                        <a:gd name="connsiteY374" fmla="*/ 183654 h 467817"/>
                        <a:gd name="connsiteX375" fmla="*/ 303392 w 1408985"/>
                        <a:gd name="connsiteY375" fmla="*/ 191967 h 467817"/>
                        <a:gd name="connsiteX376" fmla="*/ 286767 w 1408985"/>
                        <a:gd name="connsiteY376" fmla="*/ 197509 h 467817"/>
                        <a:gd name="connsiteX377" fmla="*/ 270141 w 1408985"/>
                        <a:gd name="connsiteY377" fmla="*/ 205821 h 467817"/>
                        <a:gd name="connsiteX378" fmla="*/ 264599 w 1408985"/>
                        <a:gd name="connsiteY378" fmla="*/ 214134 h 467817"/>
                        <a:gd name="connsiteX379" fmla="*/ 253516 w 1408985"/>
                        <a:gd name="connsiteY379" fmla="*/ 219676 h 467817"/>
                        <a:gd name="connsiteX380" fmla="*/ 245203 w 1408985"/>
                        <a:gd name="connsiteY380" fmla="*/ 225218 h 467817"/>
                        <a:gd name="connsiteX381" fmla="*/ 220265 w 1408985"/>
                        <a:gd name="connsiteY381" fmla="*/ 244614 h 467817"/>
                        <a:gd name="connsiteX382" fmla="*/ 211952 w 1408985"/>
                        <a:gd name="connsiteY382" fmla="*/ 250156 h 467817"/>
                        <a:gd name="connsiteX383" fmla="*/ 187014 w 1408985"/>
                        <a:gd name="connsiteY383" fmla="*/ 255698 h 467817"/>
                        <a:gd name="connsiteX384" fmla="*/ 162076 w 1408985"/>
                        <a:gd name="connsiteY384" fmla="*/ 252927 h 467817"/>
                        <a:gd name="connsiteX385" fmla="*/ 167617 w 1408985"/>
                        <a:gd name="connsiteY385" fmla="*/ 236301 h 467817"/>
                        <a:gd name="connsiteX386" fmla="*/ 187014 w 1408985"/>
                        <a:gd name="connsiteY386" fmla="*/ 214134 h 467817"/>
                        <a:gd name="connsiteX387" fmla="*/ 195327 w 1408985"/>
                        <a:gd name="connsiteY387" fmla="*/ 211363 h 467817"/>
                        <a:gd name="connsiteX388" fmla="*/ 211952 w 1408985"/>
                        <a:gd name="connsiteY388" fmla="*/ 203050 h 467817"/>
                        <a:gd name="connsiteX389" fmla="*/ 220265 w 1408985"/>
                        <a:gd name="connsiteY389" fmla="*/ 197509 h 467817"/>
                        <a:gd name="connsiteX390" fmla="*/ 236890 w 1408985"/>
                        <a:gd name="connsiteY390" fmla="*/ 191967 h 467817"/>
                        <a:gd name="connsiteX391" fmla="*/ 245203 w 1408985"/>
                        <a:gd name="connsiteY391" fmla="*/ 183654 h 467817"/>
                        <a:gd name="connsiteX392" fmla="*/ 253516 w 1408985"/>
                        <a:gd name="connsiteY392" fmla="*/ 180883 h 467817"/>
                        <a:gd name="connsiteX393" fmla="*/ 261828 w 1408985"/>
                        <a:gd name="connsiteY393" fmla="*/ 175341 h 467817"/>
                        <a:gd name="connsiteX394" fmla="*/ 270141 w 1408985"/>
                        <a:gd name="connsiteY394" fmla="*/ 172570 h 467817"/>
                        <a:gd name="connsiteX395" fmla="*/ 278454 w 1408985"/>
                        <a:gd name="connsiteY395" fmla="*/ 167029 h 467817"/>
                        <a:gd name="connsiteX396" fmla="*/ 292308 w 1408985"/>
                        <a:gd name="connsiteY396" fmla="*/ 164258 h 467817"/>
                        <a:gd name="connsiteX397" fmla="*/ 328330 w 1408985"/>
                        <a:gd name="connsiteY397" fmla="*/ 158716 h 467817"/>
                        <a:gd name="connsiteX398" fmla="*/ 339414 w 1408985"/>
                        <a:gd name="connsiteY398" fmla="*/ 155945 h 467817"/>
                        <a:gd name="connsiteX399" fmla="*/ 347727 w 1408985"/>
                        <a:gd name="connsiteY399" fmla="*/ 153174 h 467817"/>
                        <a:gd name="connsiteX400" fmla="*/ 378207 w 1408985"/>
                        <a:gd name="connsiteY400" fmla="*/ 147632 h 467817"/>
                        <a:gd name="connsiteX401" fmla="*/ 394832 w 1408985"/>
                        <a:gd name="connsiteY401" fmla="*/ 142090 h 467817"/>
                        <a:gd name="connsiteX402" fmla="*/ 419770 w 1408985"/>
                        <a:gd name="connsiteY402" fmla="*/ 136549 h 467817"/>
                        <a:gd name="connsiteX403" fmla="*/ 455792 w 1408985"/>
                        <a:gd name="connsiteY403" fmla="*/ 139319 h 467817"/>
                        <a:gd name="connsiteX404" fmla="*/ 486272 w 1408985"/>
                        <a:gd name="connsiteY404" fmla="*/ 131007 h 467817"/>
                        <a:gd name="connsiteX405" fmla="*/ 516752 w 1408985"/>
                        <a:gd name="connsiteY405" fmla="*/ 122694 h 467817"/>
                        <a:gd name="connsiteX406" fmla="*/ 525065 w 1408985"/>
                        <a:gd name="connsiteY406" fmla="*/ 119923 h 467817"/>
                        <a:gd name="connsiteX407" fmla="*/ 613734 w 1408985"/>
                        <a:gd name="connsiteY407" fmla="*/ 125465 h 467817"/>
                        <a:gd name="connsiteX408" fmla="*/ 622047 w 1408985"/>
                        <a:gd name="connsiteY408" fmla="*/ 128236 h 467817"/>
                        <a:gd name="connsiteX409" fmla="*/ 644214 w 1408985"/>
                        <a:gd name="connsiteY409" fmla="*/ 133778 h 467817"/>
                        <a:gd name="connsiteX410" fmla="*/ 658068 w 1408985"/>
                        <a:gd name="connsiteY410" fmla="*/ 131007 h 467817"/>
                        <a:gd name="connsiteX411" fmla="*/ 660839 w 1408985"/>
                        <a:gd name="connsiteY411" fmla="*/ 122694 h 467817"/>
                        <a:gd name="connsiteX412" fmla="*/ 658068 w 1408985"/>
                        <a:gd name="connsiteY412" fmla="*/ 94985 h 467817"/>
                        <a:gd name="connsiteX413" fmla="*/ 655297 w 1408985"/>
                        <a:gd name="connsiteY413" fmla="*/ 86672 h 467817"/>
                        <a:gd name="connsiteX414" fmla="*/ 641443 w 1408985"/>
                        <a:gd name="connsiteY414" fmla="*/ 86672 h 4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Lst>
                      <a:rect l="l" t="t" r="r" b="b"/>
                      <a:pathLst>
                        <a:path w="1408985" h="467817">
                          <a:moveTo>
                            <a:pt x="641443" y="86672"/>
                          </a:moveTo>
                          <a:cubicBezTo>
                            <a:pt x="624356" y="85287"/>
                            <a:pt x="630654" y="81355"/>
                            <a:pt x="552774" y="78359"/>
                          </a:cubicBezTo>
                          <a:cubicBezTo>
                            <a:pt x="517255" y="66524"/>
                            <a:pt x="538791" y="72818"/>
                            <a:pt x="455792" y="72818"/>
                          </a:cubicBezTo>
                          <a:cubicBezTo>
                            <a:pt x="438219" y="72818"/>
                            <a:pt x="420694" y="74665"/>
                            <a:pt x="403145" y="75589"/>
                          </a:cubicBezTo>
                          <a:cubicBezTo>
                            <a:pt x="397702" y="76496"/>
                            <a:pt x="378760" y="79468"/>
                            <a:pt x="372665" y="81130"/>
                          </a:cubicBezTo>
                          <a:cubicBezTo>
                            <a:pt x="367029" y="82667"/>
                            <a:pt x="356039" y="86672"/>
                            <a:pt x="356039" y="86672"/>
                          </a:cubicBezTo>
                          <a:cubicBezTo>
                            <a:pt x="353268" y="88519"/>
                            <a:pt x="350705" y="90725"/>
                            <a:pt x="347727" y="92214"/>
                          </a:cubicBezTo>
                          <a:cubicBezTo>
                            <a:pt x="343071" y="94542"/>
                            <a:pt x="332768" y="96424"/>
                            <a:pt x="328330" y="97756"/>
                          </a:cubicBezTo>
                          <a:cubicBezTo>
                            <a:pt x="298659" y="106657"/>
                            <a:pt x="324254" y="102043"/>
                            <a:pt x="283996" y="106069"/>
                          </a:cubicBezTo>
                          <a:cubicBezTo>
                            <a:pt x="258745" y="114483"/>
                            <a:pt x="298655" y="101566"/>
                            <a:pt x="261828" y="111610"/>
                          </a:cubicBezTo>
                          <a:cubicBezTo>
                            <a:pt x="227326" y="121020"/>
                            <a:pt x="263033" y="114180"/>
                            <a:pt x="228577" y="119923"/>
                          </a:cubicBezTo>
                          <a:cubicBezTo>
                            <a:pt x="223035" y="121770"/>
                            <a:pt x="217619" y="124048"/>
                            <a:pt x="211952" y="125465"/>
                          </a:cubicBezTo>
                          <a:cubicBezTo>
                            <a:pt x="208257" y="126389"/>
                            <a:pt x="204516" y="127142"/>
                            <a:pt x="200868" y="128236"/>
                          </a:cubicBezTo>
                          <a:cubicBezTo>
                            <a:pt x="195273" y="129915"/>
                            <a:pt x="189910" y="132361"/>
                            <a:pt x="184243" y="133778"/>
                          </a:cubicBezTo>
                          <a:cubicBezTo>
                            <a:pt x="180548" y="134702"/>
                            <a:pt x="176725" y="135212"/>
                            <a:pt x="173159" y="136549"/>
                          </a:cubicBezTo>
                          <a:cubicBezTo>
                            <a:pt x="144179" y="147416"/>
                            <a:pt x="179444" y="137748"/>
                            <a:pt x="150992" y="144861"/>
                          </a:cubicBezTo>
                          <a:cubicBezTo>
                            <a:pt x="127167" y="160745"/>
                            <a:pt x="157311" y="141701"/>
                            <a:pt x="134367" y="153174"/>
                          </a:cubicBezTo>
                          <a:cubicBezTo>
                            <a:pt x="115233" y="162742"/>
                            <a:pt x="138036" y="155721"/>
                            <a:pt x="114970" y="161487"/>
                          </a:cubicBezTo>
                          <a:cubicBezTo>
                            <a:pt x="89298" y="174322"/>
                            <a:pt x="98644" y="166729"/>
                            <a:pt x="84490" y="180883"/>
                          </a:cubicBezTo>
                          <a:cubicBezTo>
                            <a:pt x="83566" y="183654"/>
                            <a:pt x="83544" y="186915"/>
                            <a:pt x="81719" y="189196"/>
                          </a:cubicBezTo>
                          <a:cubicBezTo>
                            <a:pt x="79639" y="191796"/>
                            <a:pt x="75965" y="192606"/>
                            <a:pt x="73407" y="194738"/>
                          </a:cubicBezTo>
                          <a:cubicBezTo>
                            <a:pt x="70397" y="197247"/>
                            <a:pt x="67603" y="200040"/>
                            <a:pt x="65094" y="203050"/>
                          </a:cubicBezTo>
                          <a:cubicBezTo>
                            <a:pt x="53547" y="216906"/>
                            <a:pt x="66481" y="206744"/>
                            <a:pt x="51239" y="216905"/>
                          </a:cubicBezTo>
                          <a:cubicBezTo>
                            <a:pt x="49392" y="219676"/>
                            <a:pt x="48521" y="223453"/>
                            <a:pt x="45697" y="225218"/>
                          </a:cubicBezTo>
                          <a:cubicBezTo>
                            <a:pt x="40743" y="228314"/>
                            <a:pt x="29072" y="230759"/>
                            <a:pt x="29072" y="230759"/>
                          </a:cubicBezTo>
                          <a:cubicBezTo>
                            <a:pt x="22607" y="229836"/>
                            <a:pt x="15932" y="229866"/>
                            <a:pt x="9676" y="227989"/>
                          </a:cubicBezTo>
                          <a:cubicBezTo>
                            <a:pt x="6486" y="227032"/>
                            <a:pt x="2171" y="225678"/>
                            <a:pt x="1363" y="222447"/>
                          </a:cubicBezTo>
                          <a:cubicBezTo>
                            <a:pt x="0" y="216996"/>
                            <a:pt x="1621" y="210846"/>
                            <a:pt x="4134" y="205821"/>
                          </a:cubicBezTo>
                          <a:cubicBezTo>
                            <a:pt x="5623" y="202842"/>
                            <a:pt x="9889" y="202411"/>
                            <a:pt x="12447" y="200279"/>
                          </a:cubicBezTo>
                          <a:cubicBezTo>
                            <a:pt x="15457" y="197771"/>
                            <a:pt x="18251" y="194977"/>
                            <a:pt x="20759" y="191967"/>
                          </a:cubicBezTo>
                          <a:cubicBezTo>
                            <a:pt x="22891" y="189409"/>
                            <a:pt x="23700" y="185734"/>
                            <a:pt x="26301" y="183654"/>
                          </a:cubicBezTo>
                          <a:cubicBezTo>
                            <a:pt x="28582" y="181829"/>
                            <a:pt x="31843" y="181807"/>
                            <a:pt x="34614" y="180883"/>
                          </a:cubicBezTo>
                          <a:cubicBezTo>
                            <a:pt x="44853" y="165524"/>
                            <a:pt x="34298" y="177671"/>
                            <a:pt x="48468" y="169799"/>
                          </a:cubicBezTo>
                          <a:cubicBezTo>
                            <a:pt x="54290" y="166564"/>
                            <a:pt x="65094" y="158716"/>
                            <a:pt x="65094" y="158716"/>
                          </a:cubicBezTo>
                          <a:cubicBezTo>
                            <a:pt x="80978" y="134891"/>
                            <a:pt x="59828" y="162929"/>
                            <a:pt x="78948" y="147632"/>
                          </a:cubicBezTo>
                          <a:cubicBezTo>
                            <a:pt x="81548" y="145551"/>
                            <a:pt x="81666" y="141084"/>
                            <a:pt x="84490" y="139319"/>
                          </a:cubicBezTo>
                          <a:cubicBezTo>
                            <a:pt x="89444" y="136223"/>
                            <a:pt x="95574" y="135625"/>
                            <a:pt x="101116" y="133778"/>
                          </a:cubicBezTo>
                          <a:cubicBezTo>
                            <a:pt x="129096" y="124452"/>
                            <a:pt x="85659" y="138692"/>
                            <a:pt x="120512" y="128236"/>
                          </a:cubicBezTo>
                          <a:cubicBezTo>
                            <a:pt x="126107" y="126557"/>
                            <a:pt x="132277" y="125934"/>
                            <a:pt x="137137" y="122694"/>
                          </a:cubicBezTo>
                          <a:cubicBezTo>
                            <a:pt x="147850" y="115552"/>
                            <a:pt x="151103" y="111277"/>
                            <a:pt x="162076" y="108839"/>
                          </a:cubicBezTo>
                          <a:cubicBezTo>
                            <a:pt x="167560" y="107620"/>
                            <a:pt x="173159" y="106992"/>
                            <a:pt x="178701" y="106069"/>
                          </a:cubicBezTo>
                          <a:lnTo>
                            <a:pt x="203639" y="97756"/>
                          </a:lnTo>
                          <a:cubicBezTo>
                            <a:pt x="206410" y="96832"/>
                            <a:pt x="209088" y="95558"/>
                            <a:pt x="211952" y="94985"/>
                          </a:cubicBezTo>
                          <a:cubicBezTo>
                            <a:pt x="216570" y="94061"/>
                            <a:pt x="221263" y="93453"/>
                            <a:pt x="225807" y="92214"/>
                          </a:cubicBezTo>
                          <a:cubicBezTo>
                            <a:pt x="231443" y="90677"/>
                            <a:pt x="236597" y="86937"/>
                            <a:pt x="242432" y="86672"/>
                          </a:cubicBezTo>
                          <a:lnTo>
                            <a:pt x="303392" y="83901"/>
                          </a:lnTo>
                          <a:lnTo>
                            <a:pt x="336643" y="72818"/>
                          </a:lnTo>
                          <a:lnTo>
                            <a:pt x="344956" y="70047"/>
                          </a:lnTo>
                          <a:cubicBezTo>
                            <a:pt x="347727" y="69123"/>
                            <a:pt x="350435" y="67984"/>
                            <a:pt x="353268" y="67276"/>
                          </a:cubicBezTo>
                          <a:cubicBezTo>
                            <a:pt x="360657" y="65429"/>
                            <a:pt x="368210" y="64143"/>
                            <a:pt x="375436" y="61734"/>
                          </a:cubicBezTo>
                          <a:lnTo>
                            <a:pt x="400374" y="53421"/>
                          </a:lnTo>
                          <a:lnTo>
                            <a:pt x="408687" y="50650"/>
                          </a:lnTo>
                          <a:cubicBezTo>
                            <a:pt x="417000" y="51574"/>
                            <a:pt x="425358" y="52149"/>
                            <a:pt x="433625" y="53421"/>
                          </a:cubicBezTo>
                          <a:cubicBezTo>
                            <a:pt x="437389" y="54000"/>
                            <a:pt x="440952" y="55566"/>
                            <a:pt x="444708" y="56192"/>
                          </a:cubicBezTo>
                          <a:cubicBezTo>
                            <a:pt x="452322" y="57461"/>
                            <a:pt x="485142" y="60993"/>
                            <a:pt x="491814" y="61734"/>
                          </a:cubicBezTo>
                          <a:cubicBezTo>
                            <a:pt x="506592" y="60810"/>
                            <a:pt x="521402" y="60304"/>
                            <a:pt x="536148" y="58963"/>
                          </a:cubicBezTo>
                          <a:cubicBezTo>
                            <a:pt x="554482" y="57296"/>
                            <a:pt x="548054" y="57145"/>
                            <a:pt x="561087" y="53421"/>
                          </a:cubicBezTo>
                          <a:cubicBezTo>
                            <a:pt x="585442" y="46462"/>
                            <a:pt x="560551" y="54523"/>
                            <a:pt x="580483" y="47879"/>
                          </a:cubicBezTo>
                          <a:cubicBezTo>
                            <a:pt x="585008" y="41092"/>
                            <a:pt x="590412" y="37430"/>
                            <a:pt x="583254" y="28483"/>
                          </a:cubicBezTo>
                          <a:cubicBezTo>
                            <a:pt x="581429" y="26202"/>
                            <a:pt x="577554" y="27018"/>
                            <a:pt x="574941" y="25712"/>
                          </a:cubicBezTo>
                          <a:cubicBezTo>
                            <a:pt x="571962" y="24223"/>
                            <a:pt x="569841" y="21046"/>
                            <a:pt x="566628" y="20170"/>
                          </a:cubicBezTo>
                          <a:cubicBezTo>
                            <a:pt x="562081" y="18930"/>
                            <a:pt x="518425" y="14796"/>
                            <a:pt x="516752" y="14629"/>
                          </a:cubicBezTo>
                          <a:cubicBezTo>
                            <a:pt x="514905" y="11858"/>
                            <a:pt x="510557" y="9582"/>
                            <a:pt x="511210" y="6316"/>
                          </a:cubicBezTo>
                          <a:cubicBezTo>
                            <a:pt x="511863" y="3050"/>
                            <a:pt x="516204" y="1051"/>
                            <a:pt x="519523" y="774"/>
                          </a:cubicBezTo>
                          <a:cubicBezTo>
                            <a:pt x="528815" y="0"/>
                            <a:pt x="547706" y="4194"/>
                            <a:pt x="558316" y="6316"/>
                          </a:cubicBezTo>
                          <a:cubicBezTo>
                            <a:pt x="561087" y="8163"/>
                            <a:pt x="563510" y="10689"/>
                            <a:pt x="566628" y="11858"/>
                          </a:cubicBezTo>
                          <a:cubicBezTo>
                            <a:pt x="571038" y="13512"/>
                            <a:pt x="575914" y="13487"/>
                            <a:pt x="580483" y="14629"/>
                          </a:cubicBezTo>
                          <a:cubicBezTo>
                            <a:pt x="583317" y="15337"/>
                            <a:pt x="585909" y="16955"/>
                            <a:pt x="588796" y="17399"/>
                          </a:cubicBezTo>
                          <a:cubicBezTo>
                            <a:pt x="597970" y="18810"/>
                            <a:pt x="607269" y="19246"/>
                            <a:pt x="616505" y="20170"/>
                          </a:cubicBezTo>
                          <a:cubicBezTo>
                            <a:pt x="620402" y="31860"/>
                            <a:pt x="622772" y="34984"/>
                            <a:pt x="616505" y="50650"/>
                          </a:cubicBezTo>
                          <a:cubicBezTo>
                            <a:pt x="614852" y="54782"/>
                            <a:pt x="603379" y="57796"/>
                            <a:pt x="599879" y="58963"/>
                          </a:cubicBezTo>
                          <a:cubicBezTo>
                            <a:pt x="625532" y="67514"/>
                            <a:pt x="596477" y="58639"/>
                            <a:pt x="658068" y="64505"/>
                          </a:cubicBezTo>
                          <a:cubicBezTo>
                            <a:pt x="660976" y="64782"/>
                            <a:pt x="663473" y="66999"/>
                            <a:pt x="666381" y="67276"/>
                          </a:cubicBezTo>
                          <a:cubicBezTo>
                            <a:pt x="682957" y="68855"/>
                            <a:pt x="699632" y="69123"/>
                            <a:pt x="716257" y="70047"/>
                          </a:cubicBezTo>
                          <a:cubicBezTo>
                            <a:pt x="727341" y="69123"/>
                            <a:pt x="740125" y="73247"/>
                            <a:pt x="749508" y="67276"/>
                          </a:cubicBezTo>
                          <a:cubicBezTo>
                            <a:pt x="752586" y="65317"/>
                            <a:pt x="741434" y="34740"/>
                            <a:pt x="741196" y="34025"/>
                          </a:cubicBezTo>
                          <a:lnTo>
                            <a:pt x="738425" y="25712"/>
                          </a:lnTo>
                          <a:cubicBezTo>
                            <a:pt x="763856" y="17234"/>
                            <a:pt x="749238" y="19589"/>
                            <a:pt x="782759" y="22941"/>
                          </a:cubicBezTo>
                          <a:cubicBezTo>
                            <a:pt x="788301" y="24788"/>
                            <a:pt x="794525" y="25242"/>
                            <a:pt x="799385" y="28483"/>
                          </a:cubicBezTo>
                          <a:cubicBezTo>
                            <a:pt x="802156" y="30330"/>
                            <a:pt x="804424" y="33411"/>
                            <a:pt x="807697" y="34025"/>
                          </a:cubicBezTo>
                          <a:cubicBezTo>
                            <a:pt x="819534" y="36244"/>
                            <a:pt x="831736" y="35598"/>
                            <a:pt x="843719" y="36796"/>
                          </a:cubicBezTo>
                          <a:cubicBezTo>
                            <a:pt x="854458" y="37870"/>
                            <a:pt x="864026" y="39286"/>
                            <a:pt x="874199" y="42338"/>
                          </a:cubicBezTo>
                          <a:cubicBezTo>
                            <a:pt x="879794" y="44016"/>
                            <a:pt x="885283" y="46032"/>
                            <a:pt x="890825" y="47879"/>
                          </a:cubicBezTo>
                          <a:lnTo>
                            <a:pt x="907450" y="53421"/>
                          </a:lnTo>
                          <a:cubicBezTo>
                            <a:pt x="910221" y="54345"/>
                            <a:pt x="913333" y="54572"/>
                            <a:pt x="915763" y="56192"/>
                          </a:cubicBezTo>
                          <a:lnTo>
                            <a:pt x="932388" y="67276"/>
                          </a:lnTo>
                          <a:lnTo>
                            <a:pt x="940701" y="72818"/>
                          </a:lnTo>
                          <a:cubicBezTo>
                            <a:pt x="939777" y="75589"/>
                            <a:pt x="940211" y="79306"/>
                            <a:pt x="937930" y="81130"/>
                          </a:cubicBezTo>
                          <a:cubicBezTo>
                            <a:pt x="930117" y="87380"/>
                            <a:pt x="900712" y="81288"/>
                            <a:pt x="899137" y="81130"/>
                          </a:cubicBezTo>
                          <a:cubicBezTo>
                            <a:pt x="896366" y="80206"/>
                            <a:pt x="893378" y="79777"/>
                            <a:pt x="890825" y="78359"/>
                          </a:cubicBezTo>
                          <a:cubicBezTo>
                            <a:pt x="885003" y="75124"/>
                            <a:pt x="880518" y="69382"/>
                            <a:pt x="874199" y="67276"/>
                          </a:cubicBezTo>
                          <a:cubicBezTo>
                            <a:pt x="859691" y="62439"/>
                            <a:pt x="868778" y="64918"/>
                            <a:pt x="846490" y="61734"/>
                          </a:cubicBezTo>
                          <a:cubicBezTo>
                            <a:pt x="840948" y="59887"/>
                            <a:pt x="835532" y="57609"/>
                            <a:pt x="829865" y="56192"/>
                          </a:cubicBezTo>
                          <a:cubicBezTo>
                            <a:pt x="826170" y="55268"/>
                            <a:pt x="822429" y="54515"/>
                            <a:pt x="818781" y="53421"/>
                          </a:cubicBezTo>
                          <a:cubicBezTo>
                            <a:pt x="813186" y="51742"/>
                            <a:pt x="807698" y="49726"/>
                            <a:pt x="802156" y="47879"/>
                          </a:cubicBezTo>
                          <a:lnTo>
                            <a:pt x="793843" y="45109"/>
                          </a:lnTo>
                          <a:cubicBezTo>
                            <a:pt x="791040" y="49312"/>
                            <a:pt x="785530" y="55997"/>
                            <a:pt x="785530" y="61734"/>
                          </a:cubicBezTo>
                          <a:cubicBezTo>
                            <a:pt x="785530" y="67352"/>
                            <a:pt x="787082" y="72875"/>
                            <a:pt x="788301" y="78359"/>
                          </a:cubicBezTo>
                          <a:cubicBezTo>
                            <a:pt x="788935" y="81210"/>
                            <a:pt x="789007" y="84607"/>
                            <a:pt x="791072" y="86672"/>
                          </a:cubicBezTo>
                          <a:cubicBezTo>
                            <a:pt x="793137" y="88737"/>
                            <a:pt x="796504" y="88963"/>
                            <a:pt x="799385" y="89443"/>
                          </a:cubicBezTo>
                          <a:cubicBezTo>
                            <a:pt x="807635" y="90818"/>
                            <a:pt x="816010" y="91290"/>
                            <a:pt x="824323" y="92214"/>
                          </a:cubicBezTo>
                          <a:cubicBezTo>
                            <a:pt x="837027" y="111269"/>
                            <a:pt x="837513" y="102520"/>
                            <a:pt x="832636" y="117152"/>
                          </a:cubicBezTo>
                          <a:cubicBezTo>
                            <a:pt x="818781" y="116228"/>
                            <a:pt x="804818" y="116345"/>
                            <a:pt x="791072" y="114381"/>
                          </a:cubicBezTo>
                          <a:cubicBezTo>
                            <a:pt x="785289" y="113555"/>
                            <a:pt x="779308" y="112079"/>
                            <a:pt x="774447" y="108839"/>
                          </a:cubicBezTo>
                          <a:cubicBezTo>
                            <a:pt x="771676" y="106992"/>
                            <a:pt x="769379" y="104047"/>
                            <a:pt x="766134" y="103298"/>
                          </a:cubicBezTo>
                          <a:cubicBezTo>
                            <a:pt x="757089" y="101211"/>
                            <a:pt x="747661" y="101451"/>
                            <a:pt x="738425" y="100527"/>
                          </a:cubicBezTo>
                          <a:cubicBezTo>
                            <a:pt x="713864" y="92340"/>
                            <a:pt x="727605" y="94340"/>
                            <a:pt x="696861" y="97756"/>
                          </a:cubicBezTo>
                          <a:cubicBezTo>
                            <a:pt x="697785" y="105145"/>
                            <a:pt x="696608" y="113118"/>
                            <a:pt x="699632" y="119923"/>
                          </a:cubicBezTo>
                          <a:cubicBezTo>
                            <a:pt x="700818" y="122592"/>
                            <a:pt x="705111" y="121986"/>
                            <a:pt x="707945" y="122694"/>
                          </a:cubicBezTo>
                          <a:cubicBezTo>
                            <a:pt x="712514" y="123836"/>
                            <a:pt x="717118" y="124945"/>
                            <a:pt x="721799" y="125465"/>
                          </a:cubicBezTo>
                          <a:cubicBezTo>
                            <a:pt x="733768" y="126795"/>
                            <a:pt x="745814" y="127312"/>
                            <a:pt x="757821" y="128236"/>
                          </a:cubicBezTo>
                          <a:cubicBezTo>
                            <a:pt x="762439" y="129160"/>
                            <a:pt x="767038" y="130188"/>
                            <a:pt x="771676" y="131007"/>
                          </a:cubicBezTo>
                          <a:cubicBezTo>
                            <a:pt x="782742" y="132960"/>
                            <a:pt x="794267" y="132996"/>
                            <a:pt x="804927" y="136549"/>
                          </a:cubicBezTo>
                          <a:lnTo>
                            <a:pt x="821552" y="142090"/>
                          </a:lnTo>
                          <a:cubicBezTo>
                            <a:pt x="821553" y="142090"/>
                            <a:pt x="838176" y="147631"/>
                            <a:pt x="838177" y="147632"/>
                          </a:cubicBezTo>
                          <a:cubicBezTo>
                            <a:pt x="843719" y="151327"/>
                            <a:pt x="848484" y="156610"/>
                            <a:pt x="854803" y="158716"/>
                          </a:cubicBezTo>
                          <a:cubicBezTo>
                            <a:pt x="874587" y="165311"/>
                            <a:pt x="866567" y="161018"/>
                            <a:pt x="879741" y="169799"/>
                          </a:cubicBezTo>
                          <a:cubicBezTo>
                            <a:pt x="881588" y="172570"/>
                            <a:pt x="882928" y="175757"/>
                            <a:pt x="885283" y="178112"/>
                          </a:cubicBezTo>
                          <a:cubicBezTo>
                            <a:pt x="887638" y="180467"/>
                            <a:pt x="891038" y="181522"/>
                            <a:pt x="893596" y="183654"/>
                          </a:cubicBezTo>
                          <a:cubicBezTo>
                            <a:pt x="896606" y="186163"/>
                            <a:pt x="899137" y="189196"/>
                            <a:pt x="901908" y="191967"/>
                          </a:cubicBezTo>
                          <a:cubicBezTo>
                            <a:pt x="933784" y="189975"/>
                            <a:pt x="941579" y="201294"/>
                            <a:pt x="951785" y="180883"/>
                          </a:cubicBezTo>
                          <a:cubicBezTo>
                            <a:pt x="953091" y="178270"/>
                            <a:pt x="953632" y="175341"/>
                            <a:pt x="954556" y="172570"/>
                          </a:cubicBezTo>
                          <a:cubicBezTo>
                            <a:pt x="950368" y="155819"/>
                            <a:pt x="955398" y="162692"/>
                            <a:pt x="935159" y="155945"/>
                          </a:cubicBezTo>
                          <a:lnTo>
                            <a:pt x="926847" y="153174"/>
                          </a:lnTo>
                          <a:lnTo>
                            <a:pt x="918534" y="150403"/>
                          </a:lnTo>
                          <a:cubicBezTo>
                            <a:pt x="912470" y="132211"/>
                            <a:pt x="907250" y="135023"/>
                            <a:pt x="921305" y="131007"/>
                          </a:cubicBezTo>
                          <a:cubicBezTo>
                            <a:pt x="924967" y="129961"/>
                            <a:pt x="928694" y="129160"/>
                            <a:pt x="932388" y="128236"/>
                          </a:cubicBezTo>
                          <a:cubicBezTo>
                            <a:pt x="940181" y="128944"/>
                            <a:pt x="960518" y="128447"/>
                            <a:pt x="971181" y="133778"/>
                          </a:cubicBezTo>
                          <a:cubicBezTo>
                            <a:pt x="974160" y="135267"/>
                            <a:pt x="976723" y="137472"/>
                            <a:pt x="979494" y="139319"/>
                          </a:cubicBezTo>
                          <a:cubicBezTo>
                            <a:pt x="984549" y="146902"/>
                            <a:pt x="984599" y="149285"/>
                            <a:pt x="993348" y="153174"/>
                          </a:cubicBezTo>
                          <a:cubicBezTo>
                            <a:pt x="993350" y="153175"/>
                            <a:pt x="1014130" y="160101"/>
                            <a:pt x="1018287" y="161487"/>
                          </a:cubicBezTo>
                          <a:cubicBezTo>
                            <a:pt x="1021058" y="162411"/>
                            <a:pt x="1024169" y="162638"/>
                            <a:pt x="1026599" y="164258"/>
                          </a:cubicBezTo>
                          <a:lnTo>
                            <a:pt x="1043225" y="175341"/>
                          </a:lnTo>
                          <a:cubicBezTo>
                            <a:pt x="1055620" y="193933"/>
                            <a:pt x="1041019" y="175718"/>
                            <a:pt x="1057079" y="186425"/>
                          </a:cubicBezTo>
                          <a:cubicBezTo>
                            <a:pt x="1060340" y="188599"/>
                            <a:pt x="1062381" y="192229"/>
                            <a:pt x="1065392" y="194738"/>
                          </a:cubicBezTo>
                          <a:cubicBezTo>
                            <a:pt x="1067950" y="196870"/>
                            <a:pt x="1070934" y="198432"/>
                            <a:pt x="1073705" y="200279"/>
                          </a:cubicBezTo>
                          <a:cubicBezTo>
                            <a:pt x="1074629" y="203050"/>
                            <a:pt x="1074651" y="206311"/>
                            <a:pt x="1076476" y="208592"/>
                          </a:cubicBezTo>
                          <a:cubicBezTo>
                            <a:pt x="1078556" y="211192"/>
                            <a:pt x="1082230" y="212002"/>
                            <a:pt x="1084788" y="214134"/>
                          </a:cubicBezTo>
                          <a:cubicBezTo>
                            <a:pt x="1087798" y="216643"/>
                            <a:pt x="1090823" y="219258"/>
                            <a:pt x="1093101" y="222447"/>
                          </a:cubicBezTo>
                          <a:cubicBezTo>
                            <a:pt x="1095502" y="225808"/>
                            <a:pt x="1096518" y="229988"/>
                            <a:pt x="1098643" y="233530"/>
                          </a:cubicBezTo>
                          <a:cubicBezTo>
                            <a:pt x="1102070" y="239241"/>
                            <a:pt x="1106032" y="244614"/>
                            <a:pt x="1109727" y="250156"/>
                          </a:cubicBezTo>
                          <a:cubicBezTo>
                            <a:pt x="1111574" y="252927"/>
                            <a:pt x="1112109" y="257416"/>
                            <a:pt x="1115268" y="258469"/>
                          </a:cubicBezTo>
                          <a:lnTo>
                            <a:pt x="1123581" y="261239"/>
                          </a:lnTo>
                          <a:cubicBezTo>
                            <a:pt x="1126352" y="263086"/>
                            <a:pt x="1129539" y="264426"/>
                            <a:pt x="1131894" y="266781"/>
                          </a:cubicBezTo>
                          <a:cubicBezTo>
                            <a:pt x="1134249" y="269136"/>
                            <a:pt x="1134612" y="273329"/>
                            <a:pt x="1137436" y="275094"/>
                          </a:cubicBezTo>
                          <a:cubicBezTo>
                            <a:pt x="1142389" y="278190"/>
                            <a:pt x="1148519" y="278789"/>
                            <a:pt x="1154061" y="280636"/>
                          </a:cubicBezTo>
                          <a:lnTo>
                            <a:pt x="1162374" y="283407"/>
                          </a:lnTo>
                          <a:cubicBezTo>
                            <a:pt x="1167916" y="282483"/>
                            <a:pt x="1174397" y="283858"/>
                            <a:pt x="1178999" y="280636"/>
                          </a:cubicBezTo>
                          <a:cubicBezTo>
                            <a:pt x="1184456" y="276816"/>
                            <a:pt x="1190083" y="264010"/>
                            <a:pt x="1190083" y="264010"/>
                          </a:cubicBezTo>
                          <a:cubicBezTo>
                            <a:pt x="1189431" y="260099"/>
                            <a:pt x="1185886" y="233503"/>
                            <a:pt x="1181770" y="230759"/>
                          </a:cubicBezTo>
                          <a:lnTo>
                            <a:pt x="1165145" y="219676"/>
                          </a:lnTo>
                          <a:cubicBezTo>
                            <a:pt x="1161056" y="213542"/>
                            <a:pt x="1157691" y="207317"/>
                            <a:pt x="1151290" y="203050"/>
                          </a:cubicBezTo>
                          <a:cubicBezTo>
                            <a:pt x="1148860" y="201430"/>
                            <a:pt x="1145530" y="201697"/>
                            <a:pt x="1142977" y="200279"/>
                          </a:cubicBezTo>
                          <a:cubicBezTo>
                            <a:pt x="1137155" y="197045"/>
                            <a:pt x="1131894" y="192890"/>
                            <a:pt x="1126352" y="189196"/>
                          </a:cubicBezTo>
                          <a:cubicBezTo>
                            <a:pt x="1123581" y="187349"/>
                            <a:pt x="1121198" y="184707"/>
                            <a:pt x="1118039" y="183654"/>
                          </a:cubicBezTo>
                          <a:lnTo>
                            <a:pt x="1109727" y="180883"/>
                          </a:lnTo>
                          <a:cubicBezTo>
                            <a:pt x="1104185" y="175341"/>
                            <a:pt x="1099622" y="168605"/>
                            <a:pt x="1093101" y="164258"/>
                          </a:cubicBezTo>
                          <a:cubicBezTo>
                            <a:pt x="1084926" y="158808"/>
                            <a:pt x="1083144" y="158405"/>
                            <a:pt x="1076476" y="150403"/>
                          </a:cubicBezTo>
                          <a:cubicBezTo>
                            <a:pt x="1066065" y="137909"/>
                            <a:pt x="1074517" y="138938"/>
                            <a:pt x="1054308" y="125465"/>
                          </a:cubicBezTo>
                          <a:lnTo>
                            <a:pt x="1037683" y="114381"/>
                          </a:lnTo>
                          <a:cubicBezTo>
                            <a:pt x="1034912" y="112534"/>
                            <a:pt x="1032529" y="109892"/>
                            <a:pt x="1029370" y="108839"/>
                          </a:cubicBezTo>
                          <a:lnTo>
                            <a:pt x="1012745" y="103298"/>
                          </a:lnTo>
                          <a:cubicBezTo>
                            <a:pt x="994054" y="84607"/>
                            <a:pt x="988684" y="89150"/>
                            <a:pt x="1004432" y="83901"/>
                          </a:cubicBezTo>
                          <a:cubicBezTo>
                            <a:pt x="1012742" y="85286"/>
                            <a:pt x="1030365" y="87335"/>
                            <a:pt x="1037683" y="92214"/>
                          </a:cubicBezTo>
                          <a:lnTo>
                            <a:pt x="1045996" y="97756"/>
                          </a:lnTo>
                          <a:cubicBezTo>
                            <a:pt x="1048767" y="96832"/>
                            <a:pt x="1052243" y="97050"/>
                            <a:pt x="1054308" y="94985"/>
                          </a:cubicBezTo>
                          <a:cubicBezTo>
                            <a:pt x="1059216" y="90077"/>
                            <a:pt x="1056608" y="76843"/>
                            <a:pt x="1054308" y="72818"/>
                          </a:cubicBezTo>
                          <a:cubicBezTo>
                            <a:pt x="1052656" y="69927"/>
                            <a:pt x="1048767" y="69123"/>
                            <a:pt x="1045996" y="67276"/>
                          </a:cubicBezTo>
                          <a:cubicBezTo>
                            <a:pt x="1044887" y="63949"/>
                            <a:pt x="1038779" y="50585"/>
                            <a:pt x="1045996" y="47879"/>
                          </a:cubicBezTo>
                          <a:cubicBezTo>
                            <a:pt x="1052111" y="45586"/>
                            <a:pt x="1058927" y="49726"/>
                            <a:pt x="1065392" y="50650"/>
                          </a:cubicBezTo>
                          <a:cubicBezTo>
                            <a:pt x="1070934" y="52497"/>
                            <a:pt x="1077157" y="52952"/>
                            <a:pt x="1082017" y="56192"/>
                          </a:cubicBezTo>
                          <a:cubicBezTo>
                            <a:pt x="1087559" y="59887"/>
                            <a:pt x="1092324" y="65170"/>
                            <a:pt x="1098643" y="67276"/>
                          </a:cubicBezTo>
                          <a:cubicBezTo>
                            <a:pt x="1111424" y="71536"/>
                            <a:pt x="1104092" y="69474"/>
                            <a:pt x="1120810" y="72818"/>
                          </a:cubicBezTo>
                          <a:cubicBezTo>
                            <a:pt x="1126352" y="76512"/>
                            <a:pt x="1133742" y="78359"/>
                            <a:pt x="1137436" y="83901"/>
                          </a:cubicBezTo>
                          <a:cubicBezTo>
                            <a:pt x="1139283" y="86672"/>
                            <a:pt x="1140377" y="90134"/>
                            <a:pt x="1142977" y="92214"/>
                          </a:cubicBezTo>
                          <a:cubicBezTo>
                            <a:pt x="1145258" y="94039"/>
                            <a:pt x="1148677" y="93679"/>
                            <a:pt x="1151290" y="94985"/>
                          </a:cubicBezTo>
                          <a:cubicBezTo>
                            <a:pt x="1154269" y="96474"/>
                            <a:pt x="1156624" y="99038"/>
                            <a:pt x="1159603" y="100527"/>
                          </a:cubicBezTo>
                          <a:cubicBezTo>
                            <a:pt x="1162216" y="101833"/>
                            <a:pt x="1165363" y="101880"/>
                            <a:pt x="1167916" y="103298"/>
                          </a:cubicBezTo>
                          <a:cubicBezTo>
                            <a:pt x="1173738" y="106532"/>
                            <a:pt x="1178223" y="112275"/>
                            <a:pt x="1184541" y="114381"/>
                          </a:cubicBezTo>
                          <a:cubicBezTo>
                            <a:pt x="1199781" y="119461"/>
                            <a:pt x="1186128" y="114100"/>
                            <a:pt x="1201167" y="122694"/>
                          </a:cubicBezTo>
                          <a:cubicBezTo>
                            <a:pt x="1210755" y="128173"/>
                            <a:pt x="1211236" y="127898"/>
                            <a:pt x="1220563" y="131007"/>
                          </a:cubicBezTo>
                          <a:cubicBezTo>
                            <a:pt x="1223334" y="133778"/>
                            <a:pt x="1225616" y="137145"/>
                            <a:pt x="1228876" y="139319"/>
                          </a:cubicBezTo>
                          <a:cubicBezTo>
                            <a:pt x="1231306" y="140939"/>
                            <a:pt x="1234576" y="140784"/>
                            <a:pt x="1237188" y="142090"/>
                          </a:cubicBezTo>
                          <a:cubicBezTo>
                            <a:pt x="1240167" y="143579"/>
                            <a:pt x="1242522" y="146143"/>
                            <a:pt x="1245501" y="147632"/>
                          </a:cubicBezTo>
                          <a:cubicBezTo>
                            <a:pt x="1248114" y="148938"/>
                            <a:pt x="1251261" y="148984"/>
                            <a:pt x="1253814" y="150403"/>
                          </a:cubicBezTo>
                          <a:cubicBezTo>
                            <a:pt x="1259636" y="153638"/>
                            <a:pt x="1264897" y="157792"/>
                            <a:pt x="1270439" y="161487"/>
                          </a:cubicBezTo>
                          <a:lnTo>
                            <a:pt x="1278752" y="167029"/>
                          </a:lnTo>
                          <a:cubicBezTo>
                            <a:pt x="1279676" y="169800"/>
                            <a:pt x="1279903" y="172911"/>
                            <a:pt x="1281523" y="175341"/>
                          </a:cubicBezTo>
                          <a:cubicBezTo>
                            <a:pt x="1286227" y="182397"/>
                            <a:pt x="1291643" y="184549"/>
                            <a:pt x="1298148" y="189196"/>
                          </a:cubicBezTo>
                          <a:cubicBezTo>
                            <a:pt x="1322163" y="206350"/>
                            <a:pt x="1297986" y="190013"/>
                            <a:pt x="1317545" y="203050"/>
                          </a:cubicBezTo>
                          <a:cubicBezTo>
                            <a:pt x="1320316" y="206745"/>
                            <a:pt x="1322309" y="211177"/>
                            <a:pt x="1325857" y="214134"/>
                          </a:cubicBezTo>
                          <a:cubicBezTo>
                            <a:pt x="1328101" y="216004"/>
                            <a:pt x="1332345" y="214624"/>
                            <a:pt x="1334170" y="216905"/>
                          </a:cubicBezTo>
                          <a:cubicBezTo>
                            <a:pt x="1336549" y="219879"/>
                            <a:pt x="1334433" y="225123"/>
                            <a:pt x="1336941" y="227989"/>
                          </a:cubicBezTo>
                          <a:cubicBezTo>
                            <a:pt x="1341327" y="233001"/>
                            <a:pt x="1353567" y="239072"/>
                            <a:pt x="1353567" y="239072"/>
                          </a:cubicBezTo>
                          <a:lnTo>
                            <a:pt x="1364650" y="255698"/>
                          </a:lnTo>
                          <a:lnTo>
                            <a:pt x="1370192" y="264010"/>
                          </a:lnTo>
                          <a:cubicBezTo>
                            <a:pt x="1371116" y="266781"/>
                            <a:pt x="1370898" y="270258"/>
                            <a:pt x="1372963" y="272323"/>
                          </a:cubicBezTo>
                          <a:cubicBezTo>
                            <a:pt x="1377672" y="277033"/>
                            <a:pt x="1389588" y="283407"/>
                            <a:pt x="1389588" y="283407"/>
                          </a:cubicBezTo>
                          <a:cubicBezTo>
                            <a:pt x="1391435" y="286178"/>
                            <a:pt x="1393777" y="288676"/>
                            <a:pt x="1395130" y="291719"/>
                          </a:cubicBezTo>
                          <a:cubicBezTo>
                            <a:pt x="1397503" y="297057"/>
                            <a:pt x="1398825" y="302803"/>
                            <a:pt x="1400672" y="308345"/>
                          </a:cubicBezTo>
                          <a:cubicBezTo>
                            <a:pt x="1401596" y="311116"/>
                            <a:pt x="1401823" y="314228"/>
                            <a:pt x="1403443" y="316658"/>
                          </a:cubicBezTo>
                          <a:lnTo>
                            <a:pt x="1408985" y="324970"/>
                          </a:lnTo>
                          <a:cubicBezTo>
                            <a:pt x="1408061" y="333283"/>
                            <a:pt x="1407589" y="341659"/>
                            <a:pt x="1406214" y="349909"/>
                          </a:cubicBezTo>
                          <a:cubicBezTo>
                            <a:pt x="1405734" y="352790"/>
                            <a:pt x="1406155" y="357136"/>
                            <a:pt x="1403443" y="358221"/>
                          </a:cubicBezTo>
                          <a:cubicBezTo>
                            <a:pt x="1399907" y="359635"/>
                            <a:pt x="1396054" y="356374"/>
                            <a:pt x="1392359" y="355450"/>
                          </a:cubicBezTo>
                          <a:cubicBezTo>
                            <a:pt x="1389588" y="351756"/>
                            <a:pt x="1387052" y="347873"/>
                            <a:pt x="1384047" y="344367"/>
                          </a:cubicBezTo>
                          <a:cubicBezTo>
                            <a:pt x="1381497" y="341392"/>
                            <a:pt x="1377908" y="339315"/>
                            <a:pt x="1375734" y="336054"/>
                          </a:cubicBezTo>
                          <a:cubicBezTo>
                            <a:pt x="1365026" y="319993"/>
                            <a:pt x="1383242" y="334593"/>
                            <a:pt x="1364650" y="322199"/>
                          </a:cubicBezTo>
                          <a:cubicBezTo>
                            <a:pt x="1357682" y="301297"/>
                            <a:pt x="1367084" y="327070"/>
                            <a:pt x="1356337" y="305574"/>
                          </a:cubicBezTo>
                          <a:cubicBezTo>
                            <a:pt x="1344869" y="282635"/>
                            <a:pt x="1363904" y="312765"/>
                            <a:pt x="1348025" y="288949"/>
                          </a:cubicBezTo>
                          <a:cubicBezTo>
                            <a:pt x="1347101" y="285254"/>
                            <a:pt x="1346957" y="281271"/>
                            <a:pt x="1345254" y="277865"/>
                          </a:cubicBezTo>
                          <a:cubicBezTo>
                            <a:pt x="1337172" y="261700"/>
                            <a:pt x="1337288" y="263317"/>
                            <a:pt x="1325857" y="255698"/>
                          </a:cubicBezTo>
                          <a:cubicBezTo>
                            <a:pt x="1323604" y="248936"/>
                            <a:pt x="1322918" y="244445"/>
                            <a:pt x="1317545" y="239072"/>
                          </a:cubicBezTo>
                          <a:cubicBezTo>
                            <a:pt x="1315190" y="236717"/>
                            <a:pt x="1312003" y="235377"/>
                            <a:pt x="1309232" y="233530"/>
                          </a:cubicBezTo>
                          <a:cubicBezTo>
                            <a:pt x="1299995" y="219677"/>
                            <a:pt x="1306460" y="227065"/>
                            <a:pt x="1287065" y="214134"/>
                          </a:cubicBezTo>
                          <a:lnTo>
                            <a:pt x="1278752" y="208592"/>
                          </a:lnTo>
                          <a:cubicBezTo>
                            <a:pt x="1275981" y="206745"/>
                            <a:pt x="1273598" y="204103"/>
                            <a:pt x="1270439" y="203050"/>
                          </a:cubicBezTo>
                          <a:cubicBezTo>
                            <a:pt x="1257659" y="198789"/>
                            <a:pt x="1264991" y="200852"/>
                            <a:pt x="1248272" y="197509"/>
                          </a:cubicBezTo>
                          <a:cubicBezTo>
                            <a:pt x="1245501" y="195662"/>
                            <a:pt x="1242669" y="193903"/>
                            <a:pt x="1239959" y="191967"/>
                          </a:cubicBezTo>
                          <a:cubicBezTo>
                            <a:pt x="1236201" y="189283"/>
                            <a:pt x="1232792" y="186102"/>
                            <a:pt x="1228876" y="183654"/>
                          </a:cubicBezTo>
                          <a:cubicBezTo>
                            <a:pt x="1225373" y="181465"/>
                            <a:pt x="1221379" y="180161"/>
                            <a:pt x="1217792" y="178112"/>
                          </a:cubicBezTo>
                          <a:cubicBezTo>
                            <a:pt x="1204657" y="170607"/>
                            <a:pt x="1213671" y="174678"/>
                            <a:pt x="1201167" y="164258"/>
                          </a:cubicBezTo>
                          <a:cubicBezTo>
                            <a:pt x="1198609" y="162126"/>
                            <a:pt x="1195412" y="160848"/>
                            <a:pt x="1192854" y="158716"/>
                          </a:cubicBezTo>
                          <a:cubicBezTo>
                            <a:pt x="1189844" y="156207"/>
                            <a:pt x="1186947" y="153496"/>
                            <a:pt x="1184541" y="150403"/>
                          </a:cubicBezTo>
                          <a:cubicBezTo>
                            <a:pt x="1180452" y="145146"/>
                            <a:pt x="1179414" y="136757"/>
                            <a:pt x="1173457" y="133778"/>
                          </a:cubicBezTo>
                          <a:cubicBezTo>
                            <a:pt x="1152948" y="123523"/>
                            <a:pt x="1170912" y="133966"/>
                            <a:pt x="1154061" y="119923"/>
                          </a:cubicBezTo>
                          <a:cubicBezTo>
                            <a:pt x="1131518" y="101137"/>
                            <a:pt x="1165341" y="132980"/>
                            <a:pt x="1129123" y="108839"/>
                          </a:cubicBezTo>
                          <a:cubicBezTo>
                            <a:pt x="1126352" y="106992"/>
                            <a:pt x="1123853" y="104650"/>
                            <a:pt x="1120810" y="103298"/>
                          </a:cubicBezTo>
                          <a:cubicBezTo>
                            <a:pt x="1115472" y="100926"/>
                            <a:pt x="1109727" y="99603"/>
                            <a:pt x="1104185" y="97756"/>
                          </a:cubicBezTo>
                          <a:lnTo>
                            <a:pt x="1095872" y="94985"/>
                          </a:lnTo>
                          <a:cubicBezTo>
                            <a:pt x="1090330" y="95909"/>
                            <a:pt x="1084731" y="96537"/>
                            <a:pt x="1079247" y="97756"/>
                          </a:cubicBezTo>
                          <a:cubicBezTo>
                            <a:pt x="1076396" y="98390"/>
                            <a:pt x="1071642" y="97693"/>
                            <a:pt x="1070934" y="100527"/>
                          </a:cubicBezTo>
                          <a:cubicBezTo>
                            <a:pt x="1069350" y="106863"/>
                            <a:pt x="1070199" y="114413"/>
                            <a:pt x="1073705" y="119923"/>
                          </a:cubicBezTo>
                          <a:cubicBezTo>
                            <a:pt x="1077281" y="125542"/>
                            <a:pt x="1085620" y="126298"/>
                            <a:pt x="1090330" y="131007"/>
                          </a:cubicBezTo>
                          <a:cubicBezTo>
                            <a:pt x="1093101" y="133778"/>
                            <a:pt x="1096134" y="136309"/>
                            <a:pt x="1098643" y="139319"/>
                          </a:cubicBezTo>
                          <a:cubicBezTo>
                            <a:pt x="1100775" y="141877"/>
                            <a:pt x="1101414" y="145785"/>
                            <a:pt x="1104185" y="147632"/>
                          </a:cubicBezTo>
                          <a:cubicBezTo>
                            <a:pt x="1107353" y="149744"/>
                            <a:pt x="1111574" y="149479"/>
                            <a:pt x="1115268" y="150403"/>
                          </a:cubicBezTo>
                          <a:cubicBezTo>
                            <a:pt x="1124977" y="157685"/>
                            <a:pt x="1134348" y="165239"/>
                            <a:pt x="1145748" y="169799"/>
                          </a:cubicBezTo>
                          <a:cubicBezTo>
                            <a:pt x="1151172" y="171968"/>
                            <a:pt x="1157513" y="172101"/>
                            <a:pt x="1162374" y="175341"/>
                          </a:cubicBezTo>
                          <a:cubicBezTo>
                            <a:pt x="1170549" y="180791"/>
                            <a:pt x="1172331" y="181194"/>
                            <a:pt x="1178999" y="189196"/>
                          </a:cubicBezTo>
                          <a:cubicBezTo>
                            <a:pt x="1190542" y="203048"/>
                            <a:pt x="1177616" y="192893"/>
                            <a:pt x="1192854" y="203050"/>
                          </a:cubicBezTo>
                          <a:cubicBezTo>
                            <a:pt x="1194701" y="205821"/>
                            <a:pt x="1195796" y="209282"/>
                            <a:pt x="1198396" y="211363"/>
                          </a:cubicBezTo>
                          <a:cubicBezTo>
                            <a:pt x="1200677" y="213188"/>
                            <a:pt x="1204096" y="212828"/>
                            <a:pt x="1206708" y="214134"/>
                          </a:cubicBezTo>
                          <a:cubicBezTo>
                            <a:pt x="1209687" y="215623"/>
                            <a:pt x="1212250" y="217829"/>
                            <a:pt x="1215021" y="219676"/>
                          </a:cubicBezTo>
                          <a:cubicBezTo>
                            <a:pt x="1216868" y="222447"/>
                            <a:pt x="1218208" y="225634"/>
                            <a:pt x="1220563" y="227989"/>
                          </a:cubicBezTo>
                          <a:cubicBezTo>
                            <a:pt x="1225933" y="233359"/>
                            <a:pt x="1230429" y="234048"/>
                            <a:pt x="1237188" y="236301"/>
                          </a:cubicBezTo>
                          <a:lnTo>
                            <a:pt x="1248272" y="252927"/>
                          </a:lnTo>
                          <a:cubicBezTo>
                            <a:pt x="1250119" y="255698"/>
                            <a:pt x="1251043" y="259392"/>
                            <a:pt x="1253814" y="261239"/>
                          </a:cubicBezTo>
                          <a:lnTo>
                            <a:pt x="1262127" y="266781"/>
                          </a:lnTo>
                          <a:cubicBezTo>
                            <a:pt x="1263050" y="269552"/>
                            <a:pt x="1263073" y="272813"/>
                            <a:pt x="1264897" y="275094"/>
                          </a:cubicBezTo>
                          <a:cubicBezTo>
                            <a:pt x="1266977" y="277695"/>
                            <a:pt x="1270652" y="278504"/>
                            <a:pt x="1273210" y="280636"/>
                          </a:cubicBezTo>
                          <a:cubicBezTo>
                            <a:pt x="1276220" y="283145"/>
                            <a:pt x="1279014" y="285939"/>
                            <a:pt x="1281523" y="288949"/>
                          </a:cubicBezTo>
                          <a:cubicBezTo>
                            <a:pt x="1293069" y="302803"/>
                            <a:pt x="1280138" y="292643"/>
                            <a:pt x="1295377" y="302803"/>
                          </a:cubicBezTo>
                          <a:cubicBezTo>
                            <a:pt x="1323392" y="344826"/>
                            <a:pt x="1293069" y="301696"/>
                            <a:pt x="1314774" y="327741"/>
                          </a:cubicBezTo>
                          <a:cubicBezTo>
                            <a:pt x="1326322" y="341598"/>
                            <a:pt x="1313387" y="331434"/>
                            <a:pt x="1328628" y="341596"/>
                          </a:cubicBezTo>
                          <a:cubicBezTo>
                            <a:pt x="1330475" y="344367"/>
                            <a:pt x="1332681" y="346930"/>
                            <a:pt x="1334170" y="349909"/>
                          </a:cubicBezTo>
                          <a:cubicBezTo>
                            <a:pt x="1337516" y="356602"/>
                            <a:pt x="1335866" y="361240"/>
                            <a:pt x="1342483" y="366534"/>
                          </a:cubicBezTo>
                          <a:cubicBezTo>
                            <a:pt x="1344764" y="368359"/>
                            <a:pt x="1348025" y="368381"/>
                            <a:pt x="1350796" y="369305"/>
                          </a:cubicBezTo>
                          <a:cubicBezTo>
                            <a:pt x="1351720" y="372076"/>
                            <a:pt x="1352261" y="375005"/>
                            <a:pt x="1353567" y="377618"/>
                          </a:cubicBezTo>
                          <a:cubicBezTo>
                            <a:pt x="1355056" y="380596"/>
                            <a:pt x="1357756" y="382887"/>
                            <a:pt x="1359108" y="385930"/>
                          </a:cubicBezTo>
                          <a:cubicBezTo>
                            <a:pt x="1361480" y="391268"/>
                            <a:pt x="1362803" y="397014"/>
                            <a:pt x="1364650" y="402556"/>
                          </a:cubicBezTo>
                          <a:lnTo>
                            <a:pt x="1367421" y="410869"/>
                          </a:lnTo>
                          <a:cubicBezTo>
                            <a:pt x="1364650" y="411792"/>
                            <a:pt x="1362029" y="413639"/>
                            <a:pt x="1359108" y="413639"/>
                          </a:cubicBezTo>
                          <a:cubicBezTo>
                            <a:pt x="1347123" y="413639"/>
                            <a:pt x="1345542" y="411061"/>
                            <a:pt x="1336941" y="405327"/>
                          </a:cubicBezTo>
                          <a:cubicBezTo>
                            <a:pt x="1335094" y="401632"/>
                            <a:pt x="1333800" y="397604"/>
                            <a:pt x="1331399" y="394243"/>
                          </a:cubicBezTo>
                          <a:cubicBezTo>
                            <a:pt x="1308726" y="362499"/>
                            <a:pt x="1338515" y="412830"/>
                            <a:pt x="1314774" y="374847"/>
                          </a:cubicBezTo>
                          <a:cubicBezTo>
                            <a:pt x="1304728" y="358775"/>
                            <a:pt x="1315099" y="367674"/>
                            <a:pt x="1300919" y="358221"/>
                          </a:cubicBezTo>
                          <a:cubicBezTo>
                            <a:pt x="1299072" y="355450"/>
                            <a:pt x="1297732" y="352264"/>
                            <a:pt x="1295377" y="349909"/>
                          </a:cubicBezTo>
                          <a:cubicBezTo>
                            <a:pt x="1293022" y="347554"/>
                            <a:pt x="1289258" y="346873"/>
                            <a:pt x="1287065" y="344367"/>
                          </a:cubicBezTo>
                          <a:cubicBezTo>
                            <a:pt x="1282679" y="339354"/>
                            <a:pt x="1279676" y="333283"/>
                            <a:pt x="1275981" y="327741"/>
                          </a:cubicBezTo>
                          <a:lnTo>
                            <a:pt x="1270439" y="319429"/>
                          </a:lnTo>
                          <a:cubicBezTo>
                            <a:pt x="1268592" y="316658"/>
                            <a:pt x="1267668" y="312963"/>
                            <a:pt x="1264897" y="311116"/>
                          </a:cubicBezTo>
                          <a:lnTo>
                            <a:pt x="1256585" y="305574"/>
                          </a:lnTo>
                          <a:cubicBezTo>
                            <a:pt x="1254738" y="302803"/>
                            <a:pt x="1253644" y="299341"/>
                            <a:pt x="1251043" y="297261"/>
                          </a:cubicBezTo>
                          <a:cubicBezTo>
                            <a:pt x="1248762" y="295436"/>
                            <a:pt x="1245283" y="295908"/>
                            <a:pt x="1242730" y="294490"/>
                          </a:cubicBezTo>
                          <a:cubicBezTo>
                            <a:pt x="1236908" y="291256"/>
                            <a:pt x="1231647" y="287101"/>
                            <a:pt x="1226105" y="283407"/>
                          </a:cubicBezTo>
                          <a:lnTo>
                            <a:pt x="1217792" y="277865"/>
                          </a:lnTo>
                          <a:cubicBezTo>
                            <a:pt x="1215021" y="278789"/>
                            <a:pt x="1211544" y="278571"/>
                            <a:pt x="1209479" y="280636"/>
                          </a:cubicBezTo>
                          <a:cubicBezTo>
                            <a:pt x="1207414" y="282701"/>
                            <a:pt x="1208014" y="286336"/>
                            <a:pt x="1206708" y="288949"/>
                          </a:cubicBezTo>
                          <a:cubicBezTo>
                            <a:pt x="1195966" y="310435"/>
                            <a:pt x="1205361" y="284678"/>
                            <a:pt x="1198396" y="305574"/>
                          </a:cubicBezTo>
                          <a:cubicBezTo>
                            <a:pt x="1212149" y="326207"/>
                            <a:pt x="1194477" y="300872"/>
                            <a:pt x="1212250" y="322199"/>
                          </a:cubicBezTo>
                          <a:cubicBezTo>
                            <a:pt x="1214382" y="324757"/>
                            <a:pt x="1215660" y="327954"/>
                            <a:pt x="1217792" y="330512"/>
                          </a:cubicBezTo>
                          <a:cubicBezTo>
                            <a:pt x="1224459" y="338512"/>
                            <a:pt x="1226244" y="338918"/>
                            <a:pt x="1234417" y="344367"/>
                          </a:cubicBezTo>
                          <a:cubicBezTo>
                            <a:pt x="1236264" y="347138"/>
                            <a:pt x="1238470" y="349701"/>
                            <a:pt x="1239959" y="352679"/>
                          </a:cubicBezTo>
                          <a:cubicBezTo>
                            <a:pt x="1241265" y="355291"/>
                            <a:pt x="1241579" y="358307"/>
                            <a:pt x="1242730" y="360992"/>
                          </a:cubicBezTo>
                          <a:cubicBezTo>
                            <a:pt x="1246023" y="368676"/>
                            <a:pt x="1250616" y="377190"/>
                            <a:pt x="1256585" y="383159"/>
                          </a:cubicBezTo>
                          <a:cubicBezTo>
                            <a:pt x="1258940" y="385514"/>
                            <a:pt x="1262126" y="386854"/>
                            <a:pt x="1264897" y="388701"/>
                          </a:cubicBezTo>
                          <a:cubicBezTo>
                            <a:pt x="1265821" y="391472"/>
                            <a:pt x="1266249" y="394461"/>
                            <a:pt x="1267668" y="397014"/>
                          </a:cubicBezTo>
                          <a:cubicBezTo>
                            <a:pt x="1270903" y="402836"/>
                            <a:pt x="1278752" y="413639"/>
                            <a:pt x="1278752" y="413639"/>
                          </a:cubicBezTo>
                          <a:cubicBezTo>
                            <a:pt x="1279676" y="416410"/>
                            <a:pt x="1280217" y="419339"/>
                            <a:pt x="1281523" y="421952"/>
                          </a:cubicBezTo>
                          <a:cubicBezTo>
                            <a:pt x="1283012" y="424931"/>
                            <a:pt x="1285753" y="427204"/>
                            <a:pt x="1287065" y="430265"/>
                          </a:cubicBezTo>
                          <a:cubicBezTo>
                            <a:pt x="1288565" y="433765"/>
                            <a:pt x="1288912" y="437654"/>
                            <a:pt x="1289836" y="441349"/>
                          </a:cubicBezTo>
                          <a:cubicBezTo>
                            <a:pt x="1288912" y="448738"/>
                            <a:pt x="1292669" y="458613"/>
                            <a:pt x="1287065" y="463516"/>
                          </a:cubicBezTo>
                          <a:cubicBezTo>
                            <a:pt x="1282150" y="467817"/>
                            <a:pt x="1273636" y="463398"/>
                            <a:pt x="1267668" y="460745"/>
                          </a:cubicBezTo>
                          <a:cubicBezTo>
                            <a:pt x="1262515" y="458455"/>
                            <a:pt x="1256816" y="436500"/>
                            <a:pt x="1256585" y="435807"/>
                          </a:cubicBezTo>
                          <a:cubicBezTo>
                            <a:pt x="1254660" y="430032"/>
                            <a:pt x="1252077" y="420975"/>
                            <a:pt x="1248272" y="416410"/>
                          </a:cubicBezTo>
                          <a:cubicBezTo>
                            <a:pt x="1246140" y="413852"/>
                            <a:pt x="1242730" y="412716"/>
                            <a:pt x="1239959" y="410869"/>
                          </a:cubicBezTo>
                          <a:cubicBezTo>
                            <a:pt x="1236265" y="405327"/>
                            <a:pt x="1230982" y="400562"/>
                            <a:pt x="1228876" y="394243"/>
                          </a:cubicBezTo>
                          <a:cubicBezTo>
                            <a:pt x="1226099" y="385911"/>
                            <a:pt x="1226532" y="384780"/>
                            <a:pt x="1220563" y="377618"/>
                          </a:cubicBezTo>
                          <a:cubicBezTo>
                            <a:pt x="1209520" y="364367"/>
                            <a:pt x="1215830" y="373674"/>
                            <a:pt x="1203937" y="363763"/>
                          </a:cubicBezTo>
                          <a:cubicBezTo>
                            <a:pt x="1182610" y="345990"/>
                            <a:pt x="1207945" y="363662"/>
                            <a:pt x="1187312" y="349909"/>
                          </a:cubicBezTo>
                          <a:cubicBezTo>
                            <a:pt x="1175892" y="332779"/>
                            <a:pt x="1188571" y="349489"/>
                            <a:pt x="1173457" y="336054"/>
                          </a:cubicBezTo>
                          <a:cubicBezTo>
                            <a:pt x="1167599" y="330847"/>
                            <a:pt x="1162374" y="324971"/>
                            <a:pt x="1156832" y="319429"/>
                          </a:cubicBezTo>
                          <a:cubicBezTo>
                            <a:pt x="1154061" y="316658"/>
                            <a:pt x="1151780" y="313290"/>
                            <a:pt x="1148519" y="311116"/>
                          </a:cubicBezTo>
                          <a:cubicBezTo>
                            <a:pt x="1145748" y="309269"/>
                            <a:pt x="1142696" y="307786"/>
                            <a:pt x="1140207" y="305574"/>
                          </a:cubicBezTo>
                          <a:cubicBezTo>
                            <a:pt x="1134349" y="300367"/>
                            <a:pt x="1127928" y="295470"/>
                            <a:pt x="1123581" y="288949"/>
                          </a:cubicBezTo>
                          <a:cubicBezTo>
                            <a:pt x="1119886" y="283407"/>
                            <a:pt x="1118039" y="276018"/>
                            <a:pt x="1112497" y="272323"/>
                          </a:cubicBezTo>
                          <a:cubicBezTo>
                            <a:pt x="1106955" y="268628"/>
                            <a:pt x="1100582" y="265948"/>
                            <a:pt x="1095872" y="261239"/>
                          </a:cubicBezTo>
                          <a:cubicBezTo>
                            <a:pt x="1093101" y="258468"/>
                            <a:pt x="1090652" y="255333"/>
                            <a:pt x="1087559" y="252927"/>
                          </a:cubicBezTo>
                          <a:cubicBezTo>
                            <a:pt x="1082302" y="248838"/>
                            <a:pt x="1076476" y="245538"/>
                            <a:pt x="1070934" y="241843"/>
                          </a:cubicBezTo>
                          <a:cubicBezTo>
                            <a:pt x="1068163" y="239996"/>
                            <a:pt x="1065780" y="237354"/>
                            <a:pt x="1062621" y="236301"/>
                          </a:cubicBezTo>
                          <a:cubicBezTo>
                            <a:pt x="1051149" y="232477"/>
                            <a:pt x="1056738" y="235150"/>
                            <a:pt x="1045996" y="227989"/>
                          </a:cubicBezTo>
                          <a:cubicBezTo>
                            <a:pt x="1044149" y="225218"/>
                            <a:pt x="1042586" y="222234"/>
                            <a:pt x="1040454" y="219676"/>
                          </a:cubicBezTo>
                          <a:cubicBezTo>
                            <a:pt x="1036076" y="214423"/>
                            <a:pt x="1030056" y="208935"/>
                            <a:pt x="1023828" y="205821"/>
                          </a:cubicBezTo>
                          <a:cubicBezTo>
                            <a:pt x="1021216" y="204515"/>
                            <a:pt x="1018128" y="204356"/>
                            <a:pt x="1015516" y="203050"/>
                          </a:cubicBezTo>
                          <a:cubicBezTo>
                            <a:pt x="994033" y="192309"/>
                            <a:pt x="1019782" y="201702"/>
                            <a:pt x="998890" y="194738"/>
                          </a:cubicBezTo>
                          <a:cubicBezTo>
                            <a:pt x="995196" y="195662"/>
                            <a:pt x="990976" y="195397"/>
                            <a:pt x="987807" y="197509"/>
                          </a:cubicBezTo>
                          <a:cubicBezTo>
                            <a:pt x="983202" y="200579"/>
                            <a:pt x="981075" y="209392"/>
                            <a:pt x="979494" y="214134"/>
                          </a:cubicBezTo>
                          <a:cubicBezTo>
                            <a:pt x="986591" y="224780"/>
                            <a:pt x="987952" y="231440"/>
                            <a:pt x="998890" y="236301"/>
                          </a:cubicBezTo>
                          <a:cubicBezTo>
                            <a:pt x="1004228" y="238674"/>
                            <a:pt x="1015516" y="241843"/>
                            <a:pt x="1015516" y="241843"/>
                          </a:cubicBezTo>
                          <a:cubicBezTo>
                            <a:pt x="1018287" y="243690"/>
                            <a:pt x="1021118" y="245449"/>
                            <a:pt x="1023828" y="247385"/>
                          </a:cubicBezTo>
                          <a:cubicBezTo>
                            <a:pt x="1027586" y="250069"/>
                            <a:pt x="1030781" y="253633"/>
                            <a:pt x="1034912" y="255698"/>
                          </a:cubicBezTo>
                          <a:cubicBezTo>
                            <a:pt x="1040137" y="258310"/>
                            <a:pt x="1051537" y="261239"/>
                            <a:pt x="1051537" y="261239"/>
                          </a:cubicBezTo>
                          <a:lnTo>
                            <a:pt x="1062621" y="277865"/>
                          </a:lnTo>
                          <a:cubicBezTo>
                            <a:pt x="1067678" y="285450"/>
                            <a:pt x="1067724" y="287830"/>
                            <a:pt x="1076476" y="291719"/>
                          </a:cubicBezTo>
                          <a:cubicBezTo>
                            <a:pt x="1081814" y="294091"/>
                            <a:pt x="1093101" y="297261"/>
                            <a:pt x="1093101" y="297261"/>
                          </a:cubicBezTo>
                          <a:cubicBezTo>
                            <a:pt x="1100065" y="318153"/>
                            <a:pt x="1090672" y="292404"/>
                            <a:pt x="1101414" y="313887"/>
                          </a:cubicBezTo>
                          <a:cubicBezTo>
                            <a:pt x="1102720" y="316499"/>
                            <a:pt x="1102767" y="319646"/>
                            <a:pt x="1104185" y="322199"/>
                          </a:cubicBezTo>
                          <a:cubicBezTo>
                            <a:pt x="1107420" y="328021"/>
                            <a:pt x="1115268" y="338825"/>
                            <a:pt x="1115268" y="338825"/>
                          </a:cubicBezTo>
                          <a:cubicBezTo>
                            <a:pt x="1114344" y="348061"/>
                            <a:pt x="1117646" y="358811"/>
                            <a:pt x="1112497" y="366534"/>
                          </a:cubicBezTo>
                          <a:cubicBezTo>
                            <a:pt x="1109885" y="370453"/>
                            <a:pt x="1102855" y="365869"/>
                            <a:pt x="1098643" y="363763"/>
                          </a:cubicBezTo>
                          <a:cubicBezTo>
                            <a:pt x="1095138" y="362010"/>
                            <a:pt x="1093519" y="357728"/>
                            <a:pt x="1090330" y="355450"/>
                          </a:cubicBezTo>
                          <a:cubicBezTo>
                            <a:pt x="1086969" y="353049"/>
                            <a:pt x="1082941" y="351756"/>
                            <a:pt x="1079247" y="349909"/>
                          </a:cubicBezTo>
                          <a:cubicBezTo>
                            <a:pt x="1077400" y="347138"/>
                            <a:pt x="1076060" y="343951"/>
                            <a:pt x="1073705" y="341596"/>
                          </a:cubicBezTo>
                          <a:cubicBezTo>
                            <a:pt x="1048051" y="315942"/>
                            <a:pt x="1084315" y="359516"/>
                            <a:pt x="1057079" y="327741"/>
                          </a:cubicBezTo>
                          <a:cubicBezTo>
                            <a:pt x="1054074" y="324235"/>
                            <a:pt x="1051451" y="320416"/>
                            <a:pt x="1048767" y="316658"/>
                          </a:cubicBezTo>
                          <a:cubicBezTo>
                            <a:pt x="1046831" y="313948"/>
                            <a:pt x="1045357" y="310903"/>
                            <a:pt x="1043225" y="308345"/>
                          </a:cubicBezTo>
                          <a:cubicBezTo>
                            <a:pt x="1040716" y="305335"/>
                            <a:pt x="1037421" y="303042"/>
                            <a:pt x="1034912" y="300032"/>
                          </a:cubicBezTo>
                          <a:cubicBezTo>
                            <a:pt x="1032780" y="297474"/>
                            <a:pt x="1031971" y="293799"/>
                            <a:pt x="1029370" y="291719"/>
                          </a:cubicBezTo>
                          <a:cubicBezTo>
                            <a:pt x="1027089" y="289895"/>
                            <a:pt x="1023828" y="289872"/>
                            <a:pt x="1021057" y="288949"/>
                          </a:cubicBezTo>
                          <a:cubicBezTo>
                            <a:pt x="1002002" y="276245"/>
                            <a:pt x="1010751" y="279971"/>
                            <a:pt x="996119" y="275094"/>
                          </a:cubicBezTo>
                          <a:cubicBezTo>
                            <a:pt x="992425" y="272323"/>
                            <a:pt x="989046" y="269072"/>
                            <a:pt x="985036" y="266781"/>
                          </a:cubicBezTo>
                          <a:cubicBezTo>
                            <a:pt x="982500" y="265332"/>
                            <a:pt x="979259" y="265459"/>
                            <a:pt x="976723" y="264010"/>
                          </a:cubicBezTo>
                          <a:cubicBezTo>
                            <a:pt x="972713" y="261719"/>
                            <a:pt x="969649" y="257989"/>
                            <a:pt x="965639" y="255698"/>
                          </a:cubicBezTo>
                          <a:cubicBezTo>
                            <a:pt x="961050" y="253076"/>
                            <a:pt x="946982" y="250858"/>
                            <a:pt x="943472" y="250156"/>
                          </a:cubicBezTo>
                          <a:cubicBezTo>
                            <a:pt x="919647" y="234272"/>
                            <a:pt x="949791" y="253316"/>
                            <a:pt x="926847" y="241843"/>
                          </a:cubicBezTo>
                          <a:cubicBezTo>
                            <a:pt x="923868" y="240354"/>
                            <a:pt x="921577" y="237654"/>
                            <a:pt x="918534" y="236301"/>
                          </a:cubicBezTo>
                          <a:cubicBezTo>
                            <a:pt x="913196" y="233928"/>
                            <a:pt x="907450" y="232606"/>
                            <a:pt x="901908" y="230759"/>
                          </a:cubicBezTo>
                          <a:lnTo>
                            <a:pt x="893596" y="227989"/>
                          </a:lnTo>
                          <a:cubicBezTo>
                            <a:pt x="890825" y="227065"/>
                            <a:pt x="888117" y="225926"/>
                            <a:pt x="885283" y="225218"/>
                          </a:cubicBezTo>
                          <a:lnTo>
                            <a:pt x="874199" y="222447"/>
                          </a:lnTo>
                          <a:cubicBezTo>
                            <a:pt x="871428" y="220600"/>
                            <a:pt x="868711" y="218670"/>
                            <a:pt x="865887" y="216905"/>
                          </a:cubicBezTo>
                          <a:cubicBezTo>
                            <a:pt x="861320" y="214050"/>
                            <a:pt x="856444" y="211680"/>
                            <a:pt x="852032" y="208592"/>
                          </a:cubicBezTo>
                          <a:cubicBezTo>
                            <a:pt x="839560" y="199862"/>
                            <a:pt x="838159" y="195345"/>
                            <a:pt x="824323" y="189196"/>
                          </a:cubicBezTo>
                          <a:cubicBezTo>
                            <a:pt x="820843" y="187649"/>
                            <a:pt x="816934" y="187349"/>
                            <a:pt x="813239" y="186425"/>
                          </a:cubicBezTo>
                          <a:cubicBezTo>
                            <a:pt x="797267" y="175776"/>
                            <a:pt x="812673" y="184995"/>
                            <a:pt x="796614" y="178112"/>
                          </a:cubicBezTo>
                          <a:cubicBezTo>
                            <a:pt x="792817" y="176485"/>
                            <a:pt x="789327" y="174197"/>
                            <a:pt x="785530" y="172570"/>
                          </a:cubicBezTo>
                          <a:cubicBezTo>
                            <a:pt x="779962" y="170184"/>
                            <a:pt x="771762" y="168436"/>
                            <a:pt x="766134" y="167029"/>
                          </a:cubicBezTo>
                          <a:cubicBezTo>
                            <a:pt x="742571" y="151320"/>
                            <a:pt x="764461" y="163872"/>
                            <a:pt x="705174" y="158716"/>
                          </a:cubicBezTo>
                          <a:cubicBezTo>
                            <a:pt x="701380" y="158386"/>
                            <a:pt x="697869" y="156417"/>
                            <a:pt x="694090" y="155945"/>
                          </a:cubicBezTo>
                          <a:cubicBezTo>
                            <a:pt x="683054" y="154565"/>
                            <a:pt x="671923" y="154098"/>
                            <a:pt x="660839" y="153174"/>
                          </a:cubicBezTo>
                          <a:cubicBezTo>
                            <a:pt x="657145" y="152250"/>
                            <a:pt x="653503" y="151084"/>
                            <a:pt x="649756" y="150403"/>
                          </a:cubicBezTo>
                          <a:cubicBezTo>
                            <a:pt x="643330" y="149235"/>
                            <a:pt x="636723" y="149101"/>
                            <a:pt x="630359" y="147632"/>
                          </a:cubicBezTo>
                          <a:cubicBezTo>
                            <a:pt x="584746" y="137106"/>
                            <a:pt x="649684" y="146085"/>
                            <a:pt x="588796" y="139319"/>
                          </a:cubicBezTo>
                          <a:cubicBezTo>
                            <a:pt x="563858" y="140243"/>
                            <a:pt x="538834" y="139831"/>
                            <a:pt x="513981" y="142090"/>
                          </a:cubicBezTo>
                          <a:cubicBezTo>
                            <a:pt x="492109" y="144078"/>
                            <a:pt x="503407" y="147018"/>
                            <a:pt x="489043" y="153174"/>
                          </a:cubicBezTo>
                          <a:cubicBezTo>
                            <a:pt x="485543" y="154674"/>
                            <a:pt x="481621" y="154899"/>
                            <a:pt x="477959" y="155945"/>
                          </a:cubicBezTo>
                          <a:cubicBezTo>
                            <a:pt x="475151" y="156747"/>
                            <a:pt x="472418" y="157792"/>
                            <a:pt x="469647" y="158716"/>
                          </a:cubicBezTo>
                          <a:cubicBezTo>
                            <a:pt x="467800" y="161487"/>
                            <a:pt x="467394" y="166503"/>
                            <a:pt x="464105" y="167029"/>
                          </a:cubicBezTo>
                          <a:cubicBezTo>
                            <a:pt x="443108" y="170388"/>
                            <a:pt x="421575" y="168168"/>
                            <a:pt x="400374" y="169799"/>
                          </a:cubicBezTo>
                          <a:cubicBezTo>
                            <a:pt x="397462" y="170023"/>
                            <a:pt x="394912" y="171936"/>
                            <a:pt x="392061" y="172570"/>
                          </a:cubicBezTo>
                          <a:cubicBezTo>
                            <a:pt x="386577" y="173789"/>
                            <a:pt x="380920" y="174122"/>
                            <a:pt x="375436" y="175341"/>
                          </a:cubicBezTo>
                          <a:cubicBezTo>
                            <a:pt x="372585" y="175975"/>
                            <a:pt x="370010" y="177668"/>
                            <a:pt x="367123" y="178112"/>
                          </a:cubicBezTo>
                          <a:cubicBezTo>
                            <a:pt x="357949" y="179523"/>
                            <a:pt x="348650" y="179959"/>
                            <a:pt x="339414" y="180883"/>
                          </a:cubicBezTo>
                          <a:cubicBezTo>
                            <a:pt x="335719" y="181807"/>
                            <a:pt x="331978" y="182560"/>
                            <a:pt x="328330" y="183654"/>
                          </a:cubicBezTo>
                          <a:cubicBezTo>
                            <a:pt x="319937" y="186172"/>
                            <a:pt x="311705" y="189196"/>
                            <a:pt x="303392" y="191967"/>
                          </a:cubicBezTo>
                          <a:cubicBezTo>
                            <a:pt x="303391" y="191967"/>
                            <a:pt x="286768" y="197508"/>
                            <a:pt x="286767" y="197509"/>
                          </a:cubicBezTo>
                          <a:cubicBezTo>
                            <a:pt x="276024" y="204670"/>
                            <a:pt x="281613" y="201997"/>
                            <a:pt x="270141" y="205821"/>
                          </a:cubicBezTo>
                          <a:cubicBezTo>
                            <a:pt x="268294" y="208592"/>
                            <a:pt x="267157" y="212002"/>
                            <a:pt x="264599" y="214134"/>
                          </a:cubicBezTo>
                          <a:cubicBezTo>
                            <a:pt x="261426" y="216778"/>
                            <a:pt x="257102" y="217627"/>
                            <a:pt x="253516" y="219676"/>
                          </a:cubicBezTo>
                          <a:cubicBezTo>
                            <a:pt x="250625" y="221328"/>
                            <a:pt x="247762" y="223086"/>
                            <a:pt x="245203" y="225218"/>
                          </a:cubicBezTo>
                          <a:cubicBezTo>
                            <a:pt x="219156" y="246922"/>
                            <a:pt x="262287" y="216598"/>
                            <a:pt x="220265" y="244614"/>
                          </a:cubicBezTo>
                          <a:cubicBezTo>
                            <a:pt x="217494" y="246461"/>
                            <a:pt x="215218" y="249503"/>
                            <a:pt x="211952" y="250156"/>
                          </a:cubicBezTo>
                          <a:cubicBezTo>
                            <a:pt x="194363" y="253674"/>
                            <a:pt x="202666" y="251785"/>
                            <a:pt x="187014" y="255698"/>
                          </a:cubicBezTo>
                          <a:cubicBezTo>
                            <a:pt x="178701" y="254774"/>
                            <a:pt x="167990" y="258841"/>
                            <a:pt x="162076" y="252927"/>
                          </a:cubicBezTo>
                          <a:cubicBezTo>
                            <a:pt x="157945" y="248796"/>
                            <a:pt x="164376" y="241161"/>
                            <a:pt x="167617" y="236301"/>
                          </a:cubicBezTo>
                          <a:cubicBezTo>
                            <a:pt x="175930" y="223832"/>
                            <a:pt x="175469" y="219907"/>
                            <a:pt x="187014" y="214134"/>
                          </a:cubicBezTo>
                          <a:cubicBezTo>
                            <a:pt x="189627" y="212828"/>
                            <a:pt x="192556" y="212287"/>
                            <a:pt x="195327" y="211363"/>
                          </a:cubicBezTo>
                          <a:cubicBezTo>
                            <a:pt x="219133" y="195491"/>
                            <a:pt x="189021" y="214514"/>
                            <a:pt x="211952" y="203050"/>
                          </a:cubicBezTo>
                          <a:cubicBezTo>
                            <a:pt x="214931" y="201561"/>
                            <a:pt x="217222" y="198861"/>
                            <a:pt x="220265" y="197509"/>
                          </a:cubicBezTo>
                          <a:cubicBezTo>
                            <a:pt x="225603" y="195137"/>
                            <a:pt x="236890" y="191967"/>
                            <a:pt x="236890" y="191967"/>
                          </a:cubicBezTo>
                          <a:cubicBezTo>
                            <a:pt x="239661" y="189196"/>
                            <a:pt x="241942" y="185828"/>
                            <a:pt x="245203" y="183654"/>
                          </a:cubicBezTo>
                          <a:cubicBezTo>
                            <a:pt x="247633" y="182034"/>
                            <a:pt x="250904" y="182189"/>
                            <a:pt x="253516" y="180883"/>
                          </a:cubicBezTo>
                          <a:cubicBezTo>
                            <a:pt x="256494" y="179394"/>
                            <a:pt x="258850" y="176830"/>
                            <a:pt x="261828" y="175341"/>
                          </a:cubicBezTo>
                          <a:cubicBezTo>
                            <a:pt x="264440" y="174035"/>
                            <a:pt x="267528" y="173876"/>
                            <a:pt x="270141" y="172570"/>
                          </a:cubicBezTo>
                          <a:cubicBezTo>
                            <a:pt x="273120" y="171081"/>
                            <a:pt x="275336" y="168198"/>
                            <a:pt x="278454" y="167029"/>
                          </a:cubicBezTo>
                          <a:cubicBezTo>
                            <a:pt x="282864" y="165376"/>
                            <a:pt x="287663" y="165032"/>
                            <a:pt x="292308" y="164258"/>
                          </a:cubicBezTo>
                          <a:cubicBezTo>
                            <a:pt x="308284" y="161595"/>
                            <a:pt x="312989" y="161784"/>
                            <a:pt x="328330" y="158716"/>
                          </a:cubicBezTo>
                          <a:cubicBezTo>
                            <a:pt x="332064" y="157969"/>
                            <a:pt x="335752" y="156991"/>
                            <a:pt x="339414" y="155945"/>
                          </a:cubicBezTo>
                          <a:cubicBezTo>
                            <a:pt x="342223" y="155143"/>
                            <a:pt x="344876" y="153808"/>
                            <a:pt x="347727" y="153174"/>
                          </a:cubicBezTo>
                          <a:cubicBezTo>
                            <a:pt x="359129" y="150640"/>
                            <a:pt x="367116" y="150657"/>
                            <a:pt x="378207" y="147632"/>
                          </a:cubicBezTo>
                          <a:cubicBezTo>
                            <a:pt x="383843" y="146095"/>
                            <a:pt x="389070" y="143050"/>
                            <a:pt x="394832" y="142090"/>
                          </a:cubicBezTo>
                          <a:cubicBezTo>
                            <a:pt x="414338" y="138839"/>
                            <a:pt x="406127" y="141095"/>
                            <a:pt x="419770" y="136549"/>
                          </a:cubicBezTo>
                          <a:cubicBezTo>
                            <a:pt x="431777" y="137472"/>
                            <a:pt x="443763" y="139892"/>
                            <a:pt x="455792" y="139319"/>
                          </a:cubicBezTo>
                          <a:cubicBezTo>
                            <a:pt x="472480" y="138524"/>
                            <a:pt x="473921" y="134095"/>
                            <a:pt x="486272" y="131007"/>
                          </a:cubicBezTo>
                          <a:cubicBezTo>
                            <a:pt x="517604" y="123174"/>
                            <a:pt x="481087" y="134583"/>
                            <a:pt x="516752" y="122694"/>
                          </a:cubicBezTo>
                          <a:lnTo>
                            <a:pt x="525065" y="119923"/>
                          </a:lnTo>
                          <a:lnTo>
                            <a:pt x="613734" y="125465"/>
                          </a:lnTo>
                          <a:cubicBezTo>
                            <a:pt x="616637" y="125788"/>
                            <a:pt x="619213" y="127528"/>
                            <a:pt x="622047" y="128236"/>
                          </a:cubicBezTo>
                          <a:lnTo>
                            <a:pt x="644214" y="133778"/>
                          </a:lnTo>
                          <a:cubicBezTo>
                            <a:pt x="648832" y="132854"/>
                            <a:pt x="654150" y="133619"/>
                            <a:pt x="658068" y="131007"/>
                          </a:cubicBezTo>
                          <a:cubicBezTo>
                            <a:pt x="660498" y="129387"/>
                            <a:pt x="660839" y="125615"/>
                            <a:pt x="660839" y="122694"/>
                          </a:cubicBezTo>
                          <a:cubicBezTo>
                            <a:pt x="660839" y="113412"/>
                            <a:pt x="659479" y="104159"/>
                            <a:pt x="658068" y="94985"/>
                          </a:cubicBezTo>
                          <a:cubicBezTo>
                            <a:pt x="657624" y="92098"/>
                            <a:pt x="657578" y="88497"/>
                            <a:pt x="655297" y="86672"/>
                          </a:cubicBezTo>
                          <a:cubicBezTo>
                            <a:pt x="650713" y="83005"/>
                            <a:pt x="658530" y="88057"/>
                            <a:pt x="641443" y="86672"/>
                          </a:cubicBezTo>
                          <a:close/>
                        </a:path>
                      </a:pathLst>
                    </a:custGeom>
                    <a:solidFill>
                      <a:srgbClr val="996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838" name="Group 214">
                    <a:extLst>
                      <a:ext uri="{FF2B5EF4-FFF2-40B4-BE49-F238E27FC236}">
                        <a16:creationId xmlns:a16="http://schemas.microsoft.com/office/drawing/2014/main" id="{000A24A2-3732-B045-9E3E-E5A16A354F35}"/>
                      </a:ext>
                    </a:extLst>
                  </p:cNvPr>
                  <p:cNvGrpSpPr/>
                  <p:nvPr/>
                </p:nvGrpSpPr>
                <p:grpSpPr>
                  <a:xfrm rot="740715">
                    <a:off x="4612906" y="2059467"/>
                    <a:ext cx="554287" cy="381320"/>
                    <a:chOff x="4785132" y="1545228"/>
                    <a:chExt cx="554287" cy="381320"/>
                  </a:xfrm>
                </p:grpSpPr>
                <p:grpSp>
                  <p:nvGrpSpPr>
                    <p:cNvPr id="2868" name="Group 215">
                      <a:extLst>
                        <a:ext uri="{FF2B5EF4-FFF2-40B4-BE49-F238E27FC236}">
                          <a16:creationId xmlns:a16="http://schemas.microsoft.com/office/drawing/2014/main" id="{BD64CDDA-AC2A-D04E-A5F9-D65F994BC43D}"/>
                        </a:ext>
                      </a:extLst>
                    </p:cNvPr>
                    <p:cNvGrpSpPr/>
                    <p:nvPr/>
                  </p:nvGrpSpPr>
                  <p:grpSpPr>
                    <a:xfrm>
                      <a:off x="4785132" y="1656041"/>
                      <a:ext cx="512147" cy="270507"/>
                      <a:chOff x="4632732" y="1503641"/>
                      <a:chExt cx="512147" cy="270507"/>
                    </a:xfrm>
                  </p:grpSpPr>
                  <p:grpSp>
                    <p:nvGrpSpPr>
                      <p:cNvPr id="2880" name="Group 227">
                        <a:extLst>
                          <a:ext uri="{FF2B5EF4-FFF2-40B4-BE49-F238E27FC236}">
                            <a16:creationId xmlns:a16="http://schemas.microsoft.com/office/drawing/2014/main" id="{0AA01320-88E1-DE40-B3AC-71732A29AF12}"/>
                          </a:ext>
                        </a:extLst>
                      </p:cNvPr>
                      <p:cNvGrpSpPr/>
                      <p:nvPr/>
                    </p:nvGrpSpPr>
                    <p:grpSpPr>
                      <a:xfrm>
                        <a:off x="4632732" y="1503641"/>
                        <a:ext cx="274292" cy="198899"/>
                        <a:chOff x="4632732" y="1503641"/>
                        <a:chExt cx="274292" cy="198899"/>
                      </a:xfrm>
                    </p:grpSpPr>
                    <p:sp>
                      <p:nvSpPr>
                        <p:cNvPr id="2886" name="Oval 2885">
                          <a:extLst>
                            <a:ext uri="{FF2B5EF4-FFF2-40B4-BE49-F238E27FC236}">
                              <a16:creationId xmlns:a16="http://schemas.microsoft.com/office/drawing/2014/main" id="{EF6E7199-B1EA-AA42-A9EF-3F82308BC99A}"/>
                            </a:ext>
                          </a:extLst>
                        </p:cNvPr>
                        <p:cNvSpPr/>
                        <p:nvPr/>
                      </p:nvSpPr>
                      <p:spPr>
                        <a:xfrm>
                          <a:off x="4632732" y="150364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87" name="Oval 2886">
                          <a:extLst>
                            <a:ext uri="{FF2B5EF4-FFF2-40B4-BE49-F238E27FC236}">
                              <a16:creationId xmlns:a16="http://schemas.microsoft.com/office/drawing/2014/main" id="{3C413929-0C7D-614E-9049-20571E713E54}"/>
                            </a:ext>
                          </a:extLst>
                        </p:cNvPr>
                        <p:cNvSpPr/>
                        <p:nvPr/>
                      </p:nvSpPr>
                      <p:spPr>
                        <a:xfrm>
                          <a:off x="4720894" y="153814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88" name="Oval 2887">
                          <a:extLst>
                            <a:ext uri="{FF2B5EF4-FFF2-40B4-BE49-F238E27FC236}">
                              <a16:creationId xmlns:a16="http://schemas.microsoft.com/office/drawing/2014/main" id="{F0AEBA04-EFC6-B242-BAE2-C085DBDF34E3}"/>
                            </a:ext>
                          </a:extLst>
                        </p:cNvPr>
                        <p:cNvSpPr/>
                        <p:nvPr/>
                      </p:nvSpPr>
                      <p:spPr>
                        <a:xfrm>
                          <a:off x="4807124" y="158772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89" name="Oval 2888">
                          <a:extLst>
                            <a:ext uri="{FF2B5EF4-FFF2-40B4-BE49-F238E27FC236}">
                              <a16:creationId xmlns:a16="http://schemas.microsoft.com/office/drawing/2014/main" id="{45BD6F9C-387E-E143-89B5-25ACE2B962FA}"/>
                            </a:ext>
                          </a:extLst>
                        </p:cNvPr>
                        <p:cNvSpPr/>
                        <p:nvPr/>
                      </p:nvSpPr>
                      <p:spPr>
                        <a:xfrm>
                          <a:off x="4861305" y="165682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881" name="Group 228">
                        <a:extLst>
                          <a:ext uri="{FF2B5EF4-FFF2-40B4-BE49-F238E27FC236}">
                            <a16:creationId xmlns:a16="http://schemas.microsoft.com/office/drawing/2014/main" id="{FD46E521-2798-0D45-9620-7A8841248AF8}"/>
                          </a:ext>
                        </a:extLst>
                      </p:cNvPr>
                      <p:cNvGrpSpPr/>
                      <p:nvPr/>
                    </p:nvGrpSpPr>
                    <p:grpSpPr>
                      <a:xfrm rot="1159863">
                        <a:off x="4864601" y="1598039"/>
                        <a:ext cx="280278" cy="176109"/>
                        <a:chOff x="4600669" y="1606691"/>
                        <a:chExt cx="280278" cy="176109"/>
                      </a:xfrm>
                    </p:grpSpPr>
                    <p:sp>
                      <p:nvSpPr>
                        <p:cNvPr id="2882" name="Oval 2881">
                          <a:extLst>
                            <a:ext uri="{FF2B5EF4-FFF2-40B4-BE49-F238E27FC236}">
                              <a16:creationId xmlns:a16="http://schemas.microsoft.com/office/drawing/2014/main" id="{0929F75B-1D70-2A49-B965-F6B4BA1A1E87}"/>
                            </a:ext>
                          </a:extLst>
                        </p:cNvPr>
                        <p:cNvSpPr/>
                        <p:nvPr/>
                      </p:nvSpPr>
                      <p:spPr>
                        <a:xfrm>
                          <a:off x="4835228" y="173708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83" name="Oval 2882">
                          <a:extLst>
                            <a:ext uri="{FF2B5EF4-FFF2-40B4-BE49-F238E27FC236}">
                              <a16:creationId xmlns:a16="http://schemas.microsoft.com/office/drawing/2014/main" id="{B3A33EC6-5136-E748-919B-90D704CEFAFC}"/>
                            </a:ext>
                          </a:extLst>
                        </p:cNvPr>
                        <p:cNvSpPr/>
                        <p:nvPr/>
                      </p:nvSpPr>
                      <p:spPr>
                        <a:xfrm>
                          <a:off x="4751554" y="167674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84" name="Oval 2883">
                          <a:extLst>
                            <a:ext uri="{FF2B5EF4-FFF2-40B4-BE49-F238E27FC236}">
                              <a16:creationId xmlns:a16="http://schemas.microsoft.com/office/drawing/2014/main" id="{E5A6A40B-970D-7B4A-B33D-E25564F1BD74}"/>
                            </a:ext>
                          </a:extLst>
                        </p:cNvPr>
                        <p:cNvSpPr/>
                        <p:nvPr/>
                      </p:nvSpPr>
                      <p:spPr>
                        <a:xfrm>
                          <a:off x="4676433" y="163672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85" name="Oval 2884">
                          <a:extLst>
                            <a:ext uri="{FF2B5EF4-FFF2-40B4-BE49-F238E27FC236}">
                              <a16:creationId xmlns:a16="http://schemas.microsoft.com/office/drawing/2014/main" id="{856278AF-77F6-6740-8604-E91C440EC45D}"/>
                            </a:ext>
                          </a:extLst>
                        </p:cNvPr>
                        <p:cNvSpPr/>
                        <p:nvPr/>
                      </p:nvSpPr>
                      <p:spPr>
                        <a:xfrm>
                          <a:off x="4600669" y="160669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nvGrpSpPr>
                    <p:cNvPr id="2869" name="Group 216">
                      <a:extLst>
                        <a:ext uri="{FF2B5EF4-FFF2-40B4-BE49-F238E27FC236}">
                          <a16:creationId xmlns:a16="http://schemas.microsoft.com/office/drawing/2014/main" id="{672EF0DD-EF86-174F-8954-50AA401C149B}"/>
                        </a:ext>
                      </a:extLst>
                    </p:cNvPr>
                    <p:cNvGrpSpPr/>
                    <p:nvPr/>
                  </p:nvGrpSpPr>
                  <p:grpSpPr>
                    <a:xfrm rot="2231650">
                      <a:off x="4858924" y="1545228"/>
                      <a:ext cx="480495" cy="211404"/>
                      <a:chOff x="3785237" y="1337064"/>
                      <a:chExt cx="480495" cy="211404"/>
                    </a:xfrm>
                  </p:grpSpPr>
                  <p:grpSp>
                    <p:nvGrpSpPr>
                      <p:cNvPr id="2870" name="Group 217">
                        <a:extLst>
                          <a:ext uri="{FF2B5EF4-FFF2-40B4-BE49-F238E27FC236}">
                            <a16:creationId xmlns:a16="http://schemas.microsoft.com/office/drawing/2014/main" id="{537E6F07-3332-7749-A764-5F4E1F082010}"/>
                          </a:ext>
                        </a:extLst>
                      </p:cNvPr>
                      <p:cNvGrpSpPr/>
                      <p:nvPr/>
                    </p:nvGrpSpPr>
                    <p:grpSpPr>
                      <a:xfrm>
                        <a:off x="3785237" y="1409807"/>
                        <a:ext cx="293209" cy="138661"/>
                        <a:chOff x="3785237" y="1409807"/>
                        <a:chExt cx="293209" cy="138661"/>
                      </a:xfrm>
                    </p:grpSpPr>
                    <p:sp>
                      <p:nvSpPr>
                        <p:cNvPr id="2876" name="Oval 2875">
                          <a:extLst>
                            <a:ext uri="{FF2B5EF4-FFF2-40B4-BE49-F238E27FC236}">
                              <a16:creationId xmlns:a16="http://schemas.microsoft.com/office/drawing/2014/main" id="{231925B1-2F60-C141-A049-A85601D93916}"/>
                            </a:ext>
                          </a:extLst>
                        </p:cNvPr>
                        <p:cNvSpPr/>
                        <p:nvPr/>
                      </p:nvSpPr>
                      <p:spPr>
                        <a:xfrm>
                          <a:off x="3948840" y="1495134"/>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77" name="Oval 2876">
                          <a:extLst>
                            <a:ext uri="{FF2B5EF4-FFF2-40B4-BE49-F238E27FC236}">
                              <a16:creationId xmlns:a16="http://schemas.microsoft.com/office/drawing/2014/main" id="{20FEA5EF-3067-E549-A1AF-B6C63E77AF1D}"/>
                            </a:ext>
                          </a:extLst>
                        </p:cNvPr>
                        <p:cNvSpPr/>
                        <p:nvPr/>
                      </p:nvSpPr>
                      <p:spPr>
                        <a:xfrm>
                          <a:off x="3785237" y="150274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78" name="Oval 2877">
                          <a:extLst>
                            <a:ext uri="{FF2B5EF4-FFF2-40B4-BE49-F238E27FC236}">
                              <a16:creationId xmlns:a16="http://schemas.microsoft.com/office/drawing/2014/main" id="{DE30AF34-6483-7947-A3BA-AEAC949F9270}"/>
                            </a:ext>
                          </a:extLst>
                        </p:cNvPr>
                        <p:cNvSpPr/>
                        <p:nvPr/>
                      </p:nvSpPr>
                      <p:spPr>
                        <a:xfrm>
                          <a:off x="4032727" y="140980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79" name="Oval 2878">
                          <a:extLst>
                            <a:ext uri="{FF2B5EF4-FFF2-40B4-BE49-F238E27FC236}">
                              <a16:creationId xmlns:a16="http://schemas.microsoft.com/office/drawing/2014/main" id="{19388D4B-1F44-1442-8082-B7C15118BFB9}"/>
                            </a:ext>
                          </a:extLst>
                        </p:cNvPr>
                        <p:cNvSpPr/>
                        <p:nvPr/>
                      </p:nvSpPr>
                      <p:spPr>
                        <a:xfrm>
                          <a:off x="3870831" y="149556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871" name="Group 218">
                        <a:extLst>
                          <a:ext uri="{FF2B5EF4-FFF2-40B4-BE49-F238E27FC236}">
                            <a16:creationId xmlns:a16="http://schemas.microsoft.com/office/drawing/2014/main" id="{F3FE84FD-9C3E-E04A-BB11-44A524DFF0C3}"/>
                          </a:ext>
                        </a:extLst>
                      </p:cNvPr>
                      <p:cNvGrpSpPr/>
                      <p:nvPr/>
                    </p:nvGrpSpPr>
                    <p:grpSpPr>
                      <a:xfrm rot="1159863">
                        <a:off x="4070391" y="1337064"/>
                        <a:ext cx="195341" cy="145184"/>
                        <a:chOff x="3762121" y="1638263"/>
                        <a:chExt cx="195341" cy="145184"/>
                      </a:xfrm>
                    </p:grpSpPr>
                    <p:sp>
                      <p:nvSpPr>
                        <p:cNvPr id="2872" name="Oval 2871">
                          <a:extLst>
                            <a:ext uri="{FF2B5EF4-FFF2-40B4-BE49-F238E27FC236}">
                              <a16:creationId xmlns:a16="http://schemas.microsoft.com/office/drawing/2014/main" id="{A6E255CC-62FA-1B49-96D0-740C420B67A8}"/>
                            </a:ext>
                          </a:extLst>
                        </p:cNvPr>
                        <p:cNvSpPr/>
                        <p:nvPr/>
                      </p:nvSpPr>
                      <p:spPr>
                        <a:xfrm>
                          <a:off x="3762121" y="164841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73" name="Oval 2872">
                          <a:extLst>
                            <a:ext uri="{FF2B5EF4-FFF2-40B4-BE49-F238E27FC236}">
                              <a16:creationId xmlns:a16="http://schemas.microsoft.com/office/drawing/2014/main" id="{3E4D9420-8061-C64B-AC8E-72F81E1CB374}"/>
                            </a:ext>
                          </a:extLst>
                        </p:cNvPr>
                        <p:cNvSpPr/>
                        <p:nvPr/>
                      </p:nvSpPr>
                      <p:spPr>
                        <a:xfrm>
                          <a:off x="3911743" y="172773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74" name="Oval 2873">
                          <a:extLst>
                            <a:ext uri="{FF2B5EF4-FFF2-40B4-BE49-F238E27FC236}">
                              <a16:creationId xmlns:a16="http://schemas.microsoft.com/office/drawing/2014/main" id="{92026227-C726-5942-9042-518DDCAE3264}"/>
                            </a:ext>
                          </a:extLst>
                        </p:cNvPr>
                        <p:cNvSpPr/>
                        <p:nvPr/>
                      </p:nvSpPr>
                      <p:spPr>
                        <a:xfrm>
                          <a:off x="3878214" y="1638263"/>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75" name="Oval 2874">
                          <a:extLst>
                            <a:ext uri="{FF2B5EF4-FFF2-40B4-BE49-F238E27FC236}">
                              <a16:creationId xmlns:a16="http://schemas.microsoft.com/office/drawing/2014/main" id="{BBA9BE05-9BED-734D-A8DE-E3666F64894C}"/>
                            </a:ext>
                          </a:extLst>
                        </p:cNvPr>
                        <p:cNvSpPr/>
                        <p:nvPr/>
                      </p:nvSpPr>
                      <p:spPr>
                        <a:xfrm>
                          <a:off x="3818516" y="173772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grpSp>
                <p:nvGrpSpPr>
                  <p:cNvPr id="2839" name="Group 238">
                    <a:extLst>
                      <a:ext uri="{FF2B5EF4-FFF2-40B4-BE49-F238E27FC236}">
                        <a16:creationId xmlns:a16="http://schemas.microsoft.com/office/drawing/2014/main" id="{42CACA27-18FA-A24D-A574-070FEFF5C6D1}"/>
                      </a:ext>
                    </a:extLst>
                  </p:cNvPr>
                  <p:cNvGrpSpPr/>
                  <p:nvPr/>
                </p:nvGrpSpPr>
                <p:grpSpPr>
                  <a:xfrm rot="18093937">
                    <a:off x="3945981" y="1720292"/>
                    <a:ext cx="708507" cy="577308"/>
                    <a:chOff x="4852877" y="1489650"/>
                    <a:chExt cx="708507" cy="577308"/>
                  </a:xfrm>
                </p:grpSpPr>
                <p:grpSp>
                  <p:nvGrpSpPr>
                    <p:cNvPr id="2840" name="Group 239">
                      <a:extLst>
                        <a:ext uri="{FF2B5EF4-FFF2-40B4-BE49-F238E27FC236}">
                          <a16:creationId xmlns:a16="http://schemas.microsoft.com/office/drawing/2014/main" id="{413AB3EC-A7B7-024C-B503-29CCFF9AA945}"/>
                        </a:ext>
                      </a:extLst>
                    </p:cNvPr>
                    <p:cNvGrpSpPr/>
                    <p:nvPr/>
                  </p:nvGrpSpPr>
                  <p:grpSpPr>
                    <a:xfrm>
                      <a:off x="4896193" y="1598154"/>
                      <a:ext cx="665191" cy="468804"/>
                      <a:chOff x="4743793" y="1445754"/>
                      <a:chExt cx="665191" cy="468804"/>
                    </a:xfrm>
                  </p:grpSpPr>
                  <p:grpSp>
                    <p:nvGrpSpPr>
                      <p:cNvPr id="2852" name="Group 251">
                        <a:extLst>
                          <a:ext uri="{FF2B5EF4-FFF2-40B4-BE49-F238E27FC236}">
                            <a16:creationId xmlns:a16="http://schemas.microsoft.com/office/drawing/2014/main" id="{3980F9F9-8F28-0B44-8737-0D885E47D976}"/>
                          </a:ext>
                        </a:extLst>
                      </p:cNvPr>
                      <p:cNvGrpSpPr/>
                      <p:nvPr/>
                    </p:nvGrpSpPr>
                    <p:grpSpPr>
                      <a:xfrm>
                        <a:off x="4743793" y="1483628"/>
                        <a:ext cx="431424" cy="430930"/>
                        <a:chOff x="4743793" y="1483628"/>
                        <a:chExt cx="431424" cy="430930"/>
                      </a:xfrm>
                    </p:grpSpPr>
                    <p:sp>
                      <p:nvSpPr>
                        <p:cNvPr id="2861" name="Oval 2860">
                          <a:extLst>
                            <a:ext uri="{FF2B5EF4-FFF2-40B4-BE49-F238E27FC236}">
                              <a16:creationId xmlns:a16="http://schemas.microsoft.com/office/drawing/2014/main" id="{29067589-06A2-8D49-9659-7FA93FFF5E41}"/>
                            </a:ext>
                          </a:extLst>
                        </p:cNvPr>
                        <p:cNvSpPr/>
                        <p:nvPr/>
                      </p:nvSpPr>
                      <p:spPr>
                        <a:xfrm>
                          <a:off x="4886399" y="1549645"/>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62" name="Oval 2861">
                          <a:extLst>
                            <a:ext uri="{FF2B5EF4-FFF2-40B4-BE49-F238E27FC236}">
                              <a16:creationId xmlns:a16="http://schemas.microsoft.com/office/drawing/2014/main" id="{91553D8A-475D-1143-8F8A-D81D4C8DCA57}"/>
                            </a:ext>
                          </a:extLst>
                        </p:cNvPr>
                        <p:cNvSpPr/>
                        <p:nvPr/>
                      </p:nvSpPr>
                      <p:spPr>
                        <a:xfrm>
                          <a:off x="4970969" y="161663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63" name="Oval 2862">
                          <a:extLst>
                            <a:ext uri="{FF2B5EF4-FFF2-40B4-BE49-F238E27FC236}">
                              <a16:creationId xmlns:a16="http://schemas.microsoft.com/office/drawing/2014/main" id="{14D168D9-0759-8041-927E-C8DF572C2B66}"/>
                            </a:ext>
                          </a:extLst>
                        </p:cNvPr>
                        <p:cNvSpPr/>
                        <p:nvPr/>
                      </p:nvSpPr>
                      <p:spPr>
                        <a:xfrm>
                          <a:off x="5042162" y="168553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64" name="Oval 2863">
                          <a:extLst>
                            <a:ext uri="{FF2B5EF4-FFF2-40B4-BE49-F238E27FC236}">
                              <a16:creationId xmlns:a16="http://schemas.microsoft.com/office/drawing/2014/main" id="{70A458FF-86E0-6E41-9897-DEAC257F197E}"/>
                            </a:ext>
                          </a:extLst>
                        </p:cNvPr>
                        <p:cNvSpPr/>
                        <p:nvPr/>
                      </p:nvSpPr>
                      <p:spPr>
                        <a:xfrm>
                          <a:off x="5129498" y="186883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65" name="Oval 2864">
                          <a:extLst>
                            <a:ext uri="{FF2B5EF4-FFF2-40B4-BE49-F238E27FC236}">
                              <a16:creationId xmlns:a16="http://schemas.microsoft.com/office/drawing/2014/main" id="{AEB43FFC-DCCB-E543-B2A1-6369ED592C36}"/>
                            </a:ext>
                          </a:extLst>
                        </p:cNvPr>
                        <p:cNvSpPr/>
                        <p:nvPr/>
                      </p:nvSpPr>
                      <p:spPr>
                        <a:xfrm>
                          <a:off x="4825807" y="150669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66" name="Oval 2865">
                          <a:extLst>
                            <a:ext uri="{FF2B5EF4-FFF2-40B4-BE49-F238E27FC236}">
                              <a16:creationId xmlns:a16="http://schemas.microsoft.com/office/drawing/2014/main" id="{5D2C299C-2434-504A-B50C-17E9EF66FB63}"/>
                            </a:ext>
                          </a:extLst>
                        </p:cNvPr>
                        <p:cNvSpPr/>
                        <p:nvPr/>
                      </p:nvSpPr>
                      <p:spPr>
                        <a:xfrm>
                          <a:off x="4743793" y="148362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67" name="Oval 2866">
                          <a:extLst>
                            <a:ext uri="{FF2B5EF4-FFF2-40B4-BE49-F238E27FC236}">
                              <a16:creationId xmlns:a16="http://schemas.microsoft.com/office/drawing/2014/main" id="{065B9E67-54AB-0145-BD8F-27972551BFCB}"/>
                            </a:ext>
                          </a:extLst>
                        </p:cNvPr>
                        <p:cNvSpPr/>
                        <p:nvPr/>
                      </p:nvSpPr>
                      <p:spPr>
                        <a:xfrm>
                          <a:off x="5089769" y="179961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853" name="Group 252">
                        <a:extLst>
                          <a:ext uri="{FF2B5EF4-FFF2-40B4-BE49-F238E27FC236}">
                            <a16:creationId xmlns:a16="http://schemas.microsoft.com/office/drawing/2014/main" id="{DFA85C2A-0D85-D140-8FF8-38FA0A8DDBBC}"/>
                          </a:ext>
                        </a:extLst>
                      </p:cNvPr>
                      <p:cNvGrpSpPr/>
                      <p:nvPr/>
                    </p:nvGrpSpPr>
                    <p:grpSpPr>
                      <a:xfrm rot="1159863">
                        <a:off x="4964182" y="1445754"/>
                        <a:ext cx="444802" cy="420798"/>
                        <a:chOff x="4680086" y="1395899"/>
                        <a:chExt cx="444802" cy="420798"/>
                      </a:xfrm>
                    </p:grpSpPr>
                    <p:sp>
                      <p:nvSpPr>
                        <p:cNvPr id="2854" name="Oval 2853">
                          <a:extLst>
                            <a:ext uri="{FF2B5EF4-FFF2-40B4-BE49-F238E27FC236}">
                              <a16:creationId xmlns:a16="http://schemas.microsoft.com/office/drawing/2014/main" id="{58644246-5502-F44A-8924-509FCB7DD4AD}"/>
                            </a:ext>
                          </a:extLst>
                        </p:cNvPr>
                        <p:cNvSpPr/>
                        <p:nvPr/>
                      </p:nvSpPr>
                      <p:spPr>
                        <a:xfrm>
                          <a:off x="4922415" y="169343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55" name="Oval 2854">
                          <a:extLst>
                            <a:ext uri="{FF2B5EF4-FFF2-40B4-BE49-F238E27FC236}">
                              <a16:creationId xmlns:a16="http://schemas.microsoft.com/office/drawing/2014/main" id="{776F73D1-E4D6-B14F-A554-648946039913}"/>
                            </a:ext>
                          </a:extLst>
                        </p:cNvPr>
                        <p:cNvSpPr/>
                        <p:nvPr/>
                      </p:nvSpPr>
                      <p:spPr>
                        <a:xfrm>
                          <a:off x="4891455" y="153188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56" name="Oval 2855">
                          <a:extLst>
                            <a:ext uri="{FF2B5EF4-FFF2-40B4-BE49-F238E27FC236}">
                              <a16:creationId xmlns:a16="http://schemas.microsoft.com/office/drawing/2014/main" id="{C996BB6D-C0C6-394C-A723-A24DF648F54E}"/>
                            </a:ext>
                          </a:extLst>
                        </p:cNvPr>
                        <p:cNvSpPr/>
                        <p:nvPr/>
                      </p:nvSpPr>
                      <p:spPr>
                        <a:xfrm>
                          <a:off x="4680086" y="139589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57" name="Oval 2856">
                          <a:extLst>
                            <a:ext uri="{FF2B5EF4-FFF2-40B4-BE49-F238E27FC236}">
                              <a16:creationId xmlns:a16="http://schemas.microsoft.com/office/drawing/2014/main" id="{0AE51074-5351-214E-8B49-B32E4790E5C0}"/>
                            </a:ext>
                          </a:extLst>
                        </p:cNvPr>
                        <p:cNvSpPr/>
                        <p:nvPr/>
                      </p:nvSpPr>
                      <p:spPr>
                        <a:xfrm>
                          <a:off x="4830929" y="1586985"/>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58" name="Oval 2857">
                          <a:extLst>
                            <a:ext uri="{FF2B5EF4-FFF2-40B4-BE49-F238E27FC236}">
                              <a16:creationId xmlns:a16="http://schemas.microsoft.com/office/drawing/2014/main" id="{FD768F0C-FEC9-B645-9DB7-C8BC1649734E}"/>
                            </a:ext>
                          </a:extLst>
                        </p:cNvPr>
                        <p:cNvSpPr/>
                        <p:nvPr/>
                      </p:nvSpPr>
                      <p:spPr>
                        <a:xfrm>
                          <a:off x="4977953" y="175766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59" name="Oval 2858">
                          <a:extLst>
                            <a:ext uri="{FF2B5EF4-FFF2-40B4-BE49-F238E27FC236}">
                              <a16:creationId xmlns:a16="http://schemas.microsoft.com/office/drawing/2014/main" id="{0E1BE342-6873-EC48-BE6A-9ED76031D9DF}"/>
                            </a:ext>
                          </a:extLst>
                        </p:cNvPr>
                        <p:cNvSpPr/>
                        <p:nvPr/>
                      </p:nvSpPr>
                      <p:spPr>
                        <a:xfrm>
                          <a:off x="5030866" y="169785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60" name="Oval 2859">
                          <a:extLst>
                            <a:ext uri="{FF2B5EF4-FFF2-40B4-BE49-F238E27FC236}">
                              <a16:creationId xmlns:a16="http://schemas.microsoft.com/office/drawing/2014/main" id="{604ECB8A-CC4D-344B-9258-67F363525624}"/>
                            </a:ext>
                          </a:extLst>
                        </p:cNvPr>
                        <p:cNvSpPr/>
                        <p:nvPr/>
                      </p:nvSpPr>
                      <p:spPr>
                        <a:xfrm>
                          <a:off x="5079169" y="177097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nvGrpSpPr>
                    <p:cNvPr id="2841" name="Group 240">
                      <a:extLst>
                        <a:ext uri="{FF2B5EF4-FFF2-40B4-BE49-F238E27FC236}">
                          <a16:creationId xmlns:a16="http://schemas.microsoft.com/office/drawing/2014/main" id="{518A3CF2-DF95-C146-A5AD-8E3BBAAF3902}"/>
                        </a:ext>
                      </a:extLst>
                    </p:cNvPr>
                    <p:cNvGrpSpPr/>
                    <p:nvPr/>
                  </p:nvGrpSpPr>
                  <p:grpSpPr>
                    <a:xfrm rot="2231650">
                      <a:off x="4852877" y="1489650"/>
                      <a:ext cx="452135" cy="185783"/>
                      <a:chOff x="3741962" y="1307625"/>
                      <a:chExt cx="452135" cy="185783"/>
                    </a:xfrm>
                  </p:grpSpPr>
                  <p:grpSp>
                    <p:nvGrpSpPr>
                      <p:cNvPr id="2842" name="Group 241">
                        <a:extLst>
                          <a:ext uri="{FF2B5EF4-FFF2-40B4-BE49-F238E27FC236}">
                            <a16:creationId xmlns:a16="http://schemas.microsoft.com/office/drawing/2014/main" id="{DFB8568D-E416-DC4D-BD64-1135C073EF7F}"/>
                          </a:ext>
                        </a:extLst>
                      </p:cNvPr>
                      <p:cNvGrpSpPr/>
                      <p:nvPr/>
                    </p:nvGrpSpPr>
                    <p:grpSpPr>
                      <a:xfrm>
                        <a:off x="3741962" y="1342923"/>
                        <a:ext cx="229720" cy="150485"/>
                        <a:chOff x="3741962" y="1342923"/>
                        <a:chExt cx="229720" cy="150485"/>
                      </a:xfrm>
                    </p:grpSpPr>
                    <p:sp>
                      <p:nvSpPr>
                        <p:cNvPr id="2848" name="Oval 2847">
                          <a:extLst>
                            <a:ext uri="{FF2B5EF4-FFF2-40B4-BE49-F238E27FC236}">
                              <a16:creationId xmlns:a16="http://schemas.microsoft.com/office/drawing/2014/main" id="{E3187EBA-C078-434E-848B-36DC106D5494}"/>
                            </a:ext>
                          </a:extLst>
                        </p:cNvPr>
                        <p:cNvSpPr/>
                        <p:nvPr/>
                      </p:nvSpPr>
                      <p:spPr>
                        <a:xfrm>
                          <a:off x="3925963" y="1387832"/>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49" name="Oval 2848">
                          <a:extLst>
                            <a:ext uri="{FF2B5EF4-FFF2-40B4-BE49-F238E27FC236}">
                              <a16:creationId xmlns:a16="http://schemas.microsoft.com/office/drawing/2014/main" id="{3F21D813-3A89-D948-A500-5A953DA3081A}"/>
                            </a:ext>
                          </a:extLst>
                        </p:cNvPr>
                        <p:cNvSpPr/>
                        <p:nvPr/>
                      </p:nvSpPr>
                      <p:spPr>
                        <a:xfrm>
                          <a:off x="3754357" y="144768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50" name="Oval 2849">
                          <a:extLst>
                            <a:ext uri="{FF2B5EF4-FFF2-40B4-BE49-F238E27FC236}">
                              <a16:creationId xmlns:a16="http://schemas.microsoft.com/office/drawing/2014/main" id="{EAE744CA-811C-1244-B662-82B690A93026}"/>
                            </a:ext>
                          </a:extLst>
                        </p:cNvPr>
                        <p:cNvSpPr/>
                        <p:nvPr/>
                      </p:nvSpPr>
                      <p:spPr>
                        <a:xfrm>
                          <a:off x="3741962" y="1342923"/>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51" name="Oval 2850">
                          <a:extLst>
                            <a:ext uri="{FF2B5EF4-FFF2-40B4-BE49-F238E27FC236}">
                              <a16:creationId xmlns:a16="http://schemas.microsoft.com/office/drawing/2014/main" id="{8DFF7C30-32B4-2A4D-A373-B0FFE73EE643}"/>
                            </a:ext>
                          </a:extLst>
                        </p:cNvPr>
                        <p:cNvSpPr/>
                        <p:nvPr/>
                      </p:nvSpPr>
                      <p:spPr>
                        <a:xfrm>
                          <a:off x="3826883" y="141082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843" name="Group 242">
                        <a:extLst>
                          <a:ext uri="{FF2B5EF4-FFF2-40B4-BE49-F238E27FC236}">
                            <a16:creationId xmlns:a16="http://schemas.microsoft.com/office/drawing/2014/main" id="{23A29959-3AF6-364D-883C-598DA5B20B3A}"/>
                          </a:ext>
                        </a:extLst>
                      </p:cNvPr>
                      <p:cNvGrpSpPr/>
                      <p:nvPr/>
                    </p:nvGrpSpPr>
                    <p:grpSpPr>
                      <a:xfrm rot="1159863">
                        <a:off x="3818240" y="1307625"/>
                        <a:ext cx="375857" cy="104574"/>
                        <a:chOff x="3502631" y="1665219"/>
                        <a:chExt cx="375857" cy="104574"/>
                      </a:xfrm>
                    </p:grpSpPr>
                    <p:sp>
                      <p:nvSpPr>
                        <p:cNvPr id="2844" name="Oval 2843">
                          <a:extLst>
                            <a:ext uri="{FF2B5EF4-FFF2-40B4-BE49-F238E27FC236}">
                              <a16:creationId xmlns:a16="http://schemas.microsoft.com/office/drawing/2014/main" id="{9FC8A327-AB7E-CC4B-AE46-88E5EDDB6A97}"/>
                            </a:ext>
                          </a:extLst>
                        </p:cNvPr>
                        <p:cNvSpPr/>
                        <p:nvPr/>
                      </p:nvSpPr>
                      <p:spPr>
                        <a:xfrm>
                          <a:off x="3578005" y="166521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45" name="Oval 2844">
                          <a:extLst>
                            <a:ext uri="{FF2B5EF4-FFF2-40B4-BE49-F238E27FC236}">
                              <a16:creationId xmlns:a16="http://schemas.microsoft.com/office/drawing/2014/main" id="{54163B29-EE6F-694E-A9A0-5B9E6CBFC9FE}"/>
                            </a:ext>
                          </a:extLst>
                        </p:cNvPr>
                        <p:cNvSpPr/>
                        <p:nvPr/>
                      </p:nvSpPr>
                      <p:spPr>
                        <a:xfrm>
                          <a:off x="3832769" y="168781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46" name="Oval 2845">
                          <a:extLst>
                            <a:ext uri="{FF2B5EF4-FFF2-40B4-BE49-F238E27FC236}">
                              <a16:creationId xmlns:a16="http://schemas.microsoft.com/office/drawing/2014/main" id="{13B8BF36-512E-6444-AB7B-B9109857F61F}"/>
                            </a:ext>
                          </a:extLst>
                        </p:cNvPr>
                        <p:cNvSpPr/>
                        <p:nvPr/>
                      </p:nvSpPr>
                      <p:spPr>
                        <a:xfrm>
                          <a:off x="3502631" y="172039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47" name="Oval 2846">
                          <a:extLst>
                            <a:ext uri="{FF2B5EF4-FFF2-40B4-BE49-F238E27FC236}">
                              <a16:creationId xmlns:a16="http://schemas.microsoft.com/office/drawing/2014/main" id="{C40796A4-9DDF-DE4B-8C3D-49E6DB3C8B00}"/>
                            </a:ext>
                          </a:extLst>
                        </p:cNvPr>
                        <p:cNvSpPr/>
                        <p:nvPr/>
                      </p:nvSpPr>
                      <p:spPr>
                        <a:xfrm>
                          <a:off x="3753006" y="1724074"/>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grpSp>
            <p:grpSp>
              <p:nvGrpSpPr>
                <p:cNvPr id="2790" name="Group 268">
                  <a:extLst>
                    <a:ext uri="{FF2B5EF4-FFF2-40B4-BE49-F238E27FC236}">
                      <a16:creationId xmlns:a16="http://schemas.microsoft.com/office/drawing/2014/main" id="{7B1A5380-88AC-D642-BC95-208115A91D62}"/>
                    </a:ext>
                  </a:extLst>
                </p:cNvPr>
                <p:cNvGrpSpPr/>
                <p:nvPr/>
              </p:nvGrpSpPr>
              <p:grpSpPr>
                <a:xfrm>
                  <a:off x="5306171" y="2437085"/>
                  <a:ext cx="1359895" cy="559944"/>
                  <a:chOff x="3766620" y="1643976"/>
                  <a:chExt cx="1359895" cy="559944"/>
                </a:xfrm>
              </p:grpSpPr>
              <p:grpSp>
                <p:nvGrpSpPr>
                  <p:cNvPr id="2791" name="Group 213">
                    <a:extLst>
                      <a:ext uri="{FF2B5EF4-FFF2-40B4-BE49-F238E27FC236}">
                        <a16:creationId xmlns:a16="http://schemas.microsoft.com/office/drawing/2014/main" id="{2D15D7D1-7494-2347-B32B-E0E2D2BF84CE}"/>
                      </a:ext>
                    </a:extLst>
                  </p:cNvPr>
                  <p:cNvGrpSpPr/>
                  <p:nvPr/>
                </p:nvGrpSpPr>
                <p:grpSpPr>
                  <a:xfrm>
                    <a:off x="3766620" y="1643976"/>
                    <a:ext cx="1359895" cy="294275"/>
                    <a:chOff x="3766620" y="1643976"/>
                    <a:chExt cx="1359895" cy="294275"/>
                  </a:xfrm>
                </p:grpSpPr>
                <p:grpSp>
                  <p:nvGrpSpPr>
                    <p:cNvPr id="2815" name="Group 178">
                      <a:extLst>
                        <a:ext uri="{FF2B5EF4-FFF2-40B4-BE49-F238E27FC236}">
                          <a16:creationId xmlns:a16="http://schemas.microsoft.com/office/drawing/2014/main" id="{E15013DE-B2C6-AA42-BD84-EBCD4440D341}"/>
                        </a:ext>
                      </a:extLst>
                    </p:cNvPr>
                    <p:cNvGrpSpPr/>
                    <p:nvPr/>
                  </p:nvGrpSpPr>
                  <p:grpSpPr>
                    <a:xfrm>
                      <a:off x="3766620" y="1643976"/>
                      <a:ext cx="654269" cy="265133"/>
                      <a:chOff x="3766620" y="1643976"/>
                      <a:chExt cx="654269" cy="265133"/>
                    </a:xfrm>
                  </p:grpSpPr>
                  <p:grpSp>
                    <p:nvGrpSpPr>
                      <p:cNvPr id="2827" name="Group 161">
                        <a:extLst>
                          <a:ext uri="{FF2B5EF4-FFF2-40B4-BE49-F238E27FC236}">
                            <a16:creationId xmlns:a16="http://schemas.microsoft.com/office/drawing/2014/main" id="{FC2E95FD-A627-A74F-BA2E-183B98B51269}"/>
                          </a:ext>
                        </a:extLst>
                      </p:cNvPr>
                      <p:cNvGrpSpPr/>
                      <p:nvPr/>
                    </p:nvGrpSpPr>
                    <p:grpSpPr>
                      <a:xfrm>
                        <a:off x="3766620" y="1734620"/>
                        <a:ext cx="288874" cy="174489"/>
                        <a:chOff x="3766620" y="1734620"/>
                        <a:chExt cx="288874" cy="174489"/>
                      </a:xfrm>
                    </p:grpSpPr>
                    <p:sp>
                      <p:nvSpPr>
                        <p:cNvPr id="2833" name="Oval 2832">
                          <a:extLst>
                            <a:ext uri="{FF2B5EF4-FFF2-40B4-BE49-F238E27FC236}">
                              <a16:creationId xmlns:a16="http://schemas.microsoft.com/office/drawing/2014/main" id="{6738829E-3BA6-8249-86DD-17C871226440}"/>
                            </a:ext>
                          </a:extLst>
                        </p:cNvPr>
                        <p:cNvSpPr/>
                        <p:nvPr/>
                      </p:nvSpPr>
                      <p:spPr>
                        <a:xfrm>
                          <a:off x="3766620" y="186339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34" name="Oval 2833">
                          <a:extLst>
                            <a:ext uri="{FF2B5EF4-FFF2-40B4-BE49-F238E27FC236}">
                              <a16:creationId xmlns:a16="http://schemas.microsoft.com/office/drawing/2014/main" id="{413E5927-C65B-364B-AC2D-0BA991DE01DC}"/>
                            </a:ext>
                          </a:extLst>
                        </p:cNvPr>
                        <p:cNvSpPr/>
                        <p:nvPr/>
                      </p:nvSpPr>
                      <p:spPr>
                        <a:xfrm>
                          <a:off x="3828608" y="181852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35" name="Oval 2834">
                          <a:extLst>
                            <a:ext uri="{FF2B5EF4-FFF2-40B4-BE49-F238E27FC236}">
                              <a16:creationId xmlns:a16="http://schemas.microsoft.com/office/drawing/2014/main" id="{5F27180A-168A-7E4C-8A0E-61F7D8C9FA49}"/>
                            </a:ext>
                          </a:extLst>
                        </p:cNvPr>
                        <p:cNvSpPr/>
                        <p:nvPr/>
                      </p:nvSpPr>
                      <p:spPr>
                        <a:xfrm>
                          <a:off x="3910800" y="176921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36" name="Oval 2835">
                          <a:extLst>
                            <a:ext uri="{FF2B5EF4-FFF2-40B4-BE49-F238E27FC236}">
                              <a16:creationId xmlns:a16="http://schemas.microsoft.com/office/drawing/2014/main" id="{9E89C119-A64F-144F-8A0D-2970B5F2F971}"/>
                            </a:ext>
                          </a:extLst>
                        </p:cNvPr>
                        <p:cNvSpPr/>
                        <p:nvPr/>
                      </p:nvSpPr>
                      <p:spPr>
                        <a:xfrm>
                          <a:off x="4009775" y="173462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828" name="Group 160">
                        <a:extLst>
                          <a:ext uri="{FF2B5EF4-FFF2-40B4-BE49-F238E27FC236}">
                            <a16:creationId xmlns:a16="http://schemas.microsoft.com/office/drawing/2014/main" id="{16A76883-576B-5048-8A91-2A732CBDC41C}"/>
                          </a:ext>
                        </a:extLst>
                      </p:cNvPr>
                      <p:cNvGrpSpPr/>
                      <p:nvPr/>
                    </p:nvGrpSpPr>
                    <p:grpSpPr>
                      <a:xfrm rot="1159863">
                        <a:off x="4125212" y="1643976"/>
                        <a:ext cx="295677" cy="155098"/>
                        <a:chOff x="3914259" y="1892838"/>
                        <a:chExt cx="295677" cy="155098"/>
                      </a:xfrm>
                    </p:grpSpPr>
                    <p:sp>
                      <p:nvSpPr>
                        <p:cNvPr id="2829" name="Oval 2828">
                          <a:extLst>
                            <a:ext uri="{FF2B5EF4-FFF2-40B4-BE49-F238E27FC236}">
                              <a16:creationId xmlns:a16="http://schemas.microsoft.com/office/drawing/2014/main" id="{681AFA65-9638-4145-93BD-2685589EC1CB}"/>
                            </a:ext>
                          </a:extLst>
                        </p:cNvPr>
                        <p:cNvSpPr/>
                        <p:nvPr/>
                      </p:nvSpPr>
                      <p:spPr>
                        <a:xfrm>
                          <a:off x="3914259" y="200221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30" name="Oval 2829">
                          <a:extLst>
                            <a:ext uri="{FF2B5EF4-FFF2-40B4-BE49-F238E27FC236}">
                              <a16:creationId xmlns:a16="http://schemas.microsoft.com/office/drawing/2014/main" id="{EC013525-230F-0A4B-9770-04E059BEA6F3}"/>
                            </a:ext>
                          </a:extLst>
                        </p:cNvPr>
                        <p:cNvSpPr/>
                        <p:nvPr/>
                      </p:nvSpPr>
                      <p:spPr>
                        <a:xfrm>
                          <a:off x="3990603" y="196102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31" name="Oval 2830">
                          <a:extLst>
                            <a:ext uri="{FF2B5EF4-FFF2-40B4-BE49-F238E27FC236}">
                              <a16:creationId xmlns:a16="http://schemas.microsoft.com/office/drawing/2014/main" id="{BE5A53CC-BA01-964E-9695-E356281C45F4}"/>
                            </a:ext>
                          </a:extLst>
                        </p:cNvPr>
                        <p:cNvSpPr/>
                        <p:nvPr/>
                      </p:nvSpPr>
                      <p:spPr>
                        <a:xfrm>
                          <a:off x="4068338" y="191763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32" name="Oval 2831">
                          <a:extLst>
                            <a:ext uri="{FF2B5EF4-FFF2-40B4-BE49-F238E27FC236}">
                              <a16:creationId xmlns:a16="http://schemas.microsoft.com/office/drawing/2014/main" id="{0010A419-7DF5-8E4E-8255-2FAFC75735C5}"/>
                            </a:ext>
                          </a:extLst>
                        </p:cNvPr>
                        <p:cNvSpPr/>
                        <p:nvPr/>
                      </p:nvSpPr>
                      <p:spPr>
                        <a:xfrm>
                          <a:off x="4164217" y="189283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nvGrpSpPr>
                    <p:cNvPr id="2816" name="Group 179">
                      <a:extLst>
                        <a:ext uri="{FF2B5EF4-FFF2-40B4-BE49-F238E27FC236}">
                          <a16:creationId xmlns:a16="http://schemas.microsoft.com/office/drawing/2014/main" id="{178EEF90-4076-F749-9C28-CC490F79814B}"/>
                        </a:ext>
                      </a:extLst>
                    </p:cNvPr>
                    <p:cNvGrpSpPr/>
                    <p:nvPr/>
                  </p:nvGrpSpPr>
                  <p:grpSpPr>
                    <a:xfrm rot="2231650">
                      <a:off x="4472246" y="1673118"/>
                      <a:ext cx="654269" cy="265133"/>
                      <a:chOff x="3766620" y="1643976"/>
                      <a:chExt cx="654269" cy="265133"/>
                    </a:xfrm>
                  </p:grpSpPr>
                  <p:grpSp>
                    <p:nvGrpSpPr>
                      <p:cNvPr id="2817" name="Group 180">
                        <a:extLst>
                          <a:ext uri="{FF2B5EF4-FFF2-40B4-BE49-F238E27FC236}">
                            <a16:creationId xmlns:a16="http://schemas.microsoft.com/office/drawing/2014/main" id="{A916AA77-F89C-1544-B1F5-E2EC92CF80B6}"/>
                          </a:ext>
                        </a:extLst>
                      </p:cNvPr>
                      <p:cNvGrpSpPr/>
                      <p:nvPr/>
                    </p:nvGrpSpPr>
                    <p:grpSpPr>
                      <a:xfrm>
                        <a:off x="3766620" y="1734620"/>
                        <a:ext cx="288874" cy="174489"/>
                        <a:chOff x="3766620" y="1734620"/>
                        <a:chExt cx="288874" cy="174489"/>
                      </a:xfrm>
                    </p:grpSpPr>
                    <p:sp>
                      <p:nvSpPr>
                        <p:cNvPr id="2823" name="Oval 2822">
                          <a:extLst>
                            <a:ext uri="{FF2B5EF4-FFF2-40B4-BE49-F238E27FC236}">
                              <a16:creationId xmlns:a16="http://schemas.microsoft.com/office/drawing/2014/main" id="{05E15D7D-FE03-E74B-B6F1-00152DCAB80E}"/>
                            </a:ext>
                          </a:extLst>
                        </p:cNvPr>
                        <p:cNvSpPr/>
                        <p:nvPr/>
                      </p:nvSpPr>
                      <p:spPr>
                        <a:xfrm>
                          <a:off x="3766620" y="186339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24" name="Oval 2823">
                          <a:extLst>
                            <a:ext uri="{FF2B5EF4-FFF2-40B4-BE49-F238E27FC236}">
                              <a16:creationId xmlns:a16="http://schemas.microsoft.com/office/drawing/2014/main" id="{D5C2EA06-7888-3744-85AD-36513AE77E01}"/>
                            </a:ext>
                          </a:extLst>
                        </p:cNvPr>
                        <p:cNvSpPr/>
                        <p:nvPr/>
                      </p:nvSpPr>
                      <p:spPr>
                        <a:xfrm>
                          <a:off x="3828608" y="181852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25" name="Oval 2824">
                          <a:extLst>
                            <a:ext uri="{FF2B5EF4-FFF2-40B4-BE49-F238E27FC236}">
                              <a16:creationId xmlns:a16="http://schemas.microsoft.com/office/drawing/2014/main" id="{857BA48E-D1F3-594A-96B1-F1A038EC1ACC}"/>
                            </a:ext>
                          </a:extLst>
                        </p:cNvPr>
                        <p:cNvSpPr/>
                        <p:nvPr/>
                      </p:nvSpPr>
                      <p:spPr>
                        <a:xfrm>
                          <a:off x="3910800" y="176921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26" name="Oval 2825">
                          <a:extLst>
                            <a:ext uri="{FF2B5EF4-FFF2-40B4-BE49-F238E27FC236}">
                              <a16:creationId xmlns:a16="http://schemas.microsoft.com/office/drawing/2014/main" id="{F199923A-6A56-DA4D-848A-D0DAA7B87A79}"/>
                            </a:ext>
                          </a:extLst>
                        </p:cNvPr>
                        <p:cNvSpPr/>
                        <p:nvPr/>
                      </p:nvSpPr>
                      <p:spPr>
                        <a:xfrm>
                          <a:off x="4009775" y="173462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818" name="Group 181">
                        <a:extLst>
                          <a:ext uri="{FF2B5EF4-FFF2-40B4-BE49-F238E27FC236}">
                            <a16:creationId xmlns:a16="http://schemas.microsoft.com/office/drawing/2014/main" id="{3BD77025-57D0-414D-849F-81B3CFDBCB61}"/>
                          </a:ext>
                        </a:extLst>
                      </p:cNvPr>
                      <p:cNvGrpSpPr/>
                      <p:nvPr/>
                    </p:nvGrpSpPr>
                    <p:grpSpPr>
                      <a:xfrm rot="1159863">
                        <a:off x="4125212" y="1643976"/>
                        <a:ext cx="295677" cy="155098"/>
                        <a:chOff x="3914259" y="1892838"/>
                        <a:chExt cx="295677" cy="155098"/>
                      </a:xfrm>
                    </p:grpSpPr>
                    <p:sp>
                      <p:nvSpPr>
                        <p:cNvPr id="2819" name="Oval 2818">
                          <a:extLst>
                            <a:ext uri="{FF2B5EF4-FFF2-40B4-BE49-F238E27FC236}">
                              <a16:creationId xmlns:a16="http://schemas.microsoft.com/office/drawing/2014/main" id="{05A48B6A-808F-D04F-847D-15DBC2C04F51}"/>
                            </a:ext>
                          </a:extLst>
                        </p:cNvPr>
                        <p:cNvSpPr/>
                        <p:nvPr/>
                      </p:nvSpPr>
                      <p:spPr>
                        <a:xfrm>
                          <a:off x="3914259" y="200221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20" name="Oval 2819">
                          <a:extLst>
                            <a:ext uri="{FF2B5EF4-FFF2-40B4-BE49-F238E27FC236}">
                              <a16:creationId xmlns:a16="http://schemas.microsoft.com/office/drawing/2014/main" id="{4E03688B-AD9C-8A45-A255-283A1DBD72FA}"/>
                            </a:ext>
                          </a:extLst>
                        </p:cNvPr>
                        <p:cNvSpPr/>
                        <p:nvPr/>
                      </p:nvSpPr>
                      <p:spPr>
                        <a:xfrm>
                          <a:off x="3990603" y="1961027"/>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21" name="Oval 2820">
                          <a:extLst>
                            <a:ext uri="{FF2B5EF4-FFF2-40B4-BE49-F238E27FC236}">
                              <a16:creationId xmlns:a16="http://schemas.microsoft.com/office/drawing/2014/main" id="{8DBE3099-850C-E84F-8D09-0AAB04E4813F}"/>
                            </a:ext>
                          </a:extLst>
                        </p:cNvPr>
                        <p:cNvSpPr/>
                        <p:nvPr/>
                      </p:nvSpPr>
                      <p:spPr>
                        <a:xfrm>
                          <a:off x="4068338" y="191763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22" name="Oval 2821">
                          <a:extLst>
                            <a:ext uri="{FF2B5EF4-FFF2-40B4-BE49-F238E27FC236}">
                              <a16:creationId xmlns:a16="http://schemas.microsoft.com/office/drawing/2014/main" id="{CF00B6E7-4FCC-F34D-8881-91DD3C582C83}"/>
                            </a:ext>
                          </a:extLst>
                        </p:cNvPr>
                        <p:cNvSpPr/>
                        <p:nvPr/>
                      </p:nvSpPr>
                      <p:spPr>
                        <a:xfrm>
                          <a:off x="4164217" y="189283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grpSp>
                <p:nvGrpSpPr>
                  <p:cNvPr id="2792" name="Group 212">
                    <a:extLst>
                      <a:ext uri="{FF2B5EF4-FFF2-40B4-BE49-F238E27FC236}">
                        <a16:creationId xmlns:a16="http://schemas.microsoft.com/office/drawing/2014/main" id="{6B5B37FA-F645-AD4F-9B3A-92A989516713}"/>
                      </a:ext>
                    </a:extLst>
                  </p:cNvPr>
                  <p:cNvGrpSpPr/>
                  <p:nvPr/>
                </p:nvGrpSpPr>
                <p:grpSpPr>
                  <a:xfrm rot="740715">
                    <a:off x="3768353" y="1694343"/>
                    <a:ext cx="1301802" cy="509577"/>
                    <a:chOff x="3919020" y="1551932"/>
                    <a:chExt cx="1301802" cy="509577"/>
                  </a:xfrm>
                </p:grpSpPr>
                <p:grpSp>
                  <p:nvGrpSpPr>
                    <p:cNvPr id="2793" name="Group 190">
                      <a:extLst>
                        <a:ext uri="{FF2B5EF4-FFF2-40B4-BE49-F238E27FC236}">
                          <a16:creationId xmlns:a16="http://schemas.microsoft.com/office/drawing/2014/main" id="{BF7B5633-C28A-2E48-9860-5597CD89EF6D}"/>
                        </a:ext>
                      </a:extLst>
                    </p:cNvPr>
                    <p:cNvGrpSpPr/>
                    <p:nvPr/>
                  </p:nvGrpSpPr>
                  <p:grpSpPr>
                    <a:xfrm>
                      <a:off x="3919020" y="1551932"/>
                      <a:ext cx="735361" cy="509577"/>
                      <a:chOff x="3766620" y="1399532"/>
                      <a:chExt cx="735361" cy="509577"/>
                    </a:xfrm>
                  </p:grpSpPr>
                  <p:grpSp>
                    <p:nvGrpSpPr>
                      <p:cNvPr id="2805" name="Group 191">
                        <a:extLst>
                          <a:ext uri="{FF2B5EF4-FFF2-40B4-BE49-F238E27FC236}">
                            <a16:creationId xmlns:a16="http://schemas.microsoft.com/office/drawing/2014/main" id="{3D59C52B-63DA-FF43-BDFD-92D089F41AD8}"/>
                          </a:ext>
                        </a:extLst>
                      </p:cNvPr>
                      <p:cNvGrpSpPr/>
                      <p:nvPr/>
                    </p:nvGrpSpPr>
                    <p:grpSpPr>
                      <a:xfrm>
                        <a:off x="3766620" y="1625761"/>
                        <a:ext cx="276788" cy="283348"/>
                        <a:chOff x="3766620" y="1625761"/>
                        <a:chExt cx="276788" cy="283348"/>
                      </a:xfrm>
                    </p:grpSpPr>
                    <p:sp>
                      <p:nvSpPr>
                        <p:cNvPr id="2811" name="Oval 2810">
                          <a:extLst>
                            <a:ext uri="{FF2B5EF4-FFF2-40B4-BE49-F238E27FC236}">
                              <a16:creationId xmlns:a16="http://schemas.microsoft.com/office/drawing/2014/main" id="{ED8EB8B8-16EE-C349-B0FE-1D013098F761}"/>
                            </a:ext>
                          </a:extLst>
                        </p:cNvPr>
                        <p:cNvSpPr/>
                        <p:nvPr/>
                      </p:nvSpPr>
                      <p:spPr>
                        <a:xfrm>
                          <a:off x="3766620" y="1863390"/>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12" name="Oval 2811">
                          <a:extLst>
                            <a:ext uri="{FF2B5EF4-FFF2-40B4-BE49-F238E27FC236}">
                              <a16:creationId xmlns:a16="http://schemas.microsoft.com/office/drawing/2014/main" id="{9E2C086F-D342-F548-9B84-ED24C4E7512E}"/>
                            </a:ext>
                          </a:extLst>
                        </p:cNvPr>
                        <p:cNvSpPr/>
                        <p:nvPr/>
                      </p:nvSpPr>
                      <p:spPr>
                        <a:xfrm>
                          <a:off x="3820642" y="178212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13" name="Oval 2812">
                          <a:extLst>
                            <a:ext uri="{FF2B5EF4-FFF2-40B4-BE49-F238E27FC236}">
                              <a16:creationId xmlns:a16="http://schemas.microsoft.com/office/drawing/2014/main" id="{74F9894C-B7D1-2C4E-A38E-4611AC509049}"/>
                            </a:ext>
                          </a:extLst>
                        </p:cNvPr>
                        <p:cNvSpPr/>
                        <p:nvPr/>
                      </p:nvSpPr>
                      <p:spPr>
                        <a:xfrm>
                          <a:off x="3895482" y="169921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14" name="Oval 2813">
                          <a:extLst>
                            <a:ext uri="{FF2B5EF4-FFF2-40B4-BE49-F238E27FC236}">
                              <a16:creationId xmlns:a16="http://schemas.microsoft.com/office/drawing/2014/main" id="{99ABC7B4-1CD2-A64F-AB36-7BDA343D57FF}"/>
                            </a:ext>
                          </a:extLst>
                        </p:cNvPr>
                        <p:cNvSpPr/>
                        <p:nvPr/>
                      </p:nvSpPr>
                      <p:spPr>
                        <a:xfrm>
                          <a:off x="3997689" y="162576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806" name="Group 192">
                        <a:extLst>
                          <a:ext uri="{FF2B5EF4-FFF2-40B4-BE49-F238E27FC236}">
                            <a16:creationId xmlns:a16="http://schemas.microsoft.com/office/drawing/2014/main" id="{BC8B3BE0-6039-5849-8377-9826A78AAC4D}"/>
                          </a:ext>
                        </a:extLst>
                      </p:cNvPr>
                      <p:cNvGrpSpPr/>
                      <p:nvPr/>
                    </p:nvGrpSpPr>
                    <p:grpSpPr>
                      <a:xfrm rot="1159863">
                        <a:off x="4149523" y="1399532"/>
                        <a:ext cx="352458" cy="254128"/>
                        <a:chOff x="3871073" y="1641939"/>
                        <a:chExt cx="352458" cy="254128"/>
                      </a:xfrm>
                    </p:grpSpPr>
                    <p:sp>
                      <p:nvSpPr>
                        <p:cNvPr id="2807" name="Oval 2806">
                          <a:extLst>
                            <a:ext uri="{FF2B5EF4-FFF2-40B4-BE49-F238E27FC236}">
                              <a16:creationId xmlns:a16="http://schemas.microsoft.com/office/drawing/2014/main" id="{3F21E49B-D5C0-1540-BF29-0B455940045A}"/>
                            </a:ext>
                          </a:extLst>
                        </p:cNvPr>
                        <p:cNvSpPr/>
                        <p:nvPr/>
                      </p:nvSpPr>
                      <p:spPr>
                        <a:xfrm>
                          <a:off x="3871073" y="185034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08" name="Oval 2807">
                          <a:extLst>
                            <a:ext uri="{FF2B5EF4-FFF2-40B4-BE49-F238E27FC236}">
                              <a16:creationId xmlns:a16="http://schemas.microsoft.com/office/drawing/2014/main" id="{BA6C387C-0372-9944-9DAD-9C324A11EF0D}"/>
                            </a:ext>
                          </a:extLst>
                        </p:cNvPr>
                        <p:cNvSpPr/>
                        <p:nvPr/>
                      </p:nvSpPr>
                      <p:spPr>
                        <a:xfrm>
                          <a:off x="3963144" y="176914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09" name="Oval 2808">
                          <a:extLst>
                            <a:ext uri="{FF2B5EF4-FFF2-40B4-BE49-F238E27FC236}">
                              <a16:creationId xmlns:a16="http://schemas.microsoft.com/office/drawing/2014/main" id="{892A48D9-DEFA-354F-8213-BE4FA1F120BE}"/>
                            </a:ext>
                          </a:extLst>
                        </p:cNvPr>
                        <p:cNvSpPr/>
                        <p:nvPr/>
                      </p:nvSpPr>
                      <p:spPr>
                        <a:xfrm>
                          <a:off x="4091535" y="1687751"/>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10" name="Oval 2809">
                          <a:extLst>
                            <a:ext uri="{FF2B5EF4-FFF2-40B4-BE49-F238E27FC236}">
                              <a16:creationId xmlns:a16="http://schemas.microsoft.com/office/drawing/2014/main" id="{BF100116-C1C9-D545-9532-A7A5EF159250}"/>
                            </a:ext>
                          </a:extLst>
                        </p:cNvPr>
                        <p:cNvSpPr/>
                        <p:nvPr/>
                      </p:nvSpPr>
                      <p:spPr>
                        <a:xfrm>
                          <a:off x="4177812" y="164193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nvGrpSpPr>
                    <p:cNvPr id="2794" name="Group 201">
                      <a:extLst>
                        <a:ext uri="{FF2B5EF4-FFF2-40B4-BE49-F238E27FC236}">
                          <a16:creationId xmlns:a16="http://schemas.microsoft.com/office/drawing/2014/main" id="{B9F09DD5-128D-E740-9C77-3E7B9EB7A5AA}"/>
                        </a:ext>
                      </a:extLst>
                    </p:cNvPr>
                    <p:cNvGrpSpPr/>
                    <p:nvPr/>
                  </p:nvGrpSpPr>
                  <p:grpSpPr>
                    <a:xfrm rot="2231650">
                      <a:off x="4704304" y="1626063"/>
                      <a:ext cx="516518" cy="183632"/>
                      <a:chOff x="3698876" y="1486863"/>
                      <a:chExt cx="516518" cy="183632"/>
                    </a:xfrm>
                  </p:grpSpPr>
                  <p:grpSp>
                    <p:nvGrpSpPr>
                      <p:cNvPr id="2795" name="Group 202">
                        <a:extLst>
                          <a:ext uri="{FF2B5EF4-FFF2-40B4-BE49-F238E27FC236}">
                            <a16:creationId xmlns:a16="http://schemas.microsoft.com/office/drawing/2014/main" id="{5D1981E3-D4F6-E24F-BF4C-8ED9B882DE0B}"/>
                          </a:ext>
                        </a:extLst>
                      </p:cNvPr>
                      <p:cNvGrpSpPr/>
                      <p:nvPr/>
                    </p:nvGrpSpPr>
                    <p:grpSpPr>
                      <a:xfrm>
                        <a:off x="3698876" y="1510899"/>
                        <a:ext cx="361162" cy="159596"/>
                        <a:chOff x="3698876" y="1510899"/>
                        <a:chExt cx="361162" cy="159596"/>
                      </a:xfrm>
                    </p:grpSpPr>
                    <p:sp>
                      <p:nvSpPr>
                        <p:cNvPr id="2801" name="Oval 2800">
                          <a:extLst>
                            <a:ext uri="{FF2B5EF4-FFF2-40B4-BE49-F238E27FC236}">
                              <a16:creationId xmlns:a16="http://schemas.microsoft.com/office/drawing/2014/main" id="{62252617-13AB-E544-B759-B5C803C4DCB3}"/>
                            </a:ext>
                          </a:extLst>
                        </p:cNvPr>
                        <p:cNvSpPr/>
                        <p:nvPr/>
                      </p:nvSpPr>
                      <p:spPr>
                        <a:xfrm>
                          <a:off x="3698876" y="162477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02" name="Oval 2801">
                          <a:extLst>
                            <a:ext uri="{FF2B5EF4-FFF2-40B4-BE49-F238E27FC236}">
                              <a16:creationId xmlns:a16="http://schemas.microsoft.com/office/drawing/2014/main" id="{738703E7-82E3-7C47-BD08-2E0E5BB2A81D}"/>
                            </a:ext>
                          </a:extLst>
                        </p:cNvPr>
                        <p:cNvSpPr/>
                        <p:nvPr/>
                      </p:nvSpPr>
                      <p:spPr>
                        <a:xfrm>
                          <a:off x="3927382" y="1526028"/>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03" name="Oval 2802">
                          <a:extLst>
                            <a:ext uri="{FF2B5EF4-FFF2-40B4-BE49-F238E27FC236}">
                              <a16:creationId xmlns:a16="http://schemas.microsoft.com/office/drawing/2014/main" id="{D4E8BF12-98FE-E246-B1B0-5C39826603B5}"/>
                            </a:ext>
                          </a:extLst>
                        </p:cNvPr>
                        <p:cNvSpPr/>
                        <p:nvPr/>
                      </p:nvSpPr>
                      <p:spPr>
                        <a:xfrm>
                          <a:off x="4014319" y="151089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04" name="Oval 2803">
                          <a:extLst>
                            <a:ext uri="{FF2B5EF4-FFF2-40B4-BE49-F238E27FC236}">
                              <a16:creationId xmlns:a16="http://schemas.microsoft.com/office/drawing/2014/main" id="{E2E3F078-B35A-7447-A737-00A3957585F6}"/>
                            </a:ext>
                          </a:extLst>
                        </p:cNvPr>
                        <p:cNvSpPr/>
                        <p:nvPr/>
                      </p:nvSpPr>
                      <p:spPr>
                        <a:xfrm>
                          <a:off x="3975518" y="1584845"/>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796" name="Group 203">
                        <a:extLst>
                          <a:ext uri="{FF2B5EF4-FFF2-40B4-BE49-F238E27FC236}">
                            <a16:creationId xmlns:a16="http://schemas.microsoft.com/office/drawing/2014/main" id="{22C2635B-DE00-574F-B161-02D03B695DEE}"/>
                          </a:ext>
                        </a:extLst>
                      </p:cNvPr>
                      <p:cNvGrpSpPr/>
                      <p:nvPr/>
                    </p:nvGrpSpPr>
                    <p:grpSpPr>
                      <a:xfrm rot="1159863">
                        <a:off x="4083017" y="1486863"/>
                        <a:ext cx="132377" cy="175172"/>
                        <a:chOff x="3830361" y="1785013"/>
                        <a:chExt cx="132377" cy="175172"/>
                      </a:xfrm>
                    </p:grpSpPr>
                    <p:sp>
                      <p:nvSpPr>
                        <p:cNvPr id="2797" name="Oval 2796">
                          <a:extLst>
                            <a:ext uri="{FF2B5EF4-FFF2-40B4-BE49-F238E27FC236}">
                              <a16:creationId xmlns:a16="http://schemas.microsoft.com/office/drawing/2014/main" id="{18937CB8-1259-5C4F-AD3A-9F5A09A06866}"/>
                            </a:ext>
                          </a:extLst>
                        </p:cNvPr>
                        <p:cNvSpPr/>
                        <p:nvPr/>
                      </p:nvSpPr>
                      <p:spPr>
                        <a:xfrm>
                          <a:off x="3846030" y="181297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98" name="Oval 2797">
                          <a:extLst>
                            <a:ext uri="{FF2B5EF4-FFF2-40B4-BE49-F238E27FC236}">
                              <a16:creationId xmlns:a16="http://schemas.microsoft.com/office/drawing/2014/main" id="{9EEABE01-7BA6-7041-8EE2-2701FF55868A}"/>
                            </a:ext>
                          </a:extLst>
                        </p:cNvPr>
                        <p:cNvSpPr/>
                        <p:nvPr/>
                      </p:nvSpPr>
                      <p:spPr>
                        <a:xfrm>
                          <a:off x="3830361" y="1914466"/>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99" name="Oval 2798">
                          <a:extLst>
                            <a:ext uri="{FF2B5EF4-FFF2-40B4-BE49-F238E27FC236}">
                              <a16:creationId xmlns:a16="http://schemas.microsoft.com/office/drawing/2014/main" id="{F155CA0F-D1EB-BC47-AAED-6C9DD46342B1}"/>
                            </a:ext>
                          </a:extLst>
                        </p:cNvPr>
                        <p:cNvSpPr/>
                        <p:nvPr/>
                      </p:nvSpPr>
                      <p:spPr>
                        <a:xfrm>
                          <a:off x="3899221" y="1886079"/>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00" name="Oval 2799">
                          <a:extLst>
                            <a:ext uri="{FF2B5EF4-FFF2-40B4-BE49-F238E27FC236}">
                              <a16:creationId xmlns:a16="http://schemas.microsoft.com/office/drawing/2014/main" id="{36BDA676-E116-124B-B497-119729881EEA}"/>
                            </a:ext>
                          </a:extLst>
                        </p:cNvPr>
                        <p:cNvSpPr/>
                        <p:nvPr/>
                      </p:nvSpPr>
                      <p:spPr>
                        <a:xfrm>
                          <a:off x="3917019" y="1785013"/>
                          <a:ext cx="45719" cy="45719"/>
                        </a:xfrm>
                        <a:prstGeom prst="ellipse">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grpSp>
          </p:grpSp>
          <p:sp>
            <p:nvSpPr>
              <p:cNvPr id="2520" name="Oval 2519">
                <a:extLst>
                  <a:ext uri="{FF2B5EF4-FFF2-40B4-BE49-F238E27FC236}">
                    <a16:creationId xmlns:a16="http://schemas.microsoft.com/office/drawing/2014/main" id="{047C45E1-C772-5F4B-BD88-AC61A1AE840E}"/>
                  </a:ext>
                </a:extLst>
              </p:cNvPr>
              <p:cNvSpPr/>
              <p:nvPr/>
            </p:nvSpPr>
            <p:spPr>
              <a:xfrm rot="16200000">
                <a:off x="2445908" y="1969686"/>
                <a:ext cx="452758" cy="491099"/>
              </a:xfrm>
              <a:prstGeom prst="ellipse">
                <a:avLst/>
              </a:prstGeom>
              <a:solidFill>
                <a:srgbClr val="99CCFF"/>
              </a:solidFill>
              <a:ln w="25400" cap="flat" cmpd="sng" algn="ctr">
                <a:solidFill>
                  <a:srgbClr val="FFFFFF"/>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1" name="Freeform 2520">
                <a:extLst>
                  <a:ext uri="{FF2B5EF4-FFF2-40B4-BE49-F238E27FC236}">
                    <a16:creationId xmlns:a16="http://schemas.microsoft.com/office/drawing/2014/main" id="{F345420D-A873-154C-AC79-628B428349B0}"/>
                  </a:ext>
                </a:extLst>
              </p:cNvPr>
              <p:cNvSpPr/>
              <p:nvPr/>
            </p:nvSpPr>
            <p:spPr>
              <a:xfrm rot="16200000">
                <a:off x="2488998" y="1984745"/>
                <a:ext cx="388764" cy="456491"/>
              </a:xfrm>
              <a:custGeom>
                <a:avLst/>
                <a:gdLst>
                  <a:gd name="connsiteX0" fmla="*/ 341582 w 1473180"/>
                  <a:gd name="connsiteY0" fmla="*/ 270076 h 1568484"/>
                  <a:gd name="connsiteX1" fmla="*/ 313301 w 1473180"/>
                  <a:gd name="connsiteY1" fmla="*/ 260650 h 1568484"/>
                  <a:gd name="connsiteX2" fmla="*/ 294448 w 1473180"/>
                  <a:gd name="connsiteY2" fmla="*/ 204089 h 1568484"/>
                  <a:gd name="connsiteX3" fmla="*/ 332155 w 1473180"/>
                  <a:gd name="connsiteY3" fmla="*/ 72113 h 1568484"/>
                  <a:gd name="connsiteX4" fmla="*/ 369862 w 1473180"/>
                  <a:gd name="connsiteY4" fmla="*/ 43833 h 1568484"/>
                  <a:gd name="connsiteX5" fmla="*/ 407569 w 1473180"/>
                  <a:gd name="connsiteY5" fmla="*/ 34406 h 1568484"/>
                  <a:gd name="connsiteX6" fmla="*/ 473557 w 1473180"/>
                  <a:gd name="connsiteY6" fmla="*/ 43833 h 1568484"/>
                  <a:gd name="connsiteX7" fmla="*/ 539545 w 1473180"/>
                  <a:gd name="connsiteY7" fmla="*/ 109821 h 1568484"/>
                  <a:gd name="connsiteX8" fmla="*/ 558398 w 1473180"/>
                  <a:gd name="connsiteY8" fmla="*/ 166381 h 1568484"/>
                  <a:gd name="connsiteX9" fmla="*/ 548972 w 1473180"/>
                  <a:gd name="connsiteY9" fmla="*/ 241796 h 1568484"/>
                  <a:gd name="connsiteX10" fmla="*/ 501838 w 1473180"/>
                  <a:gd name="connsiteY10" fmla="*/ 307784 h 1568484"/>
                  <a:gd name="connsiteX11" fmla="*/ 473557 w 1473180"/>
                  <a:gd name="connsiteY11" fmla="*/ 326637 h 1568484"/>
                  <a:gd name="connsiteX12" fmla="*/ 351009 w 1473180"/>
                  <a:gd name="connsiteY12" fmla="*/ 317210 h 1568484"/>
                  <a:gd name="connsiteX13" fmla="*/ 360435 w 1473180"/>
                  <a:gd name="connsiteY13" fmla="*/ 288930 h 1568484"/>
                  <a:gd name="connsiteX14" fmla="*/ 388716 w 1473180"/>
                  <a:gd name="connsiteY14" fmla="*/ 270076 h 1568484"/>
                  <a:gd name="connsiteX15" fmla="*/ 464130 w 1473180"/>
                  <a:gd name="connsiteY15" fmla="*/ 260650 h 1568484"/>
                  <a:gd name="connsiteX16" fmla="*/ 624386 w 1473180"/>
                  <a:gd name="connsiteY16" fmla="*/ 251223 h 1568484"/>
                  <a:gd name="connsiteX17" fmla="*/ 690374 w 1473180"/>
                  <a:gd name="connsiteY17" fmla="*/ 222942 h 1568484"/>
                  <a:gd name="connsiteX18" fmla="*/ 680947 w 1473180"/>
                  <a:gd name="connsiteY18" fmla="*/ 175808 h 1568484"/>
                  <a:gd name="connsiteX19" fmla="*/ 596106 w 1473180"/>
                  <a:gd name="connsiteY19" fmla="*/ 109821 h 1568484"/>
                  <a:gd name="connsiteX20" fmla="*/ 577252 w 1473180"/>
                  <a:gd name="connsiteY20" fmla="*/ 138101 h 1568484"/>
                  <a:gd name="connsiteX21" fmla="*/ 586679 w 1473180"/>
                  <a:gd name="connsiteY21" fmla="*/ 232369 h 1568484"/>
                  <a:gd name="connsiteX22" fmla="*/ 652666 w 1473180"/>
                  <a:gd name="connsiteY22" fmla="*/ 270076 h 1568484"/>
                  <a:gd name="connsiteX23" fmla="*/ 765788 w 1473180"/>
                  <a:gd name="connsiteY23" fmla="*/ 260650 h 1568484"/>
                  <a:gd name="connsiteX24" fmla="*/ 822349 w 1473180"/>
                  <a:gd name="connsiteY24" fmla="*/ 232369 h 1568484"/>
                  <a:gd name="connsiteX25" fmla="*/ 860056 w 1473180"/>
                  <a:gd name="connsiteY25" fmla="*/ 213515 h 1568484"/>
                  <a:gd name="connsiteX26" fmla="*/ 916617 w 1473180"/>
                  <a:gd name="connsiteY26" fmla="*/ 185235 h 1568484"/>
                  <a:gd name="connsiteX27" fmla="*/ 1020312 w 1473180"/>
                  <a:gd name="connsiteY27" fmla="*/ 194662 h 1568484"/>
                  <a:gd name="connsiteX28" fmla="*/ 1105153 w 1473180"/>
                  <a:gd name="connsiteY28" fmla="*/ 288930 h 1568484"/>
                  <a:gd name="connsiteX29" fmla="*/ 1058019 w 1473180"/>
                  <a:gd name="connsiteY29" fmla="*/ 392625 h 1568484"/>
                  <a:gd name="connsiteX30" fmla="*/ 982605 w 1473180"/>
                  <a:gd name="connsiteY30" fmla="*/ 373771 h 1568484"/>
                  <a:gd name="connsiteX31" fmla="*/ 954324 w 1473180"/>
                  <a:gd name="connsiteY31" fmla="*/ 326637 h 1568484"/>
                  <a:gd name="connsiteX32" fmla="*/ 935470 w 1473180"/>
                  <a:gd name="connsiteY32" fmla="*/ 288930 h 1568484"/>
                  <a:gd name="connsiteX33" fmla="*/ 907190 w 1473180"/>
                  <a:gd name="connsiteY33" fmla="*/ 251223 h 1568484"/>
                  <a:gd name="connsiteX34" fmla="*/ 888336 w 1473180"/>
                  <a:gd name="connsiteY34" fmla="*/ 213515 h 1568484"/>
                  <a:gd name="connsiteX35" fmla="*/ 860056 w 1473180"/>
                  <a:gd name="connsiteY35" fmla="*/ 156955 h 1568484"/>
                  <a:gd name="connsiteX36" fmla="*/ 869483 w 1473180"/>
                  <a:gd name="connsiteY36" fmla="*/ 81540 h 1568484"/>
                  <a:gd name="connsiteX37" fmla="*/ 907190 w 1473180"/>
                  <a:gd name="connsiteY37" fmla="*/ 72113 h 1568484"/>
                  <a:gd name="connsiteX38" fmla="*/ 1001458 w 1473180"/>
                  <a:gd name="connsiteY38" fmla="*/ 81540 h 1568484"/>
                  <a:gd name="connsiteX39" fmla="*/ 1058019 w 1473180"/>
                  <a:gd name="connsiteY39" fmla="*/ 138101 h 1568484"/>
                  <a:gd name="connsiteX40" fmla="*/ 1076873 w 1473180"/>
                  <a:gd name="connsiteY40" fmla="*/ 204089 h 1568484"/>
                  <a:gd name="connsiteX41" fmla="*/ 1095726 w 1473180"/>
                  <a:gd name="connsiteY41" fmla="*/ 279503 h 1568484"/>
                  <a:gd name="connsiteX42" fmla="*/ 1086299 w 1473180"/>
                  <a:gd name="connsiteY42" fmla="*/ 420905 h 1568484"/>
                  <a:gd name="connsiteX43" fmla="*/ 1058019 w 1473180"/>
                  <a:gd name="connsiteY43" fmla="*/ 430332 h 1568484"/>
                  <a:gd name="connsiteX44" fmla="*/ 1086299 w 1473180"/>
                  <a:gd name="connsiteY44" fmla="*/ 449186 h 1568484"/>
                  <a:gd name="connsiteX45" fmla="*/ 1133433 w 1473180"/>
                  <a:gd name="connsiteY45" fmla="*/ 477466 h 1568484"/>
                  <a:gd name="connsiteX46" fmla="*/ 1274835 w 1473180"/>
                  <a:gd name="connsiteY46" fmla="*/ 468039 h 1568484"/>
                  <a:gd name="connsiteX47" fmla="*/ 1303116 w 1473180"/>
                  <a:gd name="connsiteY47" fmla="*/ 439759 h 1568484"/>
                  <a:gd name="connsiteX48" fmla="*/ 1331396 w 1473180"/>
                  <a:gd name="connsiteY48" fmla="*/ 383198 h 1568484"/>
                  <a:gd name="connsiteX49" fmla="*/ 1312543 w 1473180"/>
                  <a:gd name="connsiteY49" fmla="*/ 326637 h 1568484"/>
                  <a:gd name="connsiteX50" fmla="*/ 1303116 w 1473180"/>
                  <a:gd name="connsiteY50" fmla="*/ 298357 h 1568484"/>
                  <a:gd name="connsiteX51" fmla="*/ 1274835 w 1473180"/>
                  <a:gd name="connsiteY51" fmla="*/ 288930 h 1568484"/>
                  <a:gd name="connsiteX52" fmla="*/ 1255982 w 1473180"/>
                  <a:gd name="connsiteY52" fmla="*/ 317210 h 1568484"/>
                  <a:gd name="connsiteX53" fmla="*/ 1255982 w 1473180"/>
                  <a:gd name="connsiteY53" fmla="*/ 411478 h 1568484"/>
                  <a:gd name="connsiteX54" fmla="*/ 1265409 w 1473180"/>
                  <a:gd name="connsiteY54" fmla="*/ 439759 h 1568484"/>
                  <a:gd name="connsiteX55" fmla="*/ 1293689 w 1473180"/>
                  <a:gd name="connsiteY55" fmla="*/ 458612 h 1568484"/>
                  <a:gd name="connsiteX56" fmla="*/ 1340823 w 1473180"/>
                  <a:gd name="connsiteY56" fmla="*/ 515173 h 1568484"/>
                  <a:gd name="connsiteX57" fmla="*/ 1369103 w 1473180"/>
                  <a:gd name="connsiteY57" fmla="*/ 581161 h 1568484"/>
                  <a:gd name="connsiteX58" fmla="*/ 1387957 w 1473180"/>
                  <a:gd name="connsiteY58" fmla="*/ 637722 h 1568484"/>
                  <a:gd name="connsiteX59" fmla="*/ 1378530 w 1473180"/>
                  <a:gd name="connsiteY59" fmla="*/ 760270 h 1568484"/>
                  <a:gd name="connsiteX60" fmla="*/ 1303116 w 1473180"/>
                  <a:gd name="connsiteY60" fmla="*/ 797977 h 1568484"/>
                  <a:gd name="connsiteX61" fmla="*/ 1255982 w 1473180"/>
                  <a:gd name="connsiteY61" fmla="*/ 741417 h 1568484"/>
                  <a:gd name="connsiteX62" fmla="*/ 1274835 w 1473180"/>
                  <a:gd name="connsiteY62" fmla="*/ 703709 h 1568484"/>
                  <a:gd name="connsiteX63" fmla="*/ 1331396 w 1473180"/>
                  <a:gd name="connsiteY63" fmla="*/ 713136 h 1568484"/>
                  <a:gd name="connsiteX64" fmla="*/ 1359677 w 1473180"/>
                  <a:gd name="connsiteY64" fmla="*/ 731990 h 1568484"/>
                  <a:gd name="connsiteX65" fmla="*/ 1387957 w 1473180"/>
                  <a:gd name="connsiteY65" fmla="*/ 741417 h 1568484"/>
                  <a:gd name="connsiteX66" fmla="*/ 1453945 w 1473180"/>
                  <a:gd name="connsiteY66" fmla="*/ 807404 h 1568484"/>
                  <a:gd name="connsiteX67" fmla="*/ 1435091 w 1473180"/>
                  <a:gd name="connsiteY67" fmla="*/ 948806 h 1568484"/>
                  <a:gd name="connsiteX68" fmla="*/ 1406811 w 1473180"/>
                  <a:gd name="connsiteY68" fmla="*/ 977087 h 1568484"/>
                  <a:gd name="connsiteX69" fmla="*/ 1378530 w 1473180"/>
                  <a:gd name="connsiteY69" fmla="*/ 995940 h 1568484"/>
                  <a:gd name="connsiteX70" fmla="*/ 1284262 w 1473180"/>
                  <a:gd name="connsiteY70" fmla="*/ 1014794 h 1568484"/>
                  <a:gd name="connsiteX71" fmla="*/ 1274835 w 1473180"/>
                  <a:gd name="connsiteY71" fmla="*/ 1156196 h 1568484"/>
                  <a:gd name="connsiteX72" fmla="*/ 1284262 w 1473180"/>
                  <a:gd name="connsiteY72" fmla="*/ 1184476 h 1568484"/>
                  <a:gd name="connsiteX73" fmla="*/ 1321969 w 1473180"/>
                  <a:gd name="connsiteY73" fmla="*/ 1203330 h 1568484"/>
                  <a:gd name="connsiteX74" fmla="*/ 1350250 w 1473180"/>
                  <a:gd name="connsiteY74" fmla="*/ 1184476 h 1568484"/>
                  <a:gd name="connsiteX75" fmla="*/ 1359677 w 1473180"/>
                  <a:gd name="connsiteY75" fmla="*/ 1137342 h 1568484"/>
                  <a:gd name="connsiteX76" fmla="*/ 1331396 w 1473180"/>
                  <a:gd name="connsiteY76" fmla="*/ 995940 h 1568484"/>
                  <a:gd name="connsiteX77" fmla="*/ 1274835 w 1473180"/>
                  <a:gd name="connsiteY77" fmla="*/ 967660 h 1568484"/>
                  <a:gd name="connsiteX78" fmla="*/ 1237128 w 1473180"/>
                  <a:gd name="connsiteY78" fmla="*/ 977087 h 1568484"/>
                  <a:gd name="connsiteX79" fmla="*/ 1227701 w 1473180"/>
                  <a:gd name="connsiteY79" fmla="*/ 1005367 h 1568484"/>
                  <a:gd name="connsiteX80" fmla="*/ 1208848 w 1473180"/>
                  <a:gd name="connsiteY80" fmla="*/ 1033647 h 1568484"/>
                  <a:gd name="connsiteX81" fmla="*/ 1189994 w 1473180"/>
                  <a:gd name="connsiteY81" fmla="*/ 1090208 h 1568484"/>
                  <a:gd name="connsiteX82" fmla="*/ 1199421 w 1473180"/>
                  <a:gd name="connsiteY82" fmla="*/ 1175050 h 1568484"/>
                  <a:gd name="connsiteX83" fmla="*/ 1218275 w 1473180"/>
                  <a:gd name="connsiteY83" fmla="*/ 1231610 h 1568484"/>
                  <a:gd name="connsiteX84" fmla="*/ 1227701 w 1473180"/>
                  <a:gd name="connsiteY84" fmla="*/ 1259891 h 1568484"/>
                  <a:gd name="connsiteX85" fmla="*/ 1171141 w 1473180"/>
                  <a:gd name="connsiteY85" fmla="*/ 1325878 h 1568484"/>
                  <a:gd name="connsiteX86" fmla="*/ 1114580 w 1473180"/>
                  <a:gd name="connsiteY86" fmla="*/ 1363586 h 1568484"/>
                  <a:gd name="connsiteX87" fmla="*/ 1086299 w 1473180"/>
                  <a:gd name="connsiteY87" fmla="*/ 1382439 h 1568484"/>
                  <a:gd name="connsiteX88" fmla="*/ 1067446 w 1473180"/>
                  <a:gd name="connsiteY88" fmla="*/ 1335305 h 1568484"/>
                  <a:gd name="connsiteX89" fmla="*/ 1058019 w 1473180"/>
                  <a:gd name="connsiteY89" fmla="*/ 1259891 h 1568484"/>
                  <a:gd name="connsiteX90" fmla="*/ 1048592 w 1473180"/>
                  <a:gd name="connsiteY90" fmla="*/ 1203330 h 1568484"/>
                  <a:gd name="connsiteX91" fmla="*/ 1058019 w 1473180"/>
                  <a:gd name="connsiteY91" fmla="*/ 1146769 h 1568484"/>
                  <a:gd name="connsiteX92" fmla="*/ 1086299 w 1473180"/>
                  <a:gd name="connsiteY92" fmla="*/ 1156196 h 1568484"/>
                  <a:gd name="connsiteX93" fmla="*/ 1114580 w 1473180"/>
                  <a:gd name="connsiteY93" fmla="*/ 1184476 h 1568484"/>
                  <a:gd name="connsiteX94" fmla="*/ 1124007 w 1473180"/>
                  <a:gd name="connsiteY94" fmla="*/ 1212757 h 1568484"/>
                  <a:gd name="connsiteX95" fmla="*/ 1114580 w 1473180"/>
                  <a:gd name="connsiteY95" fmla="*/ 1297598 h 1568484"/>
                  <a:gd name="connsiteX96" fmla="*/ 1076873 w 1473180"/>
                  <a:gd name="connsiteY96" fmla="*/ 1307025 h 1568484"/>
                  <a:gd name="connsiteX97" fmla="*/ 944897 w 1473180"/>
                  <a:gd name="connsiteY97" fmla="*/ 1316452 h 1568484"/>
                  <a:gd name="connsiteX98" fmla="*/ 907190 w 1473180"/>
                  <a:gd name="connsiteY98" fmla="*/ 1335305 h 1568484"/>
                  <a:gd name="connsiteX99" fmla="*/ 878910 w 1473180"/>
                  <a:gd name="connsiteY99" fmla="*/ 1354159 h 1568484"/>
                  <a:gd name="connsiteX100" fmla="*/ 803495 w 1473180"/>
                  <a:gd name="connsiteY100" fmla="*/ 1373012 h 1568484"/>
                  <a:gd name="connsiteX101" fmla="*/ 775215 w 1473180"/>
                  <a:gd name="connsiteY101" fmla="*/ 1382439 h 1568484"/>
                  <a:gd name="connsiteX102" fmla="*/ 690374 w 1473180"/>
                  <a:gd name="connsiteY102" fmla="*/ 1401293 h 1568484"/>
                  <a:gd name="connsiteX103" fmla="*/ 652666 w 1473180"/>
                  <a:gd name="connsiteY103" fmla="*/ 1410720 h 1568484"/>
                  <a:gd name="connsiteX104" fmla="*/ 662093 w 1473180"/>
                  <a:gd name="connsiteY104" fmla="*/ 1523841 h 1568484"/>
                  <a:gd name="connsiteX105" fmla="*/ 765788 w 1473180"/>
                  <a:gd name="connsiteY105" fmla="*/ 1467280 h 1568484"/>
                  <a:gd name="connsiteX106" fmla="*/ 775215 w 1473180"/>
                  <a:gd name="connsiteY106" fmla="*/ 1429573 h 1568484"/>
                  <a:gd name="connsiteX107" fmla="*/ 784642 w 1473180"/>
                  <a:gd name="connsiteY107" fmla="*/ 1401293 h 1568484"/>
                  <a:gd name="connsiteX108" fmla="*/ 728081 w 1473180"/>
                  <a:gd name="connsiteY108" fmla="*/ 1335305 h 1568484"/>
                  <a:gd name="connsiteX109" fmla="*/ 652666 w 1473180"/>
                  <a:gd name="connsiteY109" fmla="*/ 1297598 h 1568484"/>
                  <a:gd name="connsiteX110" fmla="*/ 567825 w 1473180"/>
                  <a:gd name="connsiteY110" fmla="*/ 1307025 h 1568484"/>
                  <a:gd name="connsiteX111" fmla="*/ 501838 w 1473180"/>
                  <a:gd name="connsiteY111" fmla="*/ 1335305 h 1568484"/>
                  <a:gd name="connsiteX112" fmla="*/ 473557 w 1473180"/>
                  <a:gd name="connsiteY112" fmla="*/ 1325878 h 1568484"/>
                  <a:gd name="connsiteX113" fmla="*/ 482984 w 1473180"/>
                  <a:gd name="connsiteY113" fmla="*/ 1269318 h 1568484"/>
                  <a:gd name="connsiteX114" fmla="*/ 577252 w 1473180"/>
                  <a:gd name="connsiteY114" fmla="*/ 1278744 h 1568484"/>
                  <a:gd name="connsiteX115" fmla="*/ 586679 w 1473180"/>
                  <a:gd name="connsiteY115" fmla="*/ 1307025 h 1568484"/>
                  <a:gd name="connsiteX116" fmla="*/ 577252 w 1473180"/>
                  <a:gd name="connsiteY116" fmla="*/ 1344732 h 1568484"/>
                  <a:gd name="connsiteX117" fmla="*/ 511264 w 1473180"/>
                  <a:gd name="connsiteY117" fmla="*/ 1373012 h 1568484"/>
                  <a:gd name="connsiteX118" fmla="*/ 482984 w 1473180"/>
                  <a:gd name="connsiteY118" fmla="*/ 1363586 h 1568484"/>
                  <a:gd name="connsiteX119" fmla="*/ 473557 w 1473180"/>
                  <a:gd name="connsiteY119" fmla="*/ 1335305 h 1568484"/>
                  <a:gd name="connsiteX120" fmla="*/ 482984 w 1473180"/>
                  <a:gd name="connsiteY120" fmla="*/ 1241037 h 1568484"/>
                  <a:gd name="connsiteX121" fmla="*/ 511264 w 1473180"/>
                  <a:gd name="connsiteY121" fmla="*/ 1222184 h 1568484"/>
                  <a:gd name="connsiteX122" fmla="*/ 530118 w 1473180"/>
                  <a:gd name="connsiteY122" fmla="*/ 1175050 h 1568484"/>
                  <a:gd name="connsiteX123" fmla="*/ 539545 w 1473180"/>
                  <a:gd name="connsiteY123" fmla="*/ 1137342 h 1568484"/>
                  <a:gd name="connsiteX124" fmla="*/ 558398 w 1473180"/>
                  <a:gd name="connsiteY124" fmla="*/ 1061928 h 1568484"/>
                  <a:gd name="connsiteX125" fmla="*/ 548972 w 1473180"/>
                  <a:gd name="connsiteY125" fmla="*/ 967660 h 1568484"/>
                  <a:gd name="connsiteX126" fmla="*/ 520691 w 1473180"/>
                  <a:gd name="connsiteY126" fmla="*/ 948806 h 1568484"/>
                  <a:gd name="connsiteX127" fmla="*/ 445277 w 1473180"/>
                  <a:gd name="connsiteY127" fmla="*/ 920526 h 1568484"/>
                  <a:gd name="connsiteX128" fmla="*/ 379289 w 1473180"/>
                  <a:gd name="connsiteY128" fmla="*/ 939379 h 1568484"/>
                  <a:gd name="connsiteX129" fmla="*/ 388716 w 1473180"/>
                  <a:gd name="connsiteY129" fmla="*/ 995940 h 1568484"/>
                  <a:gd name="connsiteX130" fmla="*/ 454703 w 1473180"/>
                  <a:gd name="connsiteY130" fmla="*/ 1071355 h 1568484"/>
                  <a:gd name="connsiteX131" fmla="*/ 464130 w 1473180"/>
                  <a:gd name="connsiteY131" fmla="*/ 1099635 h 1568484"/>
                  <a:gd name="connsiteX132" fmla="*/ 426423 w 1473180"/>
                  <a:gd name="connsiteY132" fmla="*/ 1137342 h 1568484"/>
                  <a:gd name="connsiteX133" fmla="*/ 341582 w 1473180"/>
                  <a:gd name="connsiteY133" fmla="*/ 1184476 h 1568484"/>
                  <a:gd name="connsiteX134" fmla="*/ 285021 w 1473180"/>
                  <a:gd name="connsiteY134" fmla="*/ 1193903 h 1568484"/>
                  <a:gd name="connsiteX135" fmla="*/ 171899 w 1473180"/>
                  <a:gd name="connsiteY135" fmla="*/ 1184476 h 1568484"/>
                  <a:gd name="connsiteX136" fmla="*/ 134192 w 1473180"/>
                  <a:gd name="connsiteY136" fmla="*/ 1175050 h 1568484"/>
                  <a:gd name="connsiteX137" fmla="*/ 115339 w 1473180"/>
                  <a:gd name="connsiteY137" fmla="*/ 1146769 h 1568484"/>
                  <a:gd name="connsiteX138" fmla="*/ 134192 w 1473180"/>
                  <a:gd name="connsiteY138" fmla="*/ 986513 h 1568484"/>
                  <a:gd name="connsiteX139" fmla="*/ 143619 w 1473180"/>
                  <a:gd name="connsiteY139" fmla="*/ 958233 h 1568484"/>
                  <a:gd name="connsiteX140" fmla="*/ 200180 w 1473180"/>
                  <a:gd name="connsiteY140" fmla="*/ 911099 h 1568484"/>
                  <a:gd name="connsiteX141" fmla="*/ 256741 w 1473180"/>
                  <a:gd name="connsiteY141" fmla="*/ 892245 h 1568484"/>
                  <a:gd name="connsiteX142" fmla="*/ 247314 w 1473180"/>
                  <a:gd name="connsiteY142" fmla="*/ 854538 h 1568484"/>
                  <a:gd name="connsiteX143" fmla="*/ 209607 w 1473180"/>
                  <a:gd name="connsiteY143" fmla="*/ 835685 h 1568484"/>
                  <a:gd name="connsiteX144" fmla="*/ 153046 w 1473180"/>
                  <a:gd name="connsiteY144" fmla="*/ 807404 h 1568484"/>
                  <a:gd name="connsiteX145" fmla="*/ 124765 w 1473180"/>
                  <a:gd name="connsiteY145" fmla="*/ 816831 h 1568484"/>
                  <a:gd name="connsiteX146" fmla="*/ 153046 w 1473180"/>
                  <a:gd name="connsiteY146" fmla="*/ 882819 h 1568484"/>
                  <a:gd name="connsiteX147" fmla="*/ 181326 w 1473180"/>
                  <a:gd name="connsiteY147" fmla="*/ 892245 h 1568484"/>
                  <a:gd name="connsiteX148" fmla="*/ 256741 w 1473180"/>
                  <a:gd name="connsiteY148" fmla="*/ 882819 h 1568484"/>
                  <a:gd name="connsiteX149" fmla="*/ 275594 w 1473180"/>
                  <a:gd name="connsiteY149" fmla="*/ 854538 h 1568484"/>
                  <a:gd name="connsiteX150" fmla="*/ 294448 w 1473180"/>
                  <a:gd name="connsiteY150" fmla="*/ 797977 h 1568484"/>
                  <a:gd name="connsiteX151" fmla="*/ 266167 w 1473180"/>
                  <a:gd name="connsiteY151" fmla="*/ 684856 h 1568484"/>
                  <a:gd name="connsiteX152" fmla="*/ 209607 w 1473180"/>
                  <a:gd name="connsiteY152" fmla="*/ 666002 h 1568484"/>
                  <a:gd name="connsiteX153" fmla="*/ 124765 w 1473180"/>
                  <a:gd name="connsiteY153" fmla="*/ 684856 h 1568484"/>
                  <a:gd name="connsiteX154" fmla="*/ 96485 w 1473180"/>
                  <a:gd name="connsiteY154" fmla="*/ 713136 h 1568484"/>
                  <a:gd name="connsiteX155" fmla="*/ 58778 w 1473180"/>
                  <a:gd name="connsiteY155" fmla="*/ 694283 h 1568484"/>
                  <a:gd name="connsiteX156" fmla="*/ 49351 w 1473180"/>
                  <a:gd name="connsiteY156" fmla="*/ 666002 h 1568484"/>
                  <a:gd name="connsiteX157" fmla="*/ 58778 w 1473180"/>
                  <a:gd name="connsiteY157" fmla="*/ 571734 h 1568484"/>
                  <a:gd name="connsiteX158" fmla="*/ 87058 w 1473180"/>
                  <a:gd name="connsiteY158" fmla="*/ 562307 h 1568484"/>
                  <a:gd name="connsiteX159" fmla="*/ 124765 w 1473180"/>
                  <a:gd name="connsiteY159" fmla="*/ 552880 h 1568484"/>
                  <a:gd name="connsiteX160" fmla="*/ 190753 w 1473180"/>
                  <a:gd name="connsiteY160" fmla="*/ 590588 h 1568484"/>
                  <a:gd name="connsiteX161" fmla="*/ 209607 w 1473180"/>
                  <a:gd name="connsiteY161" fmla="*/ 618868 h 1568484"/>
                  <a:gd name="connsiteX162" fmla="*/ 96485 w 1473180"/>
                  <a:gd name="connsiteY162" fmla="*/ 637722 h 1568484"/>
                  <a:gd name="connsiteX163" fmla="*/ 68205 w 1473180"/>
                  <a:gd name="connsiteY163" fmla="*/ 609441 h 1568484"/>
                  <a:gd name="connsiteX164" fmla="*/ 30497 w 1473180"/>
                  <a:gd name="connsiteY164" fmla="*/ 534027 h 1568484"/>
                  <a:gd name="connsiteX165" fmla="*/ 77631 w 1473180"/>
                  <a:gd name="connsiteY165" fmla="*/ 430332 h 1568484"/>
                  <a:gd name="connsiteX166" fmla="*/ 105912 w 1473180"/>
                  <a:gd name="connsiteY166" fmla="*/ 420905 h 1568484"/>
                  <a:gd name="connsiteX167" fmla="*/ 143619 w 1473180"/>
                  <a:gd name="connsiteY167" fmla="*/ 392625 h 1568484"/>
                  <a:gd name="connsiteX168" fmla="*/ 171899 w 1473180"/>
                  <a:gd name="connsiteY168" fmla="*/ 383198 h 1568484"/>
                  <a:gd name="connsiteX169" fmla="*/ 200180 w 1473180"/>
                  <a:gd name="connsiteY169" fmla="*/ 364344 h 1568484"/>
                  <a:gd name="connsiteX170" fmla="*/ 200180 w 1473180"/>
                  <a:gd name="connsiteY170" fmla="*/ 298357 h 1568484"/>
                  <a:gd name="connsiteX171" fmla="*/ 171899 w 1473180"/>
                  <a:gd name="connsiteY171" fmla="*/ 288930 h 1568484"/>
                  <a:gd name="connsiteX172" fmla="*/ 162473 w 1473180"/>
                  <a:gd name="connsiteY172" fmla="*/ 317210 h 1568484"/>
                  <a:gd name="connsiteX173" fmla="*/ 275594 w 1473180"/>
                  <a:gd name="connsiteY173" fmla="*/ 430332 h 1568484"/>
                  <a:gd name="connsiteX174" fmla="*/ 313301 w 1473180"/>
                  <a:gd name="connsiteY174" fmla="*/ 411478 h 1568484"/>
                  <a:gd name="connsiteX175" fmla="*/ 341582 w 1473180"/>
                  <a:gd name="connsiteY175" fmla="*/ 383198 h 1568484"/>
                  <a:gd name="connsiteX176" fmla="*/ 369862 w 1473180"/>
                  <a:gd name="connsiteY176" fmla="*/ 392625 h 1568484"/>
                  <a:gd name="connsiteX177" fmla="*/ 351009 w 1473180"/>
                  <a:gd name="connsiteY177" fmla="*/ 562307 h 1568484"/>
                  <a:gd name="connsiteX178" fmla="*/ 285021 w 1473180"/>
                  <a:gd name="connsiteY178" fmla="*/ 552880 h 1568484"/>
                  <a:gd name="connsiteX179" fmla="*/ 332155 w 1473180"/>
                  <a:gd name="connsiteY179" fmla="*/ 439759 h 1568484"/>
                  <a:gd name="connsiteX180" fmla="*/ 360435 w 1473180"/>
                  <a:gd name="connsiteY180" fmla="*/ 420905 h 1568484"/>
                  <a:gd name="connsiteX181" fmla="*/ 360435 w 1473180"/>
                  <a:gd name="connsiteY181" fmla="*/ 279503 h 1568484"/>
                  <a:gd name="connsiteX182" fmla="*/ 351009 w 1473180"/>
                  <a:gd name="connsiteY182" fmla="*/ 241796 h 1568484"/>
                  <a:gd name="connsiteX183" fmla="*/ 322728 w 1473180"/>
                  <a:gd name="connsiteY183" fmla="*/ 222942 h 1568484"/>
                  <a:gd name="connsiteX184" fmla="*/ 256741 w 1473180"/>
                  <a:gd name="connsiteY184" fmla="*/ 270076 h 1568484"/>
                  <a:gd name="connsiteX185" fmla="*/ 266167 w 1473180"/>
                  <a:gd name="connsiteY185" fmla="*/ 298357 h 1568484"/>
                  <a:gd name="connsiteX186" fmla="*/ 322728 w 1473180"/>
                  <a:gd name="connsiteY186" fmla="*/ 317210 h 1568484"/>
                  <a:gd name="connsiteX187" fmla="*/ 407569 w 1473180"/>
                  <a:gd name="connsiteY187" fmla="*/ 288930 h 1568484"/>
                  <a:gd name="connsiteX188" fmla="*/ 492411 w 1473180"/>
                  <a:gd name="connsiteY188" fmla="*/ 222942 h 1568484"/>
                  <a:gd name="connsiteX189" fmla="*/ 567825 w 1473180"/>
                  <a:gd name="connsiteY189" fmla="*/ 204089 h 1568484"/>
                  <a:gd name="connsiteX190" fmla="*/ 633813 w 1473180"/>
                  <a:gd name="connsiteY190" fmla="*/ 166381 h 1568484"/>
                  <a:gd name="connsiteX191" fmla="*/ 662093 w 1473180"/>
                  <a:gd name="connsiteY191" fmla="*/ 156955 h 1568484"/>
                  <a:gd name="connsiteX192" fmla="*/ 680947 w 1473180"/>
                  <a:gd name="connsiteY192" fmla="*/ 128674 h 1568484"/>
                  <a:gd name="connsiteX193" fmla="*/ 690374 w 1473180"/>
                  <a:gd name="connsiteY193" fmla="*/ 15553 h 1568484"/>
                  <a:gd name="connsiteX194" fmla="*/ 709227 w 1473180"/>
                  <a:gd name="connsiteY194" fmla="*/ 62687 h 1568484"/>
                  <a:gd name="connsiteX195" fmla="*/ 728081 w 1473180"/>
                  <a:gd name="connsiteY195" fmla="*/ 119247 h 1568484"/>
                  <a:gd name="connsiteX196" fmla="*/ 718654 w 1473180"/>
                  <a:gd name="connsiteY196" fmla="*/ 194662 h 1568484"/>
                  <a:gd name="connsiteX197" fmla="*/ 652666 w 1473180"/>
                  <a:gd name="connsiteY197" fmla="*/ 251223 h 1568484"/>
                  <a:gd name="connsiteX198" fmla="*/ 633813 w 1473180"/>
                  <a:gd name="connsiteY198" fmla="*/ 279503 h 1568484"/>
                  <a:gd name="connsiteX199" fmla="*/ 633813 w 1473180"/>
                  <a:gd name="connsiteY199" fmla="*/ 468039 h 1568484"/>
                  <a:gd name="connsiteX200" fmla="*/ 680947 w 1473180"/>
                  <a:gd name="connsiteY200" fmla="*/ 449186 h 1568484"/>
                  <a:gd name="connsiteX201" fmla="*/ 709227 w 1473180"/>
                  <a:gd name="connsiteY201" fmla="*/ 430332 h 1568484"/>
                  <a:gd name="connsiteX202" fmla="*/ 765788 w 1473180"/>
                  <a:gd name="connsiteY202" fmla="*/ 411478 h 1568484"/>
                  <a:gd name="connsiteX203" fmla="*/ 822349 w 1473180"/>
                  <a:gd name="connsiteY203" fmla="*/ 373771 h 1568484"/>
                  <a:gd name="connsiteX204" fmla="*/ 841202 w 1473180"/>
                  <a:gd name="connsiteY204" fmla="*/ 345491 h 1568484"/>
                  <a:gd name="connsiteX205" fmla="*/ 916617 w 1473180"/>
                  <a:gd name="connsiteY205" fmla="*/ 364344 h 1568484"/>
                  <a:gd name="connsiteX206" fmla="*/ 973178 w 1473180"/>
                  <a:gd name="connsiteY206" fmla="*/ 420905 h 1568484"/>
                  <a:gd name="connsiteX207" fmla="*/ 982605 w 1473180"/>
                  <a:gd name="connsiteY207" fmla="*/ 458612 h 1568484"/>
                  <a:gd name="connsiteX208" fmla="*/ 1010885 w 1473180"/>
                  <a:gd name="connsiteY208" fmla="*/ 515173 h 1568484"/>
                  <a:gd name="connsiteX209" fmla="*/ 1039165 w 1473180"/>
                  <a:gd name="connsiteY209" fmla="*/ 534027 h 1568484"/>
                  <a:gd name="connsiteX210" fmla="*/ 1124007 w 1473180"/>
                  <a:gd name="connsiteY210" fmla="*/ 524600 h 1568484"/>
                  <a:gd name="connsiteX211" fmla="*/ 1161714 w 1473180"/>
                  <a:gd name="connsiteY211" fmla="*/ 505746 h 1568484"/>
                  <a:gd name="connsiteX212" fmla="*/ 1189994 w 1473180"/>
                  <a:gd name="connsiteY212" fmla="*/ 496320 h 1568484"/>
                  <a:gd name="connsiteX213" fmla="*/ 1227701 w 1473180"/>
                  <a:gd name="connsiteY213" fmla="*/ 515173 h 1568484"/>
                  <a:gd name="connsiteX214" fmla="*/ 1237128 w 1473180"/>
                  <a:gd name="connsiteY214" fmla="*/ 543454 h 1568484"/>
                  <a:gd name="connsiteX215" fmla="*/ 1218275 w 1473180"/>
                  <a:gd name="connsiteY215" fmla="*/ 628295 h 1568484"/>
                  <a:gd name="connsiteX216" fmla="*/ 1180567 w 1473180"/>
                  <a:gd name="connsiteY216" fmla="*/ 618868 h 1568484"/>
                  <a:gd name="connsiteX217" fmla="*/ 1152287 w 1473180"/>
                  <a:gd name="connsiteY217" fmla="*/ 552880 h 1568484"/>
                  <a:gd name="connsiteX218" fmla="*/ 1161714 w 1473180"/>
                  <a:gd name="connsiteY218" fmla="*/ 458612 h 1568484"/>
                  <a:gd name="connsiteX219" fmla="*/ 1180567 w 1473180"/>
                  <a:gd name="connsiteY219" fmla="*/ 402052 h 1568484"/>
                  <a:gd name="connsiteX220" fmla="*/ 1208848 w 1473180"/>
                  <a:gd name="connsiteY220" fmla="*/ 383198 h 1568484"/>
                  <a:gd name="connsiteX221" fmla="*/ 1199421 w 1473180"/>
                  <a:gd name="connsiteY221" fmla="*/ 288930 h 1568484"/>
                  <a:gd name="connsiteX222" fmla="*/ 1171141 w 1473180"/>
                  <a:gd name="connsiteY222" fmla="*/ 270076 h 1568484"/>
                  <a:gd name="connsiteX223" fmla="*/ 1152287 w 1473180"/>
                  <a:gd name="connsiteY223" fmla="*/ 298357 h 1568484"/>
                  <a:gd name="connsiteX224" fmla="*/ 1142860 w 1473180"/>
                  <a:gd name="connsiteY224" fmla="*/ 354918 h 1568484"/>
                  <a:gd name="connsiteX225" fmla="*/ 1189994 w 1473180"/>
                  <a:gd name="connsiteY225" fmla="*/ 590588 h 1568484"/>
                  <a:gd name="connsiteX226" fmla="*/ 1227701 w 1473180"/>
                  <a:gd name="connsiteY226" fmla="*/ 618868 h 1568484"/>
                  <a:gd name="connsiteX227" fmla="*/ 1265409 w 1473180"/>
                  <a:gd name="connsiteY227" fmla="*/ 628295 h 1568484"/>
                  <a:gd name="connsiteX228" fmla="*/ 1340823 w 1473180"/>
                  <a:gd name="connsiteY228" fmla="*/ 609441 h 1568484"/>
                  <a:gd name="connsiteX229" fmla="*/ 1387957 w 1473180"/>
                  <a:gd name="connsiteY229" fmla="*/ 524600 h 1568484"/>
                  <a:gd name="connsiteX230" fmla="*/ 1416238 w 1473180"/>
                  <a:gd name="connsiteY230" fmla="*/ 534027 h 1568484"/>
                  <a:gd name="connsiteX231" fmla="*/ 1463372 w 1473180"/>
                  <a:gd name="connsiteY231" fmla="*/ 618868 h 1568484"/>
                  <a:gd name="connsiteX232" fmla="*/ 1453945 w 1473180"/>
                  <a:gd name="connsiteY232" fmla="*/ 694283 h 1568484"/>
                  <a:gd name="connsiteX233" fmla="*/ 1397384 w 1473180"/>
                  <a:gd name="connsiteY233" fmla="*/ 675429 h 1568484"/>
                  <a:gd name="connsiteX234" fmla="*/ 1321969 w 1473180"/>
                  <a:gd name="connsiteY234" fmla="*/ 684856 h 1568484"/>
                  <a:gd name="connsiteX235" fmla="*/ 1293689 w 1473180"/>
                  <a:gd name="connsiteY235" fmla="*/ 703709 h 1568484"/>
                  <a:gd name="connsiteX236" fmla="*/ 1255982 w 1473180"/>
                  <a:gd name="connsiteY236" fmla="*/ 722563 h 1568484"/>
                  <a:gd name="connsiteX237" fmla="*/ 1218275 w 1473180"/>
                  <a:gd name="connsiteY237" fmla="*/ 779124 h 1568484"/>
                  <a:gd name="connsiteX238" fmla="*/ 1199421 w 1473180"/>
                  <a:gd name="connsiteY238" fmla="*/ 807404 h 1568484"/>
                  <a:gd name="connsiteX239" fmla="*/ 1199421 w 1473180"/>
                  <a:gd name="connsiteY239" fmla="*/ 986513 h 1568484"/>
                  <a:gd name="connsiteX240" fmla="*/ 1265409 w 1473180"/>
                  <a:gd name="connsiteY240" fmla="*/ 977087 h 1568484"/>
                  <a:gd name="connsiteX241" fmla="*/ 1312543 w 1473180"/>
                  <a:gd name="connsiteY241" fmla="*/ 882819 h 1568484"/>
                  <a:gd name="connsiteX242" fmla="*/ 1312543 w 1473180"/>
                  <a:gd name="connsiteY242" fmla="*/ 882819 h 1568484"/>
                  <a:gd name="connsiteX243" fmla="*/ 1340823 w 1473180"/>
                  <a:gd name="connsiteY243" fmla="*/ 826258 h 1568484"/>
                  <a:gd name="connsiteX244" fmla="*/ 1397384 w 1473180"/>
                  <a:gd name="connsiteY244" fmla="*/ 882819 h 1568484"/>
                  <a:gd name="connsiteX245" fmla="*/ 1406811 w 1473180"/>
                  <a:gd name="connsiteY245" fmla="*/ 920526 h 1568484"/>
                  <a:gd name="connsiteX246" fmla="*/ 1397384 w 1473180"/>
                  <a:gd name="connsiteY246" fmla="*/ 1071355 h 1568484"/>
                  <a:gd name="connsiteX247" fmla="*/ 1378530 w 1473180"/>
                  <a:gd name="connsiteY247" fmla="*/ 1099635 h 1568484"/>
                  <a:gd name="connsiteX248" fmla="*/ 1369103 w 1473180"/>
                  <a:gd name="connsiteY248" fmla="*/ 1127915 h 1568484"/>
                  <a:gd name="connsiteX249" fmla="*/ 1340823 w 1473180"/>
                  <a:gd name="connsiteY249" fmla="*/ 1137342 h 1568484"/>
                  <a:gd name="connsiteX250" fmla="*/ 1321969 w 1473180"/>
                  <a:gd name="connsiteY250" fmla="*/ 1165623 h 1568484"/>
                  <a:gd name="connsiteX251" fmla="*/ 1218275 w 1473180"/>
                  <a:gd name="connsiteY251" fmla="*/ 1165623 h 1568484"/>
                  <a:gd name="connsiteX252" fmla="*/ 1180567 w 1473180"/>
                  <a:gd name="connsiteY252" fmla="*/ 1146769 h 1568484"/>
                  <a:gd name="connsiteX253" fmla="*/ 1161714 w 1473180"/>
                  <a:gd name="connsiteY253" fmla="*/ 1109062 h 1568484"/>
                  <a:gd name="connsiteX254" fmla="*/ 1114580 w 1473180"/>
                  <a:gd name="connsiteY254" fmla="*/ 1043074 h 1568484"/>
                  <a:gd name="connsiteX255" fmla="*/ 1105153 w 1473180"/>
                  <a:gd name="connsiteY255" fmla="*/ 986513 h 1568484"/>
                  <a:gd name="connsiteX256" fmla="*/ 982605 w 1473180"/>
                  <a:gd name="connsiteY256" fmla="*/ 995940 h 1568484"/>
                  <a:gd name="connsiteX257" fmla="*/ 1020312 w 1473180"/>
                  <a:gd name="connsiteY257" fmla="*/ 1156196 h 1568484"/>
                  <a:gd name="connsiteX258" fmla="*/ 1048592 w 1473180"/>
                  <a:gd name="connsiteY258" fmla="*/ 1175050 h 1568484"/>
                  <a:gd name="connsiteX259" fmla="*/ 1152287 w 1473180"/>
                  <a:gd name="connsiteY259" fmla="*/ 1175050 h 1568484"/>
                  <a:gd name="connsiteX260" fmla="*/ 1161714 w 1473180"/>
                  <a:gd name="connsiteY260" fmla="*/ 1203330 h 1568484"/>
                  <a:gd name="connsiteX261" fmla="*/ 1152287 w 1473180"/>
                  <a:gd name="connsiteY261" fmla="*/ 1278744 h 1568484"/>
                  <a:gd name="connsiteX262" fmla="*/ 1124007 w 1473180"/>
                  <a:gd name="connsiteY262" fmla="*/ 1307025 h 1568484"/>
                  <a:gd name="connsiteX263" fmla="*/ 1058019 w 1473180"/>
                  <a:gd name="connsiteY263" fmla="*/ 1382439 h 1568484"/>
                  <a:gd name="connsiteX264" fmla="*/ 1020312 w 1473180"/>
                  <a:gd name="connsiteY264" fmla="*/ 1401293 h 1568484"/>
                  <a:gd name="connsiteX265" fmla="*/ 992031 w 1473180"/>
                  <a:gd name="connsiteY265" fmla="*/ 1429573 h 1568484"/>
                  <a:gd name="connsiteX266" fmla="*/ 907190 w 1473180"/>
                  <a:gd name="connsiteY266" fmla="*/ 1476707 h 1568484"/>
                  <a:gd name="connsiteX267" fmla="*/ 878910 w 1473180"/>
                  <a:gd name="connsiteY267" fmla="*/ 1486134 h 1568484"/>
                  <a:gd name="connsiteX268" fmla="*/ 746934 w 1473180"/>
                  <a:gd name="connsiteY268" fmla="*/ 1476707 h 1568484"/>
                  <a:gd name="connsiteX269" fmla="*/ 728081 w 1473180"/>
                  <a:gd name="connsiteY269" fmla="*/ 1448427 h 1568484"/>
                  <a:gd name="connsiteX270" fmla="*/ 709227 w 1473180"/>
                  <a:gd name="connsiteY270" fmla="*/ 1344732 h 1568484"/>
                  <a:gd name="connsiteX271" fmla="*/ 699800 w 1473180"/>
                  <a:gd name="connsiteY271" fmla="*/ 1156196 h 1568484"/>
                  <a:gd name="connsiteX272" fmla="*/ 652666 w 1473180"/>
                  <a:gd name="connsiteY272" fmla="*/ 1165623 h 1568484"/>
                  <a:gd name="connsiteX273" fmla="*/ 624386 w 1473180"/>
                  <a:gd name="connsiteY273" fmla="*/ 1184476 h 1568484"/>
                  <a:gd name="connsiteX274" fmla="*/ 596106 w 1473180"/>
                  <a:gd name="connsiteY274" fmla="*/ 1193903 h 1568484"/>
                  <a:gd name="connsiteX275" fmla="*/ 567825 w 1473180"/>
                  <a:gd name="connsiteY275" fmla="*/ 1212757 h 1568484"/>
                  <a:gd name="connsiteX276" fmla="*/ 501838 w 1473180"/>
                  <a:gd name="connsiteY276" fmla="*/ 1231610 h 1568484"/>
                  <a:gd name="connsiteX277" fmla="*/ 351009 w 1473180"/>
                  <a:gd name="connsiteY277" fmla="*/ 1259891 h 1568484"/>
                  <a:gd name="connsiteX278" fmla="*/ 294448 w 1473180"/>
                  <a:gd name="connsiteY278" fmla="*/ 1203330 h 1568484"/>
                  <a:gd name="connsiteX279" fmla="*/ 247314 w 1473180"/>
                  <a:gd name="connsiteY279" fmla="*/ 1146769 h 1568484"/>
                  <a:gd name="connsiteX280" fmla="*/ 275594 w 1473180"/>
                  <a:gd name="connsiteY280" fmla="*/ 1033647 h 1568484"/>
                  <a:gd name="connsiteX281" fmla="*/ 303875 w 1473180"/>
                  <a:gd name="connsiteY281" fmla="*/ 1024221 h 1568484"/>
                  <a:gd name="connsiteX282" fmla="*/ 379289 w 1473180"/>
                  <a:gd name="connsiteY282" fmla="*/ 1033647 h 1568484"/>
                  <a:gd name="connsiteX283" fmla="*/ 416996 w 1473180"/>
                  <a:gd name="connsiteY283" fmla="*/ 1052501 h 1568484"/>
                  <a:gd name="connsiteX284" fmla="*/ 445277 w 1473180"/>
                  <a:gd name="connsiteY284" fmla="*/ 1061928 h 1568484"/>
                  <a:gd name="connsiteX285" fmla="*/ 492411 w 1473180"/>
                  <a:gd name="connsiteY285" fmla="*/ 1080781 h 1568484"/>
                  <a:gd name="connsiteX286" fmla="*/ 643240 w 1473180"/>
                  <a:gd name="connsiteY286" fmla="*/ 1071355 h 1568484"/>
                  <a:gd name="connsiteX287" fmla="*/ 633813 w 1473180"/>
                  <a:gd name="connsiteY287" fmla="*/ 1024221 h 1568484"/>
                  <a:gd name="connsiteX288" fmla="*/ 577252 w 1473180"/>
                  <a:gd name="connsiteY288" fmla="*/ 977087 h 1568484"/>
                  <a:gd name="connsiteX289" fmla="*/ 520691 w 1473180"/>
                  <a:gd name="connsiteY289" fmla="*/ 948806 h 1568484"/>
                  <a:gd name="connsiteX290" fmla="*/ 351009 w 1473180"/>
                  <a:gd name="connsiteY290" fmla="*/ 986513 h 1568484"/>
                  <a:gd name="connsiteX291" fmla="*/ 285021 w 1473180"/>
                  <a:gd name="connsiteY291" fmla="*/ 1005367 h 1568484"/>
                  <a:gd name="connsiteX292" fmla="*/ 256741 w 1473180"/>
                  <a:gd name="connsiteY292" fmla="*/ 1033647 h 1568484"/>
                  <a:gd name="connsiteX293" fmla="*/ 200180 w 1473180"/>
                  <a:gd name="connsiteY293" fmla="*/ 1052501 h 1568484"/>
                  <a:gd name="connsiteX294" fmla="*/ 162473 w 1473180"/>
                  <a:gd name="connsiteY294" fmla="*/ 1033647 h 1568484"/>
                  <a:gd name="connsiteX295" fmla="*/ 77631 w 1473180"/>
                  <a:gd name="connsiteY295" fmla="*/ 967660 h 1568484"/>
                  <a:gd name="connsiteX296" fmla="*/ 21070 w 1473180"/>
                  <a:gd name="connsiteY296" fmla="*/ 948806 h 1568484"/>
                  <a:gd name="connsiteX297" fmla="*/ 30497 w 1473180"/>
                  <a:gd name="connsiteY297" fmla="*/ 854538 h 1568484"/>
                  <a:gd name="connsiteX298" fmla="*/ 58778 w 1473180"/>
                  <a:gd name="connsiteY298" fmla="*/ 845111 h 1568484"/>
                  <a:gd name="connsiteX299" fmla="*/ 153046 w 1473180"/>
                  <a:gd name="connsiteY299" fmla="*/ 854538 h 1568484"/>
                  <a:gd name="connsiteX300" fmla="*/ 143619 w 1473180"/>
                  <a:gd name="connsiteY300" fmla="*/ 929953 h 1568484"/>
                  <a:gd name="connsiteX301" fmla="*/ 153046 w 1473180"/>
                  <a:gd name="connsiteY301" fmla="*/ 986513 h 1568484"/>
                  <a:gd name="connsiteX302" fmla="*/ 181326 w 1473180"/>
                  <a:gd name="connsiteY302" fmla="*/ 995940 h 1568484"/>
                  <a:gd name="connsiteX303" fmla="*/ 209607 w 1473180"/>
                  <a:gd name="connsiteY303" fmla="*/ 958233 h 1568484"/>
                  <a:gd name="connsiteX304" fmla="*/ 219033 w 1473180"/>
                  <a:gd name="connsiteY304" fmla="*/ 911099 h 1568484"/>
                  <a:gd name="connsiteX305" fmla="*/ 228460 w 1473180"/>
                  <a:gd name="connsiteY305" fmla="*/ 835685 h 1568484"/>
                  <a:gd name="connsiteX306" fmla="*/ 256741 w 1473180"/>
                  <a:gd name="connsiteY306" fmla="*/ 826258 h 1568484"/>
                  <a:gd name="connsiteX307" fmla="*/ 285021 w 1473180"/>
                  <a:gd name="connsiteY307" fmla="*/ 807404 h 1568484"/>
                  <a:gd name="connsiteX308" fmla="*/ 313301 w 1473180"/>
                  <a:gd name="connsiteY308" fmla="*/ 797977 h 1568484"/>
                  <a:gd name="connsiteX309" fmla="*/ 266167 w 1473180"/>
                  <a:gd name="connsiteY309" fmla="*/ 722563 h 1568484"/>
                  <a:gd name="connsiteX310" fmla="*/ 124765 w 1473180"/>
                  <a:gd name="connsiteY310" fmla="*/ 713136 h 1568484"/>
                  <a:gd name="connsiteX311" fmla="*/ 115339 w 1473180"/>
                  <a:gd name="connsiteY311" fmla="*/ 703709 h 156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473180" h="1568484">
                    <a:moveTo>
                      <a:pt x="341582" y="270076"/>
                    </a:moveTo>
                    <a:cubicBezTo>
                      <a:pt x="332155" y="266934"/>
                      <a:pt x="319077" y="268736"/>
                      <a:pt x="313301" y="260650"/>
                    </a:cubicBezTo>
                    <a:cubicBezTo>
                      <a:pt x="301750" y="244478"/>
                      <a:pt x="294448" y="204089"/>
                      <a:pt x="294448" y="204089"/>
                    </a:cubicBezTo>
                    <a:cubicBezTo>
                      <a:pt x="302118" y="161901"/>
                      <a:pt x="298073" y="106195"/>
                      <a:pt x="332155" y="72113"/>
                    </a:cubicBezTo>
                    <a:cubicBezTo>
                      <a:pt x="343264" y="61004"/>
                      <a:pt x="355809" y="50859"/>
                      <a:pt x="369862" y="43833"/>
                    </a:cubicBezTo>
                    <a:cubicBezTo>
                      <a:pt x="381450" y="38039"/>
                      <a:pt x="395000" y="37548"/>
                      <a:pt x="407569" y="34406"/>
                    </a:cubicBezTo>
                    <a:cubicBezTo>
                      <a:pt x="429565" y="37548"/>
                      <a:pt x="454265" y="32809"/>
                      <a:pt x="473557" y="43833"/>
                    </a:cubicBezTo>
                    <a:cubicBezTo>
                      <a:pt x="500565" y="59266"/>
                      <a:pt x="539545" y="109821"/>
                      <a:pt x="539545" y="109821"/>
                    </a:cubicBezTo>
                    <a:cubicBezTo>
                      <a:pt x="545829" y="128674"/>
                      <a:pt x="560863" y="146661"/>
                      <a:pt x="558398" y="166381"/>
                    </a:cubicBezTo>
                    <a:cubicBezTo>
                      <a:pt x="555256" y="191519"/>
                      <a:pt x="555116" y="217218"/>
                      <a:pt x="548972" y="241796"/>
                    </a:cubicBezTo>
                    <a:cubicBezTo>
                      <a:pt x="541950" y="269883"/>
                      <a:pt x="523173" y="290005"/>
                      <a:pt x="501838" y="307784"/>
                    </a:cubicBezTo>
                    <a:cubicBezTo>
                      <a:pt x="493134" y="315037"/>
                      <a:pt x="482984" y="320353"/>
                      <a:pt x="473557" y="326637"/>
                    </a:cubicBezTo>
                    <a:cubicBezTo>
                      <a:pt x="432708" y="323495"/>
                      <a:pt x="389877" y="330166"/>
                      <a:pt x="351009" y="317210"/>
                    </a:cubicBezTo>
                    <a:cubicBezTo>
                      <a:pt x="341582" y="314068"/>
                      <a:pt x="354228" y="296689"/>
                      <a:pt x="360435" y="288930"/>
                    </a:cubicBezTo>
                    <a:cubicBezTo>
                      <a:pt x="367513" y="280083"/>
                      <a:pt x="377785" y="273057"/>
                      <a:pt x="388716" y="270076"/>
                    </a:cubicBezTo>
                    <a:cubicBezTo>
                      <a:pt x="413157" y="263410"/>
                      <a:pt x="438877" y="262670"/>
                      <a:pt x="464130" y="260650"/>
                    </a:cubicBezTo>
                    <a:cubicBezTo>
                      <a:pt x="517471" y="256383"/>
                      <a:pt x="570967" y="254365"/>
                      <a:pt x="624386" y="251223"/>
                    </a:cubicBezTo>
                    <a:cubicBezTo>
                      <a:pt x="634144" y="248783"/>
                      <a:pt x="685366" y="240469"/>
                      <a:pt x="690374" y="222942"/>
                    </a:cubicBezTo>
                    <a:cubicBezTo>
                      <a:pt x="694776" y="207536"/>
                      <a:pt x="689549" y="189326"/>
                      <a:pt x="680947" y="175808"/>
                    </a:cubicBezTo>
                    <a:cubicBezTo>
                      <a:pt x="646707" y="122003"/>
                      <a:pt x="638744" y="124033"/>
                      <a:pt x="596106" y="109821"/>
                    </a:cubicBezTo>
                    <a:cubicBezTo>
                      <a:pt x="589821" y="119248"/>
                      <a:pt x="581715" y="127688"/>
                      <a:pt x="577252" y="138101"/>
                    </a:cubicBezTo>
                    <a:cubicBezTo>
                      <a:pt x="562293" y="173004"/>
                      <a:pt x="564819" y="197393"/>
                      <a:pt x="586679" y="232369"/>
                    </a:cubicBezTo>
                    <a:cubicBezTo>
                      <a:pt x="592737" y="242061"/>
                      <a:pt x="646891" y="267189"/>
                      <a:pt x="652666" y="270076"/>
                    </a:cubicBezTo>
                    <a:cubicBezTo>
                      <a:pt x="690373" y="266934"/>
                      <a:pt x="728282" y="265651"/>
                      <a:pt x="765788" y="260650"/>
                    </a:cubicBezTo>
                    <a:cubicBezTo>
                      <a:pt x="793966" y="256893"/>
                      <a:pt x="798172" y="246184"/>
                      <a:pt x="822349" y="232369"/>
                    </a:cubicBezTo>
                    <a:cubicBezTo>
                      <a:pt x="834550" y="225397"/>
                      <a:pt x="847855" y="220487"/>
                      <a:pt x="860056" y="213515"/>
                    </a:cubicBezTo>
                    <a:cubicBezTo>
                      <a:pt x="911221" y="184278"/>
                      <a:pt x="864768" y="202518"/>
                      <a:pt x="916617" y="185235"/>
                    </a:cubicBezTo>
                    <a:cubicBezTo>
                      <a:pt x="951182" y="188377"/>
                      <a:pt x="988596" y="180566"/>
                      <a:pt x="1020312" y="194662"/>
                    </a:cubicBezTo>
                    <a:cubicBezTo>
                      <a:pt x="1055361" y="210239"/>
                      <a:pt x="1083230" y="256046"/>
                      <a:pt x="1105153" y="288930"/>
                    </a:cubicBezTo>
                    <a:cubicBezTo>
                      <a:pt x="1103687" y="295528"/>
                      <a:pt x="1102642" y="392625"/>
                      <a:pt x="1058019" y="392625"/>
                    </a:cubicBezTo>
                    <a:cubicBezTo>
                      <a:pt x="1032107" y="392625"/>
                      <a:pt x="1007743" y="380056"/>
                      <a:pt x="982605" y="373771"/>
                    </a:cubicBezTo>
                    <a:cubicBezTo>
                      <a:pt x="973178" y="358060"/>
                      <a:pt x="963222" y="342654"/>
                      <a:pt x="954324" y="326637"/>
                    </a:cubicBezTo>
                    <a:cubicBezTo>
                      <a:pt x="947499" y="314353"/>
                      <a:pt x="942918" y="300847"/>
                      <a:pt x="935470" y="288930"/>
                    </a:cubicBezTo>
                    <a:cubicBezTo>
                      <a:pt x="927143" y="275607"/>
                      <a:pt x="915517" y="264546"/>
                      <a:pt x="907190" y="251223"/>
                    </a:cubicBezTo>
                    <a:cubicBezTo>
                      <a:pt x="899742" y="239306"/>
                      <a:pt x="895308" y="225716"/>
                      <a:pt x="888336" y="213515"/>
                    </a:cubicBezTo>
                    <a:cubicBezTo>
                      <a:pt x="859098" y="162348"/>
                      <a:pt x="877340" y="208805"/>
                      <a:pt x="860056" y="156955"/>
                    </a:cubicBezTo>
                    <a:cubicBezTo>
                      <a:pt x="863198" y="131817"/>
                      <a:pt x="857180" y="103686"/>
                      <a:pt x="869483" y="81540"/>
                    </a:cubicBezTo>
                    <a:cubicBezTo>
                      <a:pt x="875775" y="70215"/>
                      <a:pt x="894234" y="72113"/>
                      <a:pt x="907190" y="72113"/>
                    </a:cubicBezTo>
                    <a:cubicBezTo>
                      <a:pt x="938769" y="72113"/>
                      <a:pt x="970035" y="78398"/>
                      <a:pt x="1001458" y="81540"/>
                    </a:cubicBezTo>
                    <a:cubicBezTo>
                      <a:pt x="1020312" y="100394"/>
                      <a:pt x="1049587" y="112806"/>
                      <a:pt x="1058019" y="138101"/>
                    </a:cubicBezTo>
                    <a:cubicBezTo>
                      <a:pt x="1068517" y="169593"/>
                      <a:pt x="1068982" y="168580"/>
                      <a:pt x="1076873" y="204089"/>
                    </a:cubicBezTo>
                    <a:cubicBezTo>
                      <a:pt x="1092040" y="272344"/>
                      <a:pt x="1078880" y="228967"/>
                      <a:pt x="1095726" y="279503"/>
                    </a:cubicBezTo>
                    <a:cubicBezTo>
                      <a:pt x="1092584" y="326637"/>
                      <a:pt x="1097756" y="375077"/>
                      <a:pt x="1086299" y="420905"/>
                    </a:cubicBezTo>
                    <a:cubicBezTo>
                      <a:pt x="1083889" y="430545"/>
                      <a:pt x="1058019" y="420395"/>
                      <a:pt x="1058019" y="430332"/>
                    </a:cubicBezTo>
                    <a:cubicBezTo>
                      <a:pt x="1058019" y="441662"/>
                      <a:pt x="1076692" y="443181"/>
                      <a:pt x="1086299" y="449186"/>
                    </a:cubicBezTo>
                    <a:cubicBezTo>
                      <a:pt x="1101836" y="458897"/>
                      <a:pt x="1117722" y="468039"/>
                      <a:pt x="1133433" y="477466"/>
                    </a:cubicBezTo>
                    <a:cubicBezTo>
                      <a:pt x="1180567" y="474324"/>
                      <a:pt x="1228721" y="478286"/>
                      <a:pt x="1274835" y="468039"/>
                    </a:cubicBezTo>
                    <a:cubicBezTo>
                      <a:pt x="1287849" y="465147"/>
                      <a:pt x="1294581" y="450001"/>
                      <a:pt x="1303116" y="439759"/>
                    </a:cubicBezTo>
                    <a:cubicBezTo>
                      <a:pt x="1323419" y="415396"/>
                      <a:pt x="1321949" y="411539"/>
                      <a:pt x="1331396" y="383198"/>
                    </a:cubicBezTo>
                    <a:lnTo>
                      <a:pt x="1312543" y="326637"/>
                    </a:lnTo>
                    <a:cubicBezTo>
                      <a:pt x="1309401" y="317210"/>
                      <a:pt x="1312543" y="301499"/>
                      <a:pt x="1303116" y="298357"/>
                    </a:cubicBezTo>
                    <a:lnTo>
                      <a:pt x="1274835" y="288930"/>
                    </a:lnTo>
                    <a:cubicBezTo>
                      <a:pt x="1268551" y="298357"/>
                      <a:pt x="1260445" y="306797"/>
                      <a:pt x="1255982" y="317210"/>
                    </a:cubicBezTo>
                    <a:cubicBezTo>
                      <a:pt x="1240209" y="354014"/>
                      <a:pt x="1246948" y="370826"/>
                      <a:pt x="1255982" y="411478"/>
                    </a:cubicBezTo>
                    <a:cubicBezTo>
                      <a:pt x="1258138" y="421178"/>
                      <a:pt x="1259201" y="432000"/>
                      <a:pt x="1265409" y="439759"/>
                    </a:cubicBezTo>
                    <a:cubicBezTo>
                      <a:pt x="1272486" y="448606"/>
                      <a:pt x="1284986" y="451359"/>
                      <a:pt x="1293689" y="458612"/>
                    </a:cubicBezTo>
                    <a:cubicBezTo>
                      <a:pt x="1320905" y="481292"/>
                      <a:pt x="1322286" y="487368"/>
                      <a:pt x="1340823" y="515173"/>
                    </a:cubicBezTo>
                    <a:cubicBezTo>
                      <a:pt x="1371167" y="606204"/>
                      <a:pt x="1322511" y="464679"/>
                      <a:pt x="1369103" y="581161"/>
                    </a:cubicBezTo>
                    <a:cubicBezTo>
                      <a:pt x="1376484" y="599613"/>
                      <a:pt x="1387957" y="637722"/>
                      <a:pt x="1387957" y="637722"/>
                    </a:cubicBezTo>
                    <a:cubicBezTo>
                      <a:pt x="1384815" y="678571"/>
                      <a:pt x="1397699" y="724061"/>
                      <a:pt x="1378530" y="760270"/>
                    </a:cubicBezTo>
                    <a:cubicBezTo>
                      <a:pt x="1365380" y="785109"/>
                      <a:pt x="1303116" y="797977"/>
                      <a:pt x="1303116" y="797977"/>
                    </a:cubicBezTo>
                    <a:cubicBezTo>
                      <a:pt x="1286828" y="785761"/>
                      <a:pt x="1251803" y="770671"/>
                      <a:pt x="1255982" y="741417"/>
                    </a:cubicBezTo>
                    <a:cubicBezTo>
                      <a:pt x="1257969" y="727505"/>
                      <a:pt x="1268551" y="716278"/>
                      <a:pt x="1274835" y="703709"/>
                    </a:cubicBezTo>
                    <a:cubicBezTo>
                      <a:pt x="1293689" y="706851"/>
                      <a:pt x="1313263" y="707092"/>
                      <a:pt x="1331396" y="713136"/>
                    </a:cubicBezTo>
                    <a:cubicBezTo>
                      <a:pt x="1342144" y="716719"/>
                      <a:pt x="1349543" y="726923"/>
                      <a:pt x="1359677" y="731990"/>
                    </a:cubicBezTo>
                    <a:cubicBezTo>
                      <a:pt x="1368565" y="736434"/>
                      <a:pt x="1378530" y="738275"/>
                      <a:pt x="1387957" y="741417"/>
                    </a:cubicBezTo>
                    <a:cubicBezTo>
                      <a:pt x="1401731" y="751747"/>
                      <a:pt x="1452740" y="784505"/>
                      <a:pt x="1453945" y="807404"/>
                    </a:cubicBezTo>
                    <a:cubicBezTo>
                      <a:pt x="1456444" y="854889"/>
                      <a:pt x="1447818" y="902990"/>
                      <a:pt x="1435091" y="948806"/>
                    </a:cubicBezTo>
                    <a:cubicBezTo>
                      <a:pt x="1431523" y="961651"/>
                      <a:pt x="1417053" y="968552"/>
                      <a:pt x="1406811" y="977087"/>
                    </a:cubicBezTo>
                    <a:cubicBezTo>
                      <a:pt x="1398107" y="984340"/>
                      <a:pt x="1388664" y="990873"/>
                      <a:pt x="1378530" y="995940"/>
                    </a:cubicBezTo>
                    <a:cubicBezTo>
                      <a:pt x="1352203" y="1009103"/>
                      <a:pt x="1308585" y="1011319"/>
                      <a:pt x="1284262" y="1014794"/>
                    </a:cubicBezTo>
                    <a:cubicBezTo>
                      <a:pt x="1259117" y="1090232"/>
                      <a:pt x="1259340" y="1063226"/>
                      <a:pt x="1274835" y="1156196"/>
                    </a:cubicBezTo>
                    <a:cubicBezTo>
                      <a:pt x="1276469" y="1165997"/>
                      <a:pt x="1277236" y="1177450"/>
                      <a:pt x="1284262" y="1184476"/>
                    </a:cubicBezTo>
                    <a:cubicBezTo>
                      <a:pt x="1294199" y="1194413"/>
                      <a:pt x="1309400" y="1197045"/>
                      <a:pt x="1321969" y="1203330"/>
                    </a:cubicBezTo>
                    <a:cubicBezTo>
                      <a:pt x="1331396" y="1197045"/>
                      <a:pt x="1344629" y="1194313"/>
                      <a:pt x="1350250" y="1184476"/>
                    </a:cubicBezTo>
                    <a:cubicBezTo>
                      <a:pt x="1358199" y="1170565"/>
                      <a:pt x="1359677" y="1153364"/>
                      <a:pt x="1359677" y="1137342"/>
                    </a:cubicBezTo>
                    <a:cubicBezTo>
                      <a:pt x="1359677" y="1100410"/>
                      <a:pt x="1361440" y="1031992"/>
                      <a:pt x="1331396" y="995940"/>
                    </a:cubicBezTo>
                    <a:cubicBezTo>
                      <a:pt x="1317339" y="979072"/>
                      <a:pt x="1294137" y="974094"/>
                      <a:pt x="1274835" y="967660"/>
                    </a:cubicBezTo>
                    <a:cubicBezTo>
                      <a:pt x="1262266" y="970802"/>
                      <a:pt x="1247245" y="968994"/>
                      <a:pt x="1237128" y="977087"/>
                    </a:cubicBezTo>
                    <a:cubicBezTo>
                      <a:pt x="1229369" y="983294"/>
                      <a:pt x="1232145" y="996479"/>
                      <a:pt x="1227701" y="1005367"/>
                    </a:cubicBezTo>
                    <a:cubicBezTo>
                      <a:pt x="1222634" y="1015500"/>
                      <a:pt x="1213449" y="1023294"/>
                      <a:pt x="1208848" y="1033647"/>
                    </a:cubicBezTo>
                    <a:cubicBezTo>
                      <a:pt x="1200777" y="1051808"/>
                      <a:pt x="1189994" y="1090208"/>
                      <a:pt x="1189994" y="1090208"/>
                    </a:cubicBezTo>
                    <a:cubicBezTo>
                      <a:pt x="1193136" y="1118489"/>
                      <a:pt x="1193840" y="1147148"/>
                      <a:pt x="1199421" y="1175050"/>
                    </a:cubicBezTo>
                    <a:cubicBezTo>
                      <a:pt x="1203319" y="1194537"/>
                      <a:pt x="1211991" y="1212757"/>
                      <a:pt x="1218275" y="1231610"/>
                    </a:cubicBezTo>
                    <a:lnTo>
                      <a:pt x="1227701" y="1259891"/>
                    </a:lnTo>
                    <a:cubicBezTo>
                      <a:pt x="1209990" y="1283506"/>
                      <a:pt x="1194775" y="1307496"/>
                      <a:pt x="1171141" y="1325878"/>
                    </a:cubicBezTo>
                    <a:cubicBezTo>
                      <a:pt x="1153255" y="1339790"/>
                      <a:pt x="1133434" y="1351017"/>
                      <a:pt x="1114580" y="1363586"/>
                    </a:cubicBezTo>
                    <a:lnTo>
                      <a:pt x="1086299" y="1382439"/>
                    </a:lnTo>
                    <a:cubicBezTo>
                      <a:pt x="1080015" y="1366728"/>
                      <a:pt x="1071251" y="1351793"/>
                      <a:pt x="1067446" y="1335305"/>
                    </a:cubicBezTo>
                    <a:cubicBezTo>
                      <a:pt x="1061750" y="1310620"/>
                      <a:pt x="1061602" y="1284970"/>
                      <a:pt x="1058019" y="1259891"/>
                    </a:cubicBezTo>
                    <a:cubicBezTo>
                      <a:pt x="1055316" y="1240969"/>
                      <a:pt x="1051734" y="1222184"/>
                      <a:pt x="1048592" y="1203330"/>
                    </a:cubicBezTo>
                    <a:cubicBezTo>
                      <a:pt x="1051734" y="1184476"/>
                      <a:pt x="1046079" y="1161694"/>
                      <a:pt x="1058019" y="1146769"/>
                    </a:cubicBezTo>
                    <a:cubicBezTo>
                      <a:pt x="1064226" y="1139010"/>
                      <a:pt x="1078031" y="1150684"/>
                      <a:pt x="1086299" y="1156196"/>
                    </a:cubicBezTo>
                    <a:cubicBezTo>
                      <a:pt x="1097392" y="1163591"/>
                      <a:pt x="1105153" y="1175049"/>
                      <a:pt x="1114580" y="1184476"/>
                    </a:cubicBezTo>
                    <a:cubicBezTo>
                      <a:pt x="1117722" y="1193903"/>
                      <a:pt x="1124007" y="1202820"/>
                      <a:pt x="1124007" y="1212757"/>
                    </a:cubicBezTo>
                    <a:cubicBezTo>
                      <a:pt x="1124007" y="1241211"/>
                      <a:pt x="1127305" y="1272148"/>
                      <a:pt x="1114580" y="1297598"/>
                    </a:cubicBezTo>
                    <a:cubicBezTo>
                      <a:pt x="1108786" y="1309186"/>
                      <a:pt x="1089750" y="1305594"/>
                      <a:pt x="1076873" y="1307025"/>
                    </a:cubicBezTo>
                    <a:cubicBezTo>
                      <a:pt x="1033039" y="1311896"/>
                      <a:pt x="988889" y="1313310"/>
                      <a:pt x="944897" y="1316452"/>
                    </a:cubicBezTo>
                    <a:cubicBezTo>
                      <a:pt x="932328" y="1322736"/>
                      <a:pt x="919391" y="1328333"/>
                      <a:pt x="907190" y="1335305"/>
                    </a:cubicBezTo>
                    <a:cubicBezTo>
                      <a:pt x="897353" y="1340926"/>
                      <a:pt x="889557" y="1350287"/>
                      <a:pt x="878910" y="1354159"/>
                    </a:cubicBezTo>
                    <a:cubicBezTo>
                      <a:pt x="854558" y="1363014"/>
                      <a:pt x="828077" y="1364818"/>
                      <a:pt x="803495" y="1373012"/>
                    </a:cubicBezTo>
                    <a:cubicBezTo>
                      <a:pt x="794068" y="1376154"/>
                      <a:pt x="784769" y="1379709"/>
                      <a:pt x="775215" y="1382439"/>
                    </a:cubicBezTo>
                    <a:cubicBezTo>
                      <a:pt x="734984" y="1393934"/>
                      <a:pt x="734110" y="1391574"/>
                      <a:pt x="690374" y="1401293"/>
                    </a:cubicBezTo>
                    <a:cubicBezTo>
                      <a:pt x="677726" y="1404104"/>
                      <a:pt x="665235" y="1407578"/>
                      <a:pt x="652666" y="1410720"/>
                    </a:cubicBezTo>
                    <a:cubicBezTo>
                      <a:pt x="655808" y="1448427"/>
                      <a:pt x="636781" y="1495717"/>
                      <a:pt x="662093" y="1523841"/>
                    </a:cubicBezTo>
                    <a:cubicBezTo>
                      <a:pt x="702272" y="1568484"/>
                      <a:pt x="752568" y="1484907"/>
                      <a:pt x="765788" y="1467280"/>
                    </a:cubicBezTo>
                    <a:cubicBezTo>
                      <a:pt x="768930" y="1454711"/>
                      <a:pt x="771656" y="1442030"/>
                      <a:pt x="775215" y="1429573"/>
                    </a:cubicBezTo>
                    <a:cubicBezTo>
                      <a:pt x="777945" y="1420019"/>
                      <a:pt x="785875" y="1411153"/>
                      <a:pt x="784642" y="1401293"/>
                    </a:cubicBezTo>
                    <a:cubicBezTo>
                      <a:pt x="777443" y="1343705"/>
                      <a:pt x="766910" y="1359573"/>
                      <a:pt x="728081" y="1335305"/>
                    </a:cubicBezTo>
                    <a:cubicBezTo>
                      <a:pt x="663986" y="1295246"/>
                      <a:pt x="718829" y="1314139"/>
                      <a:pt x="652666" y="1297598"/>
                    </a:cubicBezTo>
                    <a:cubicBezTo>
                      <a:pt x="624386" y="1300740"/>
                      <a:pt x="595892" y="1302347"/>
                      <a:pt x="567825" y="1307025"/>
                    </a:cubicBezTo>
                    <a:cubicBezTo>
                      <a:pt x="547021" y="1310492"/>
                      <a:pt x="519006" y="1326721"/>
                      <a:pt x="501838" y="1335305"/>
                    </a:cubicBezTo>
                    <a:cubicBezTo>
                      <a:pt x="492411" y="1332163"/>
                      <a:pt x="480584" y="1332904"/>
                      <a:pt x="473557" y="1325878"/>
                    </a:cubicBezTo>
                    <a:cubicBezTo>
                      <a:pt x="450139" y="1302461"/>
                      <a:pt x="470485" y="1288066"/>
                      <a:pt x="482984" y="1269318"/>
                    </a:cubicBezTo>
                    <a:cubicBezTo>
                      <a:pt x="514407" y="1272460"/>
                      <a:pt x="547574" y="1267952"/>
                      <a:pt x="577252" y="1278744"/>
                    </a:cubicBezTo>
                    <a:cubicBezTo>
                      <a:pt x="586591" y="1282140"/>
                      <a:pt x="586679" y="1297088"/>
                      <a:pt x="586679" y="1307025"/>
                    </a:cubicBezTo>
                    <a:cubicBezTo>
                      <a:pt x="586679" y="1319981"/>
                      <a:pt x="584439" y="1333952"/>
                      <a:pt x="577252" y="1344732"/>
                    </a:cubicBezTo>
                    <a:cubicBezTo>
                      <a:pt x="564231" y="1364264"/>
                      <a:pt x="530186" y="1368282"/>
                      <a:pt x="511264" y="1373012"/>
                    </a:cubicBezTo>
                    <a:cubicBezTo>
                      <a:pt x="501837" y="1369870"/>
                      <a:pt x="490010" y="1370612"/>
                      <a:pt x="482984" y="1363586"/>
                    </a:cubicBezTo>
                    <a:cubicBezTo>
                      <a:pt x="475958" y="1356560"/>
                      <a:pt x="473557" y="1345242"/>
                      <a:pt x="473557" y="1335305"/>
                    </a:cubicBezTo>
                    <a:cubicBezTo>
                      <a:pt x="473557" y="1303726"/>
                      <a:pt x="472998" y="1270996"/>
                      <a:pt x="482984" y="1241037"/>
                    </a:cubicBezTo>
                    <a:cubicBezTo>
                      <a:pt x="486567" y="1230289"/>
                      <a:pt x="501837" y="1228468"/>
                      <a:pt x="511264" y="1222184"/>
                    </a:cubicBezTo>
                    <a:cubicBezTo>
                      <a:pt x="517549" y="1206473"/>
                      <a:pt x="524767" y="1191103"/>
                      <a:pt x="530118" y="1175050"/>
                    </a:cubicBezTo>
                    <a:cubicBezTo>
                      <a:pt x="534215" y="1162759"/>
                      <a:pt x="535986" y="1149800"/>
                      <a:pt x="539545" y="1137342"/>
                    </a:cubicBezTo>
                    <a:cubicBezTo>
                      <a:pt x="558869" y="1069708"/>
                      <a:pt x="539235" y="1157752"/>
                      <a:pt x="558398" y="1061928"/>
                    </a:cubicBezTo>
                    <a:cubicBezTo>
                      <a:pt x="555256" y="1030505"/>
                      <a:pt x="558958" y="997619"/>
                      <a:pt x="548972" y="967660"/>
                    </a:cubicBezTo>
                    <a:cubicBezTo>
                      <a:pt x="545389" y="956912"/>
                      <a:pt x="530528" y="954427"/>
                      <a:pt x="520691" y="948806"/>
                    </a:cubicBezTo>
                    <a:cubicBezTo>
                      <a:pt x="482352" y="926898"/>
                      <a:pt x="486516" y="930836"/>
                      <a:pt x="445277" y="920526"/>
                    </a:cubicBezTo>
                    <a:cubicBezTo>
                      <a:pt x="423281" y="926810"/>
                      <a:pt x="398688" y="927255"/>
                      <a:pt x="379289" y="939379"/>
                    </a:cubicBezTo>
                    <a:cubicBezTo>
                      <a:pt x="352320" y="956235"/>
                      <a:pt x="380266" y="984673"/>
                      <a:pt x="388716" y="995940"/>
                    </a:cubicBezTo>
                    <a:cubicBezTo>
                      <a:pt x="423243" y="1041976"/>
                      <a:pt x="419821" y="1036472"/>
                      <a:pt x="454703" y="1071355"/>
                    </a:cubicBezTo>
                    <a:cubicBezTo>
                      <a:pt x="457845" y="1080782"/>
                      <a:pt x="468044" y="1090502"/>
                      <a:pt x="464130" y="1099635"/>
                    </a:cubicBezTo>
                    <a:cubicBezTo>
                      <a:pt x="457128" y="1115973"/>
                      <a:pt x="439800" y="1125637"/>
                      <a:pt x="426423" y="1137342"/>
                    </a:cubicBezTo>
                    <a:cubicBezTo>
                      <a:pt x="397923" y="1162280"/>
                      <a:pt x="378808" y="1174324"/>
                      <a:pt x="341582" y="1184476"/>
                    </a:cubicBezTo>
                    <a:cubicBezTo>
                      <a:pt x="323142" y="1189505"/>
                      <a:pt x="303875" y="1190761"/>
                      <a:pt x="285021" y="1193903"/>
                    </a:cubicBezTo>
                    <a:cubicBezTo>
                      <a:pt x="247314" y="1190761"/>
                      <a:pt x="209445" y="1189169"/>
                      <a:pt x="171899" y="1184476"/>
                    </a:cubicBezTo>
                    <a:cubicBezTo>
                      <a:pt x="159043" y="1182869"/>
                      <a:pt x="144972" y="1182237"/>
                      <a:pt x="134192" y="1175050"/>
                    </a:cubicBezTo>
                    <a:cubicBezTo>
                      <a:pt x="124765" y="1168765"/>
                      <a:pt x="121623" y="1156196"/>
                      <a:pt x="115339" y="1146769"/>
                    </a:cubicBezTo>
                    <a:cubicBezTo>
                      <a:pt x="122536" y="1053201"/>
                      <a:pt x="115847" y="1050718"/>
                      <a:pt x="134192" y="986513"/>
                    </a:cubicBezTo>
                    <a:cubicBezTo>
                      <a:pt x="136922" y="976959"/>
                      <a:pt x="138107" y="966501"/>
                      <a:pt x="143619" y="958233"/>
                    </a:cubicBezTo>
                    <a:cubicBezTo>
                      <a:pt x="152967" y="944212"/>
                      <a:pt x="183705" y="918421"/>
                      <a:pt x="200180" y="911099"/>
                    </a:cubicBezTo>
                    <a:cubicBezTo>
                      <a:pt x="218341" y="903028"/>
                      <a:pt x="256741" y="892245"/>
                      <a:pt x="256741" y="892245"/>
                    </a:cubicBezTo>
                    <a:cubicBezTo>
                      <a:pt x="253599" y="879676"/>
                      <a:pt x="255608" y="864491"/>
                      <a:pt x="247314" y="854538"/>
                    </a:cubicBezTo>
                    <a:cubicBezTo>
                      <a:pt x="238318" y="843743"/>
                      <a:pt x="221808" y="842657"/>
                      <a:pt x="209607" y="835685"/>
                    </a:cubicBezTo>
                    <a:cubicBezTo>
                      <a:pt x="158437" y="806445"/>
                      <a:pt x="204898" y="824689"/>
                      <a:pt x="153046" y="807404"/>
                    </a:cubicBezTo>
                    <a:cubicBezTo>
                      <a:pt x="143619" y="810546"/>
                      <a:pt x="128456" y="807605"/>
                      <a:pt x="124765" y="816831"/>
                    </a:cubicBezTo>
                    <a:cubicBezTo>
                      <a:pt x="119276" y="830554"/>
                      <a:pt x="142453" y="874344"/>
                      <a:pt x="153046" y="882819"/>
                    </a:cubicBezTo>
                    <a:cubicBezTo>
                      <a:pt x="160805" y="889026"/>
                      <a:pt x="171899" y="889103"/>
                      <a:pt x="181326" y="892245"/>
                    </a:cubicBezTo>
                    <a:cubicBezTo>
                      <a:pt x="206464" y="889103"/>
                      <a:pt x="233219" y="892228"/>
                      <a:pt x="256741" y="882819"/>
                    </a:cubicBezTo>
                    <a:cubicBezTo>
                      <a:pt x="267260" y="878611"/>
                      <a:pt x="270993" y="864891"/>
                      <a:pt x="275594" y="854538"/>
                    </a:cubicBezTo>
                    <a:cubicBezTo>
                      <a:pt x="283665" y="836377"/>
                      <a:pt x="294448" y="797977"/>
                      <a:pt x="294448" y="797977"/>
                    </a:cubicBezTo>
                    <a:cubicBezTo>
                      <a:pt x="292858" y="783671"/>
                      <a:pt x="297186" y="704243"/>
                      <a:pt x="266167" y="684856"/>
                    </a:cubicBezTo>
                    <a:cubicBezTo>
                      <a:pt x="249315" y="674323"/>
                      <a:pt x="209607" y="666002"/>
                      <a:pt x="209607" y="666002"/>
                    </a:cubicBezTo>
                    <a:cubicBezTo>
                      <a:pt x="202763" y="667143"/>
                      <a:pt x="140236" y="674542"/>
                      <a:pt x="124765" y="684856"/>
                    </a:cubicBezTo>
                    <a:cubicBezTo>
                      <a:pt x="113673" y="692251"/>
                      <a:pt x="105912" y="703709"/>
                      <a:pt x="96485" y="713136"/>
                    </a:cubicBezTo>
                    <a:cubicBezTo>
                      <a:pt x="83916" y="706852"/>
                      <a:pt x="68715" y="704220"/>
                      <a:pt x="58778" y="694283"/>
                    </a:cubicBezTo>
                    <a:cubicBezTo>
                      <a:pt x="51752" y="687257"/>
                      <a:pt x="49351" y="675939"/>
                      <a:pt x="49351" y="666002"/>
                    </a:cubicBezTo>
                    <a:cubicBezTo>
                      <a:pt x="49351" y="634423"/>
                      <a:pt x="47986" y="601412"/>
                      <a:pt x="58778" y="571734"/>
                    </a:cubicBezTo>
                    <a:cubicBezTo>
                      <a:pt x="62174" y="562396"/>
                      <a:pt x="77504" y="565037"/>
                      <a:pt x="87058" y="562307"/>
                    </a:cubicBezTo>
                    <a:cubicBezTo>
                      <a:pt x="99515" y="558748"/>
                      <a:pt x="112196" y="556022"/>
                      <a:pt x="124765" y="552880"/>
                    </a:cubicBezTo>
                    <a:cubicBezTo>
                      <a:pt x="139555" y="560275"/>
                      <a:pt x="177427" y="577262"/>
                      <a:pt x="190753" y="590588"/>
                    </a:cubicBezTo>
                    <a:cubicBezTo>
                      <a:pt x="198764" y="598599"/>
                      <a:pt x="203322" y="609441"/>
                      <a:pt x="209607" y="618868"/>
                    </a:cubicBezTo>
                    <a:cubicBezTo>
                      <a:pt x="191132" y="674290"/>
                      <a:pt x="203341" y="668252"/>
                      <a:pt x="96485" y="637722"/>
                    </a:cubicBezTo>
                    <a:cubicBezTo>
                      <a:pt x="83666" y="634060"/>
                      <a:pt x="75362" y="620688"/>
                      <a:pt x="68205" y="609441"/>
                    </a:cubicBezTo>
                    <a:cubicBezTo>
                      <a:pt x="53116" y="585730"/>
                      <a:pt x="30497" y="534027"/>
                      <a:pt x="30497" y="534027"/>
                    </a:cubicBezTo>
                    <a:cubicBezTo>
                      <a:pt x="39626" y="460999"/>
                      <a:pt x="21050" y="462663"/>
                      <a:pt x="77631" y="430332"/>
                    </a:cubicBezTo>
                    <a:cubicBezTo>
                      <a:pt x="86259" y="425402"/>
                      <a:pt x="96485" y="424047"/>
                      <a:pt x="105912" y="420905"/>
                    </a:cubicBezTo>
                    <a:cubicBezTo>
                      <a:pt x="118481" y="411478"/>
                      <a:pt x="129978" y="400420"/>
                      <a:pt x="143619" y="392625"/>
                    </a:cubicBezTo>
                    <a:cubicBezTo>
                      <a:pt x="152246" y="387695"/>
                      <a:pt x="163011" y="387642"/>
                      <a:pt x="171899" y="383198"/>
                    </a:cubicBezTo>
                    <a:cubicBezTo>
                      <a:pt x="182033" y="378131"/>
                      <a:pt x="190753" y="370629"/>
                      <a:pt x="200180" y="364344"/>
                    </a:cubicBezTo>
                    <a:cubicBezTo>
                      <a:pt x="207830" y="341396"/>
                      <a:pt x="219676" y="322727"/>
                      <a:pt x="200180" y="298357"/>
                    </a:cubicBezTo>
                    <a:cubicBezTo>
                      <a:pt x="193972" y="290598"/>
                      <a:pt x="181326" y="292072"/>
                      <a:pt x="171899" y="288930"/>
                    </a:cubicBezTo>
                    <a:cubicBezTo>
                      <a:pt x="168757" y="298357"/>
                      <a:pt x="162473" y="307273"/>
                      <a:pt x="162473" y="317210"/>
                    </a:cubicBezTo>
                    <a:cubicBezTo>
                      <a:pt x="162473" y="475463"/>
                      <a:pt x="141337" y="442537"/>
                      <a:pt x="275594" y="430332"/>
                    </a:cubicBezTo>
                    <a:cubicBezTo>
                      <a:pt x="288163" y="424047"/>
                      <a:pt x="301866" y="419646"/>
                      <a:pt x="313301" y="411478"/>
                    </a:cubicBezTo>
                    <a:cubicBezTo>
                      <a:pt x="324149" y="403729"/>
                      <a:pt x="328935" y="387414"/>
                      <a:pt x="341582" y="383198"/>
                    </a:cubicBezTo>
                    <a:lnTo>
                      <a:pt x="369862" y="392625"/>
                    </a:lnTo>
                    <a:cubicBezTo>
                      <a:pt x="363578" y="449186"/>
                      <a:pt x="377636" y="512012"/>
                      <a:pt x="351009" y="562307"/>
                    </a:cubicBezTo>
                    <a:cubicBezTo>
                      <a:pt x="340613" y="581944"/>
                      <a:pt x="296453" y="571933"/>
                      <a:pt x="285021" y="552880"/>
                    </a:cubicBezTo>
                    <a:cubicBezTo>
                      <a:pt x="247820" y="490879"/>
                      <a:pt x="298388" y="463878"/>
                      <a:pt x="332155" y="439759"/>
                    </a:cubicBezTo>
                    <a:cubicBezTo>
                      <a:pt x="341374" y="433174"/>
                      <a:pt x="351008" y="427190"/>
                      <a:pt x="360435" y="420905"/>
                    </a:cubicBezTo>
                    <a:cubicBezTo>
                      <a:pt x="377076" y="354343"/>
                      <a:pt x="374261" y="383198"/>
                      <a:pt x="360435" y="279503"/>
                    </a:cubicBezTo>
                    <a:cubicBezTo>
                      <a:pt x="358723" y="266661"/>
                      <a:pt x="358196" y="252576"/>
                      <a:pt x="351009" y="241796"/>
                    </a:cubicBezTo>
                    <a:cubicBezTo>
                      <a:pt x="344724" y="232369"/>
                      <a:pt x="332155" y="229227"/>
                      <a:pt x="322728" y="222942"/>
                    </a:cubicBezTo>
                    <a:cubicBezTo>
                      <a:pt x="289599" y="231224"/>
                      <a:pt x="268759" y="228013"/>
                      <a:pt x="256741" y="270076"/>
                    </a:cubicBezTo>
                    <a:cubicBezTo>
                      <a:pt x="254011" y="279630"/>
                      <a:pt x="258081" y="292581"/>
                      <a:pt x="266167" y="298357"/>
                    </a:cubicBezTo>
                    <a:cubicBezTo>
                      <a:pt x="282339" y="309908"/>
                      <a:pt x="322728" y="317210"/>
                      <a:pt x="322728" y="317210"/>
                    </a:cubicBezTo>
                    <a:cubicBezTo>
                      <a:pt x="371833" y="309027"/>
                      <a:pt x="374430" y="316546"/>
                      <a:pt x="407569" y="288930"/>
                    </a:cubicBezTo>
                    <a:cubicBezTo>
                      <a:pt x="434200" y="266738"/>
                      <a:pt x="454796" y="230465"/>
                      <a:pt x="492411" y="222942"/>
                    </a:cubicBezTo>
                    <a:cubicBezTo>
                      <a:pt x="520068" y="217410"/>
                      <a:pt x="542466" y="214957"/>
                      <a:pt x="567825" y="204089"/>
                    </a:cubicBezTo>
                    <a:cubicBezTo>
                      <a:pt x="683514" y="154508"/>
                      <a:pt x="539137" y="213718"/>
                      <a:pt x="633813" y="166381"/>
                    </a:cubicBezTo>
                    <a:cubicBezTo>
                      <a:pt x="642701" y="161937"/>
                      <a:pt x="652666" y="160097"/>
                      <a:pt x="662093" y="156955"/>
                    </a:cubicBezTo>
                    <a:cubicBezTo>
                      <a:pt x="668378" y="147528"/>
                      <a:pt x="678725" y="139784"/>
                      <a:pt x="680947" y="128674"/>
                    </a:cubicBezTo>
                    <a:cubicBezTo>
                      <a:pt x="688368" y="91571"/>
                      <a:pt x="675469" y="50331"/>
                      <a:pt x="690374" y="15553"/>
                    </a:cubicBezTo>
                    <a:cubicBezTo>
                      <a:pt x="697040" y="0"/>
                      <a:pt x="703444" y="46784"/>
                      <a:pt x="709227" y="62687"/>
                    </a:cubicBezTo>
                    <a:cubicBezTo>
                      <a:pt x="716019" y="81364"/>
                      <a:pt x="728081" y="119247"/>
                      <a:pt x="728081" y="119247"/>
                    </a:cubicBezTo>
                    <a:cubicBezTo>
                      <a:pt x="724939" y="144385"/>
                      <a:pt x="727312" y="170853"/>
                      <a:pt x="718654" y="194662"/>
                    </a:cubicBezTo>
                    <a:cubicBezTo>
                      <a:pt x="713730" y="208202"/>
                      <a:pt x="660419" y="245408"/>
                      <a:pt x="652666" y="251223"/>
                    </a:cubicBezTo>
                    <a:cubicBezTo>
                      <a:pt x="646382" y="260650"/>
                      <a:pt x="638276" y="269090"/>
                      <a:pt x="633813" y="279503"/>
                    </a:cubicBezTo>
                    <a:cubicBezTo>
                      <a:pt x="610200" y="334599"/>
                      <a:pt x="631228" y="426683"/>
                      <a:pt x="633813" y="468039"/>
                    </a:cubicBezTo>
                    <a:cubicBezTo>
                      <a:pt x="649524" y="461755"/>
                      <a:pt x="665812" y="456754"/>
                      <a:pt x="680947" y="449186"/>
                    </a:cubicBezTo>
                    <a:cubicBezTo>
                      <a:pt x="691080" y="444119"/>
                      <a:pt x="698874" y="434933"/>
                      <a:pt x="709227" y="430332"/>
                    </a:cubicBezTo>
                    <a:cubicBezTo>
                      <a:pt x="727388" y="422260"/>
                      <a:pt x="749252" y="422502"/>
                      <a:pt x="765788" y="411478"/>
                    </a:cubicBezTo>
                    <a:lnTo>
                      <a:pt x="822349" y="373771"/>
                    </a:lnTo>
                    <a:cubicBezTo>
                      <a:pt x="828633" y="364344"/>
                      <a:pt x="830309" y="348603"/>
                      <a:pt x="841202" y="345491"/>
                    </a:cubicBezTo>
                    <a:cubicBezTo>
                      <a:pt x="853450" y="341992"/>
                      <a:pt x="900814" y="359077"/>
                      <a:pt x="916617" y="364344"/>
                    </a:cubicBezTo>
                    <a:cubicBezTo>
                      <a:pt x="935471" y="383198"/>
                      <a:pt x="966711" y="395038"/>
                      <a:pt x="973178" y="420905"/>
                    </a:cubicBezTo>
                    <a:cubicBezTo>
                      <a:pt x="976320" y="433474"/>
                      <a:pt x="979046" y="446155"/>
                      <a:pt x="982605" y="458612"/>
                    </a:cubicBezTo>
                    <a:cubicBezTo>
                      <a:pt x="988739" y="480083"/>
                      <a:pt x="994356" y="498644"/>
                      <a:pt x="1010885" y="515173"/>
                    </a:cubicBezTo>
                    <a:cubicBezTo>
                      <a:pt x="1018896" y="523184"/>
                      <a:pt x="1029738" y="527742"/>
                      <a:pt x="1039165" y="534027"/>
                    </a:cubicBezTo>
                    <a:cubicBezTo>
                      <a:pt x="1067446" y="530885"/>
                      <a:pt x="1096281" y="530998"/>
                      <a:pt x="1124007" y="524600"/>
                    </a:cubicBezTo>
                    <a:cubicBezTo>
                      <a:pt x="1137700" y="521440"/>
                      <a:pt x="1148798" y="511282"/>
                      <a:pt x="1161714" y="505746"/>
                    </a:cubicBezTo>
                    <a:cubicBezTo>
                      <a:pt x="1170847" y="501832"/>
                      <a:pt x="1180567" y="499462"/>
                      <a:pt x="1189994" y="496320"/>
                    </a:cubicBezTo>
                    <a:cubicBezTo>
                      <a:pt x="1202563" y="502604"/>
                      <a:pt x="1217764" y="505236"/>
                      <a:pt x="1227701" y="515173"/>
                    </a:cubicBezTo>
                    <a:cubicBezTo>
                      <a:pt x="1234727" y="522199"/>
                      <a:pt x="1237128" y="533517"/>
                      <a:pt x="1237128" y="543454"/>
                    </a:cubicBezTo>
                    <a:cubicBezTo>
                      <a:pt x="1237128" y="576630"/>
                      <a:pt x="1227994" y="599134"/>
                      <a:pt x="1218275" y="628295"/>
                    </a:cubicBezTo>
                    <a:cubicBezTo>
                      <a:pt x="1205706" y="625153"/>
                      <a:pt x="1190520" y="627162"/>
                      <a:pt x="1180567" y="618868"/>
                    </a:cubicBezTo>
                    <a:cubicBezTo>
                      <a:pt x="1169815" y="609908"/>
                      <a:pt x="1157287" y="567879"/>
                      <a:pt x="1152287" y="552880"/>
                    </a:cubicBezTo>
                    <a:cubicBezTo>
                      <a:pt x="1155429" y="521457"/>
                      <a:pt x="1155894" y="489651"/>
                      <a:pt x="1161714" y="458612"/>
                    </a:cubicBezTo>
                    <a:cubicBezTo>
                      <a:pt x="1165376" y="439079"/>
                      <a:pt x="1164032" y="413076"/>
                      <a:pt x="1180567" y="402052"/>
                    </a:cubicBezTo>
                    <a:lnTo>
                      <a:pt x="1208848" y="383198"/>
                    </a:lnTo>
                    <a:cubicBezTo>
                      <a:pt x="1205706" y="351775"/>
                      <a:pt x="1209407" y="318889"/>
                      <a:pt x="1199421" y="288930"/>
                    </a:cubicBezTo>
                    <a:cubicBezTo>
                      <a:pt x="1195838" y="278182"/>
                      <a:pt x="1182251" y="267854"/>
                      <a:pt x="1171141" y="270076"/>
                    </a:cubicBezTo>
                    <a:cubicBezTo>
                      <a:pt x="1160031" y="272298"/>
                      <a:pt x="1158572" y="288930"/>
                      <a:pt x="1152287" y="298357"/>
                    </a:cubicBezTo>
                    <a:cubicBezTo>
                      <a:pt x="1149145" y="317211"/>
                      <a:pt x="1142153" y="335817"/>
                      <a:pt x="1142860" y="354918"/>
                    </a:cubicBezTo>
                    <a:cubicBezTo>
                      <a:pt x="1146612" y="456219"/>
                      <a:pt x="1125876" y="526469"/>
                      <a:pt x="1189994" y="590588"/>
                    </a:cubicBezTo>
                    <a:cubicBezTo>
                      <a:pt x="1201103" y="601698"/>
                      <a:pt x="1213648" y="611842"/>
                      <a:pt x="1227701" y="618868"/>
                    </a:cubicBezTo>
                    <a:cubicBezTo>
                      <a:pt x="1239289" y="624662"/>
                      <a:pt x="1252840" y="625153"/>
                      <a:pt x="1265409" y="628295"/>
                    </a:cubicBezTo>
                    <a:cubicBezTo>
                      <a:pt x="1290547" y="622010"/>
                      <a:pt x="1319263" y="623814"/>
                      <a:pt x="1340823" y="609441"/>
                    </a:cubicBezTo>
                    <a:cubicBezTo>
                      <a:pt x="1368606" y="590919"/>
                      <a:pt x="1378133" y="554070"/>
                      <a:pt x="1387957" y="524600"/>
                    </a:cubicBezTo>
                    <a:cubicBezTo>
                      <a:pt x="1397384" y="527742"/>
                      <a:pt x="1409212" y="527001"/>
                      <a:pt x="1416238" y="534027"/>
                    </a:cubicBezTo>
                    <a:cubicBezTo>
                      <a:pt x="1448651" y="566440"/>
                      <a:pt x="1451518" y="583307"/>
                      <a:pt x="1463372" y="618868"/>
                    </a:cubicBezTo>
                    <a:cubicBezTo>
                      <a:pt x="1460230" y="644006"/>
                      <a:pt x="1473180" y="677796"/>
                      <a:pt x="1453945" y="694283"/>
                    </a:cubicBezTo>
                    <a:cubicBezTo>
                      <a:pt x="1438856" y="707217"/>
                      <a:pt x="1397384" y="675429"/>
                      <a:pt x="1397384" y="675429"/>
                    </a:cubicBezTo>
                    <a:cubicBezTo>
                      <a:pt x="1372246" y="678571"/>
                      <a:pt x="1346410" y="678190"/>
                      <a:pt x="1321969" y="684856"/>
                    </a:cubicBezTo>
                    <a:cubicBezTo>
                      <a:pt x="1311039" y="687837"/>
                      <a:pt x="1303526" y="698088"/>
                      <a:pt x="1293689" y="703709"/>
                    </a:cubicBezTo>
                    <a:cubicBezTo>
                      <a:pt x="1281488" y="710681"/>
                      <a:pt x="1268551" y="716278"/>
                      <a:pt x="1255982" y="722563"/>
                    </a:cubicBezTo>
                    <a:lnTo>
                      <a:pt x="1218275" y="779124"/>
                    </a:lnTo>
                    <a:lnTo>
                      <a:pt x="1199421" y="807404"/>
                    </a:lnTo>
                    <a:cubicBezTo>
                      <a:pt x="1179807" y="866247"/>
                      <a:pt x="1160265" y="913096"/>
                      <a:pt x="1199421" y="986513"/>
                    </a:cubicBezTo>
                    <a:cubicBezTo>
                      <a:pt x="1209877" y="1006118"/>
                      <a:pt x="1243413" y="980229"/>
                      <a:pt x="1265409" y="977087"/>
                    </a:cubicBezTo>
                    <a:cubicBezTo>
                      <a:pt x="1305613" y="923480"/>
                      <a:pt x="1288720" y="954284"/>
                      <a:pt x="1312543" y="882819"/>
                    </a:cubicBezTo>
                    <a:lnTo>
                      <a:pt x="1312543" y="882819"/>
                    </a:lnTo>
                    <a:cubicBezTo>
                      <a:pt x="1336908" y="846270"/>
                      <a:pt x="1327813" y="865286"/>
                      <a:pt x="1340823" y="826258"/>
                    </a:cubicBezTo>
                    <a:cubicBezTo>
                      <a:pt x="1369529" y="845395"/>
                      <a:pt x="1379844" y="847740"/>
                      <a:pt x="1397384" y="882819"/>
                    </a:cubicBezTo>
                    <a:cubicBezTo>
                      <a:pt x="1403178" y="894407"/>
                      <a:pt x="1403669" y="907957"/>
                      <a:pt x="1406811" y="920526"/>
                    </a:cubicBezTo>
                    <a:cubicBezTo>
                      <a:pt x="1403669" y="970802"/>
                      <a:pt x="1405241" y="1021597"/>
                      <a:pt x="1397384" y="1071355"/>
                    </a:cubicBezTo>
                    <a:cubicBezTo>
                      <a:pt x="1395617" y="1082546"/>
                      <a:pt x="1383597" y="1089502"/>
                      <a:pt x="1378530" y="1099635"/>
                    </a:cubicBezTo>
                    <a:cubicBezTo>
                      <a:pt x="1374086" y="1108523"/>
                      <a:pt x="1376129" y="1120889"/>
                      <a:pt x="1369103" y="1127915"/>
                    </a:cubicBezTo>
                    <a:cubicBezTo>
                      <a:pt x="1362077" y="1134941"/>
                      <a:pt x="1350250" y="1134200"/>
                      <a:pt x="1340823" y="1137342"/>
                    </a:cubicBezTo>
                    <a:cubicBezTo>
                      <a:pt x="1334538" y="1146769"/>
                      <a:pt x="1330816" y="1158545"/>
                      <a:pt x="1321969" y="1165623"/>
                    </a:cubicBezTo>
                    <a:cubicBezTo>
                      <a:pt x="1296048" y="1186361"/>
                      <a:pt x="1236262" y="1167871"/>
                      <a:pt x="1218275" y="1165623"/>
                    </a:cubicBezTo>
                    <a:cubicBezTo>
                      <a:pt x="1205706" y="1159338"/>
                      <a:pt x="1190504" y="1156706"/>
                      <a:pt x="1180567" y="1146769"/>
                    </a:cubicBezTo>
                    <a:cubicBezTo>
                      <a:pt x="1170630" y="1136832"/>
                      <a:pt x="1168686" y="1121263"/>
                      <a:pt x="1161714" y="1109062"/>
                    </a:cubicBezTo>
                    <a:cubicBezTo>
                      <a:pt x="1150687" y="1089765"/>
                      <a:pt x="1126718" y="1059259"/>
                      <a:pt x="1114580" y="1043074"/>
                    </a:cubicBezTo>
                    <a:cubicBezTo>
                      <a:pt x="1111438" y="1024220"/>
                      <a:pt x="1123153" y="992942"/>
                      <a:pt x="1105153" y="986513"/>
                    </a:cubicBezTo>
                    <a:cubicBezTo>
                      <a:pt x="1066570" y="972733"/>
                      <a:pt x="1008199" y="963948"/>
                      <a:pt x="982605" y="995940"/>
                    </a:cubicBezTo>
                    <a:cubicBezTo>
                      <a:pt x="932761" y="1058244"/>
                      <a:pt x="979048" y="1121809"/>
                      <a:pt x="1020312" y="1156196"/>
                    </a:cubicBezTo>
                    <a:cubicBezTo>
                      <a:pt x="1029016" y="1163449"/>
                      <a:pt x="1039165" y="1168765"/>
                      <a:pt x="1048592" y="1175050"/>
                    </a:cubicBezTo>
                    <a:cubicBezTo>
                      <a:pt x="1054830" y="1174270"/>
                      <a:pt x="1130973" y="1153736"/>
                      <a:pt x="1152287" y="1175050"/>
                    </a:cubicBezTo>
                    <a:cubicBezTo>
                      <a:pt x="1159313" y="1182076"/>
                      <a:pt x="1158572" y="1193903"/>
                      <a:pt x="1161714" y="1203330"/>
                    </a:cubicBezTo>
                    <a:cubicBezTo>
                      <a:pt x="1158572" y="1228468"/>
                      <a:pt x="1160945" y="1254936"/>
                      <a:pt x="1152287" y="1278744"/>
                    </a:cubicBezTo>
                    <a:cubicBezTo>
                      <a:pt x="1147731" y="1291273"/>
                      <a:pt x="1132683" y="1296903"/>
                      <a:pt x="1124007" y="1307025"/>
                    </a:cubicBezTo>
                    <a:cubicBezTo>
                      <a:pt x="1095374" y="1340430"/>
                      <a:pt x="1095167" y="1354578"/>
                      <a:pt x="1058019" y="1382439"/>
                    </a:cubicBezTo>
                    <a:cubicBezTo>
                      <a:pt x="1046777" y="1390871"/>
                      <a:pt x="1031747" y="1393125"/>
                      <a:pt x="1020312" y="1401293"/>
                    </a:cubicBezTo>
                    <a:cubicBezTo>
                      <a:pt x="1009464" y="1409042"/>
                      <a:pt x="1002696" y="1421574"/>
                      <a:pt x="992031" y="1429573"/>
                    </a:cubicBezTo>
                    <a:cubicBezTo>
                      <a:pt x="976135" y="1441495"/>
                      <a:pt x="928086" y="1467752"/>
                      <a:pt x="907190" y="1476707"/>
                    </a:cubicBezTo>
                    <a:cubicBezTo>
                      <a:pt x="898057" y="1480621"/>
                      <a:pt x="888337" y="1482992"/>
                      <a:pt x="878910" y="1486134"/>
                    </a:cubicBezTo>
                    <a:cubicBezTo>
                      <a:pt x="834918" y="1482992"/>
                      <a:pt x="789721" y="1487404"/>
                      <a:pt x="746934" y="1476707"/>
                    </a:cubicBezTo>
                    <a:cubicBezTo>
                      <a:pt x="735943" y="1473959"/>
                      <a:pt x="732059" y="1459035"/>
                      <a:pt x="728081" y="1448427"/>
                    </a:cubicBezTo>
                    <a:cubicBezTo>
                      <a:pt x="724128" y="1437886"/>
                      <a:pt x="710286" y="1351086"/>
                      <a:pt x="709227" y="1344732"/>
                    </a:cubicBezTo>
                    <a:cubicBezTo>
                      <a:pt x="706085" y="1281887"/>
                      <a:pt x="718748" y="1216199"/>
                      <a:pt x="699800" y="1156196"/>
                    </a:cubicBezTo>
                    <a:cubicBezTo>
                      <a:pt x="694975" y="1140917"/>
                      <a:pt x="667668" y="1159997"/>
                      <a:pt x="652666" y="1165623"/>
                    </a:cubicBezTo>
                    <a:cubicBezTo>
                      <a:pt x="642058" y="1169601"/>
                      <a:pt x="634519" y="1179409"/>
                      <a:pt x="624386" y="1184476"/>
                    </a:cubicBezTo>
                    <a:cubicBezTo>
                      <a:pt x="615498" y="1188920"/>
                      <a:pt x="604994" y="1189459"/>
                      <a:pt x="596106" y="1193903"/>
                    </a:cubicBezTo>
                    <a:cubicBezTo>
                      <a:pt x="585972" y="1198970"/>
                      <a:pt x="577959" y="1207690"/>
                      <a:pt x="567825" y="1212757"/>
                    </a:cubicBezTo>
                    <a:cubicBezTo>
                      <a:pt x="554298" y="1219521"/>
                      <a:pt x="513924" y="1228589"/>
                      <a:pt x="501838" y="1231610"/>
                    </a:cubicBezTo>
                    <a:cubicBezTo>
                      <a:pt x="419001" y="1286835"/>
                      <a:pt x="467824" y="1271573"/>
                      <a:pt x="351009" y="1259891"/>
                    </a:cubicBezTo>
                    <a:cubicBezTo>
                      <a:pt x="317819" y="1210107"/>
                      <a:pt x="349013" y="1250099"/>
                      <a:pt x="294448" y="1203330"/>
                    </a:cubicBezTo>
                    <a:cubicBezTo>
                      <a:pt x="266218" y="1179134"/>
                      <a:pt x="266710" y="1175864"/>
                      <a:pt x="247314" y="1146769"/>
                    </a:cubicBezTo>
                    <a:cubicBezTo>
                      <a:pt x="250565" y="1117508"/>
                      <a:pt x="243915" y="1058990"/>
                      <a:pt x="275594" y="1033647"/>
                    </a:cubicBezTo>
                    <a:cubicBezTo>
                      <a:pt x="283353" y="1027440"/>
                      <a:pt x="294448" y="1027363"/>
                      <a:pt x="303875" y="1024221"/>
                    </a:cubicBezTo>
                    <a:cubicBezTo>
                      <a:pt x="329013" y="1027363"/>
                      <a:pt x="354712" y="1027503"/>
                      <a:pt x="379289" y="1033647"/>
                    </a:cubicBezTo>
                    <a:cubicBezTo>
                      <a:pt x="392922" y="1037055"/>
                      <a:pt x="404080" y="1046965"/>
                      <a:pt x="416996" y="1052501"/>
                    </a:cubicBezTo>
                    <a:cubicBezTo>
                      <a:pt x="426129" y="1056415"/>
                      <a:pt x="435973" y="1058439"/>
                      <a:pt x="445277" y="1061928"/>
                    </a:cubicBezTo>
                    <a:cubicBezTo>
                      <a:pt x="461121" y="1067869"/>
                      <a:pt x="476700" y="1074497"/>
                      <a:pt x="492411" y="1080781"/>
                    </a:cubicBezTo>
                    <a:cubicBezTo>
                      <a:pt x="542687" y="1077639"/>
                      <a:pt x="596468" y="1090063"/>
                      <a:pt x="643240" y="1071355"/>
                    </a:cubicBezTo>
                    <a:cubicBezTo>
                      <a:pt x="658117" y="1065404"/>
                      <a:pt x="639439" y="1039223"/>
                      <a:pt x="633813" y="1024221"/>
                    </a:cubicBezTo>
                    <a:cubicBezTo>
                      <a:pt x="620687" y="989219"/>
                      <a:pt x="608320" y="994840"/>
                      <a:pt x="577252" y="977087"/>
                    </a:cubicBezTo>
                    <a:cubicBezTo>
                      <a:pt x="526082" y="947847"/>
                      <a:pt x="572545" y="966091"/>
                      <a:pt x="520691" y="948806"/>
                    </a:cubicBezTo>
                    <a:cubicBezTo>
                      <a:pt x="401020" y="972741"/>
                      <a:pt x="457507" y="959889"/>
                      <a:pt x="351009" y="986513"/>
                    </a:cubicBezTo>
                    <a:cubicBezTo>
                      <a:pt x="303664" y="998349"/>
                      <a:pt x="325590" y="991843"/>
                      <a:pt x="285021" y="1005367"/>
                    </a:cubicBezTo>
                    <a:cubicBezTo>
                      <a:pt x="275594" y="1014794"/>
                      <a:pt x="268395" y="1027173"/>
                      <a:pt x="256741" y="1033647"/>
                    </a:cubicBezTo>
                    <a:cubicBezTo>
                      <a:pt x="239368" y="1043298"/>
                      <a:pt x="200180" y="1052501"/>
                      <a:pt x="200180" y="1052501"/>
                    </a:cubicBezTo>
                    <a:cubicBezTo>
                      <a:pt x="187611" y="1046216"/>
                      <a:pt x="173908" y="1041815"/>
                      <a:pt x="162473" y="1033647"/>
                    </a:cubicBezTo>
                    <a:cubicBezTo>
                      <a:pt x="119772" y="1003147"/>
                      <a:pt x="142560" y="989303"/>
                      <a:pt x="77631" y="967660"/>
                    </a:cubicBezTo>
                    <a:lnTo>
                      <a:pt x="21070" y="948806"/>
                    </a:lnTo>
                    <a:cubicBezTo>
                      <a:pt x="8283" y="910441"/>
                      <a:pt x="0" y="903334"/>
                      <a:pt x="30497" y="854538"/>
                    </a:cubicBezTo>
                    <a:cubicBezTo>
                      <a:pt x="35764" y="846111"/>
                      <a:pt x="49351" y="848253"/>
                      <a:pt x="58778" y="845111"/>
                    </a:cubicBezTo>
                    <a:cubicBezTo>
                      <a:pt x="90201" y="848253"/>
                      <a:pt x="130716" y="832208"/>
                      <a:pt x="153046" y="854538"/>
                    </a:cubicBezTo>
                    <a:cubicBezTo>
                      <a:pt x="170960" y="872452"/>
                      <a:pt x="143619" y="904619"/>
                      <a:pt x="143619" y="929953"/>
                    </a:cubicBezTo>
                    <a:cubicBezTo>
                      <a:pt x="143619" y="949066"/>
                      <a:pt x="143563" y="969918"/>
                      <a:pt x="153046" y="986513"/>
                    </a:cubicBezTo>
                    <a:cubicBezTo>
                      <a:pt x="157976" y="995140"/>
                      <a:pt x="171899" y="992798"/>
                      <a:pt x="181326" y="995940"/>
                    </a:cubicBezTo>
                    <a:cubicBezTo>
                      <a:pt x="190753" y="983371"/>
                      <a:pt x="203226" y="972590"/>
                      <a:pt x="209607" y="958233"/>
                    </a:cubicBezTo>
                    <a:cubicBezTo>
                      <a:pt x="216114" y="943592"/>
                      <a:pt x="216597" y="926935"/>
                      <a:pt x="219033" y="911099"/>
                    </a:cubicBezTo>
                    <a:cubicBezTo>
                      <a:pt x="222885" y="886060"/>
                      <a:pt x="218171" y="858835"/>
                      <a:pt x="228460" y="835685"/>
                    </a:cubicBezTo>
                    <a:cubicBezTo>
                      <a:pt x="232496" y="826605"/>
                      <a:pt x="247314" y="829400"/>
                      <a:pt x="256741" y="826258"/>
                    </a:cubicBezTo>
                    <a:cubicBezTo>
                      <a:pt x="266168" y="819973"/>
                      <a:pt x="274888" y="812471"/>
                      <a:pt x="285021" y="807404"/>
                    </a:cubicBezTo>
                    <a:cubicBezTo>
                      <a:pt x="293909" y="802960"/>
                      <a:pt x="311896" y="807814"/>
                      <a:pt x="313301" y="797977"/>
                    </a:cubicBezTo>
                    <a:cubicBezTo>
                      <a:pt x="316687" y="774277"/>
                      <a:pt x="296262" y="727579"/>
                      <a:pt x="266167" y="722563"/>
                    </a:cubicBezTo>
                    <a:cubicBezTo>
                      <a:pt x="219571" y="714797"/>
                      <a:pt x="171639" y="718995"/>
                      <a:pt x="124765" y="713136"/>
                    </a:cubicBezTo>
                    <a:cubicBezTo>
                      <a:pt x="120356" y="712585"/>
                      <a:pt x="118481" y="706851"/>
                      <a:pt x="115339" y="703709"/>
                    </a:cubicBezTo>
                  </a:path>
                </a:pathLst>
              </a:custGeom>
              <a:noFill/>
              <a:ln w="127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522" name="Oval 2521">
                <a:extLst>
                  <a:ext uri="{FF2B5EF4-FFF2-40B4-BE49-F238E27FC236}">
                    <a16:creationId xmlns:a16="http://schemas.microsoft.com/office/drawing/2014/main" id="{B85F3114-D400-064D-814D-B8A9C25B3126}"/>
                  </a:ext>
                </a:extLst>
              </p:cNvPr>
              <p:cNvSpPr/>
              <p:nvPr/>
            </p:nvSpPr>
            <p:spPr>
              <a:xfrm rot="16200000">
                <a:off x="2603492" y="2131721"/>
                <a:ext cx="129360" cy="137179"/>
              </a:xfrm>
              <a:prstGeom prst="ellipse">
                <a:avLst/>
              </a:prstGeom>
              <a:solidFill>
                <a:srgbClr val="00B0F0"/>
              </a:solidFill>
              <a:ln w="25400" cap="flat" cmpd="sng" algn="ctr">
                <a:noFill/>
                <a:prstDash val="solid"/>
              </a:ln>
              <a:effectLst>
                <a:glow rad="101600">
                  <a:srgbClr val="0097A7">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523" name="Group 1177">
                <a:extLst>
                  <a:ext uri="{FF2B5EF4-FFF2-40B4-BE49-F238E27FC236}">
                    <a16:creationId xmlns:a16="http://schemas.microsoft.com/office/drawing/2014/main" id="{F7800F59-0687-8B44-8E66-41A107F4B337}"/>
                  </a:ext>
                </a:extLst>
              </p:cNvPr>
              <p:cNvGrpSpPr/>
              <p:nvPr/>
            </p:nvGrpSpPr>
            <p:grpSpPr>
              <a:xfrm rot="16200000">
                <a:off x="1341348" y="2421737"/>
                <a:ext cx="2539503" cy="1349901"/>
                <a:chOff x="1441578" y="1951752"/>
                <a:chExt cx="5853264" cy="2878245"/>
              </a:xfrm>
            </p:grpSpPr>
            <p:grpSp>
              <p:nvGrpSpPr>
                <p:cNvPr id="2776" name="Group 841">
                  <a:extLst>
                    <a:ext uri="{FF2B5EF4-FFF2-40B4-BE49-F238E27FC236}">
                      <a16:creationId xmlns:a16="http://schemas.microsoft.com/office/drawing/2014/main" id="{B0D365AD-0FED-ED46-A866-6011620E239F}"/>
                    </a:ext>
                  </a:extLst>
                </p:cNvPr>
                <p:cNvGrpSpPr/>
                <p:nvPr/>
              </p:nvGrpSpPr>
              <p:grpSpPr>
                <a:xfrm rot="19897507">
                  <a:off x="1441578" y="1951752"/>
                  <a:ext cx="775097" cy="375047"/>
                  <a:chOff x="7847409" y="3836194"/>
                  <a:chExt cx="1168004" cy="564356"/>
                </a:xfrm>
              </p:grpSpPr>
              <p:sp>
                <p:nvSpPr>
                  <p:cNvPr id="2786" name="Oval 2785">
                    <a:extLst>
                      <a:ext uri="{FF2B5EF4-FFF2-40B4-BE49-F238E27FC236}">
                        <a16:creationId xmlns:a16="http://schemas.microsoft.com/office/drawing/2014/main" id="{76FF76FB-48C5-B147-B6BC-FE53F03E8FF3}"/>
                      </a:ext>
                    </a:extLst>
                  </p:cNvPr>
                  <p:cNvSpPr/>
                  <p:nvPr/>
                </p:nvSpPr>
                <p:spPr>
                  <a:xfrm>
                    <a:off x="7847409" y="3836194"/>
                    <a:ext cx="1168004" cy="564356"/>
                  </a:xfrm>
                  <a:prstGeom prst="ellipse">
                    <a:avLst/>
                  </a:prstGeom>
                  <a:solidFill>
                    <a:srgbClr val="FFAB40"/>
                  </a:solid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87" name="Oval 2786">
                    <a:extLst>
                      <a:ext uri="{FF2B5EF4-FFF2-40B4-BE49-F238E27FC236}">
                        <a16:creationId xmlns:a16="http://schemas.microsoft.com/office/drawing/2014/main" id="{56413FCA-4F59-114E-B865-A93C67CE0D10}"/>
                      </a:ext>
                    </a:extLst>
                  </p:cNvPr>
                  <p:cNvSpPr/>
                  <p:nvPr/>
                </p:nvSpPr>
                <p:spPr>
                  <a:xfrm>
                    <a:off x="7904560" y="3879056"/>
                    <a:ext cx="1060846" cy="478631"/>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88" name="Freeform 2787">
                    <a:extLst>
                      <a:ext uri="{FF2B5EF4-FFF2-40B4-BE49-F238E27FC236}">
                        <a16:creationId xmlns:a16="http://schemas.microsoft.com/office/drawing/2014/main" id="{ACE9CA17-C71A-3745-809A-C79F7ECB1EF4}"/>
                      </a:ext>
                    </a:extLst>
                  </p:cNvPr>
                  <p:cNvSpPr/>
                  <p:nvPr/>
                </p:nvSpPr>
                <p:spPr>
                  <a:xfrm>
                    <a:off x="7961709" y="3920940"/>
                    <a:ext cx="964407"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rgbClr val="FFAB40">
                      <a:lumMod val="75000"/>
                    </a:srgbClr>
                  </a:solidFill>
                  <a:ln w="12700" cap="flat" cmpd="sng" algn="ctr">
                    <a:solidFill>
                      <a:srgbClr val="FFAB40">
                        <a:shade val="50000"/>
                      </a:srgbClr>
                    </a:solidFill>
                    <a:prstDash val="solid"/>
                  </a:ln>
                  <a:effectLst>
                    <a:outerShdw blurRad="50800" dist="38100" sx="81000" sy="81000" algn="l" rotWithShape="0">
                      <a:srgbClr val="FFAB40">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777" name="Group 940">
                  <a:extLst>
                    <a:ext uri="{FF2B5EF4-FFF2-40B4-BE49-F238E27FC236}">
                      <a16:creationId xmlns:a16="http://schemas.microsoft.com/office/drawing/2014/main" id="{4CC6CFA9-721A-7249-90EB-C18CD2BA98DC}"/>
                    </a:ext>
                  </a:extLst>
                </p:cNvPr>
                <p:cNvGrpSpPr/>
                <p:nvPr/>
              </p:nvGrpSpPr>
              <p:grpSpPr>
                <a:xfrm>
                  <a:off x="5101730" y="2855018"/>
                  <a:ext cx="2193112" cy="1974979"/>
                  <a:chOff x="5101730" y="2855018"/>
                  <a:chExt cx="2193112" cy="1974979"/>
                </a:xfrm>
              </p:grpSpPr>
              <p:grpSp>
                <p:nvGrpSpPr>
                  <p:cNvPr id="2778" name="Group 837">
                    <a:extLst>
                      <a:ext uri="{FF2B5EF4-FFF2-40B4-BE49-F238E27FC236}">
                        <a16:creationId xmlns:a16="http://schemas.microsoft.com/office/drawing/2014/main" id="{697CA945-3A77-A646-83B3-A867A7A747F0}"/>
                      </a:ext>
                    </a:extLst>
                  </p:cNvPr>
                  <p:cNvGrpSpPr/>
                  <p:nvPr/>
                </p:nvGrpSpPr>
                <p:grpSpPr>
                  <a:xfrm rot="7573654">
                    <a:off x="6719770" y="4254925"/>
                    <a:ext cx="775097" cy="375047"/>
                    <a:chOff x="7847409" y="3836194"/>
                    <a:chExt cx="1168004" cy="564356"/>
                  </a:xfrm>
                </p:grpSpPr>
                <p:sp>
                  <p:nvSpPr>
                    <p:cNvPr id="2783" name="Oval 2782">
                      <a:extLst>
                        <a:ext uri="{FF2B5EF4-FFF2-40B4-BE49-F238E27FC236}">
                          <a16:creationId xmlns:a16="http://schemas.microsoft.com/office/drawing/2014/main" id="{5C0A8C2A-1D29-384E-9F5D-C0AF90384C04}"/>
                        </a:ext>
                      </a:extLst>
                    </p:cNvPr>
                    <p:cNvSpPr/>
                    <p:nvPr/>
                  </p:nvSpPr>
                  <p:spPr>
                    <a:xfrm>
                      <a:off x="7847409" y="3836194"/>
                      <a:ext cx="1168004" cy="564356"/>
                    </a:xfrm>
                    <a:prstGeom prst="ellipse">
                      <a:avLst/>
                    </a:prstGeom>
                    <a:solidFill>
                      <a:srgbClr val="FFAB40"/>
                    </a:solid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84" name="Oval 2783">
                      <a:extLst>
                        <a:ext uri="{FF2B5EF4-FFF2-40B4-BE49-F238E27FC236}">
                          <a16:creationId xmlns:a16="http://schemas.microsoft.com/office/drawing/2014/main" id="{0955591D-4FCC-AE4E-8582-9E3795B23C46}"/>
                        </a:ext>
                      </a:extLst>
                    </p:cNvPr>
                    <p:cNvSpPr/>
                    <p:nvPr/>
                  </p:nvSpPr>
                  <p:spPr>
                    <a:xfrm>
                      <a:off x="7904560" y="3879056"/>
                      <a:ext cx="1060846" cy="478631"/>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85" name="Freeform 2784">
                      <a:extLst>
                        <a:ext uri="{FF2B5EF4-FFF2-40B4-BE49-F238E27FC236}">
                          <a16:creationId xmlns:a16="http://schemas.microsoft.com/office/drawing/2014/main" id="{B0447EA2-F7B8-1A43-BD7B-AA21C66D510A}"/>
                        </a:ext>
                      </a:extLst>
                    </p:cNvPr>
                    <p:cNvSpPr/>
                    <p:nvPr/>
                  </p:nvSpPr>
                  <p:spPr>
                    <a:xfrm>
                      <a:off x="7961709" y="3920940"/>
                      <a:ext cx="964407"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rgbClr val="FFAB40">
                        <a:lumMod val="75000"/>
                      </a:srgbClr>
                    </a:solidFill>
                    <a:ln w="12700" cap="flat" cmpd="sng" algn="ctr">
                      <a:solidFill>
                        <a:srgbClr val="FFAB40">
                          <a:shade val="50000"/>
                        </a:srgbClr>
                      </a:solidFill>
                      <a:prstDash val="solid"/>
                    </a:ln>
                    <a:effectLst>
                      <a:outerShdw blurRad="50800" dist="38100" sx="81000" sy="81000" algn="l" rotWithShape="0">
                        <a:srgbClr val="FFAB40">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779" name="Group 929">
                    <a:extLst>
                      <a:ext uri="{FF2B5EF4-FFF2-40B4-BE49-F238E27FC236}">
                        <a16:creationId xmlns:a16="http://schemas.microsoft.com/office/drawing/2014/main" id="{026049F8-DD28-4F43-ADA3-7BDB41A9A29D}"/>
                      </a:ext>
                    </a:extLst>
                  </p:cNvPr>
                  <p:cNvGrpSpPr/>
                  <p:nvPr/>
                </p:nvGrpSpPr>
                <p:grpSpPr>
                  <a:xfrm rot="6760233">
                    <a:off x="4901705" y="3055043"/>
                    <a:ext cx="775097" cy="375047"/>
                    <a:chOff x="7847409" y="3836194"/>
                    <a:chExt cx="1168004" cy="564356"/>
                  </a:xfrm>
                </p:grpSpPr>
                <p:sp>
                  <p:nvSpPr>
                    <p:cNvPr id="2780" name="Oval 2779">
                      <a:extLst>
                        <a:ext uri="{FF2B5EF4-FFF2-40B4-BE49-F238E27FC236}">
                          <a16:creationId xmlns:a16="http://schemas.microsoft.com/office/drawing/2014/main" id="{C237F8C1-3956-2E4B-AE73-6DBA6B44D734}"/>
                        </a:ext>
                      </a:extLst>
                    </p:cNvPr>
                    <p:cNvSpPr/>
                    <p:nvPr/>
                  </p:nvSpPr>
                  <p:spPr>
                    <a:xfrm>
                      <a:off x="7847409" y="3836194"/>
                      <a:ext cx="1168004" cy="564356"/>
                    </a:xfrm>
                    <a:prstGeom prst="ellipse">
                      <a:avLst/>
                    </a:prstGeom>
                    <a:solidFill>
                      <a:srgbClr val="FFAB40"/>
                    </a:solid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81" name="Oval 2780">
                      <a:extLst>
                        <a:ext uri="{FF2B5EF4-FFF2-40B4-BE49-F238E27FC236}">
                          <a16:creationId xmlns:a16="http://schemas.microsoft.com/office/drawing/2014/main" id="{788A2C12-8CAC-394D-92C1-EB89AFCF9999}"/>
                        </a:ext>
                      </a:extLst>
                    </p:cNvPr>
                    <p:cNvSpPr/>
                    <p:nvPr/>
                  </p:nvSpPr>
                  <p:spPr>
                    <a:xfrm>
                      <a:off x="7904560" y="3879056"/>
                      <a:ext cx="1060846" cy="478631"/>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82" name="Freeform 2781">
                      <a:extLst>
                        <a:ext uri="{FF2B5EF4-FFF2-40B4-BE49-F238E27FC236}">
                          <a16:creationId xmlns:a16="http://schemas.microsoft.com/office/drawing/2014/main" id="{4F891EDA-1A1F-074F-87E1-59A4976A90BD}"/>
                        </a:ext>
                      </a:extLst>
                    </p:cNvPr>
                    <p:cNvSpPr/>
                    <p:nvPr/>
                  </p:nvSpPr>
                  <p:spPr>
                    <a:xfrm>
                      <a:off x="7961709" y="3920940"/>
                      <a:ext cx="964407" cy="393272"/>
                    </a:xfrm>
                    <a:custGeom>
                      <a:avLst/>
                      <a:gdLst>
                        <a:gd name="connsiteX0" fmla="*/ 56188 w 1046014"/>
                        <a:gd name="connsiteY0" fmla="*/ 129580 h 393272"/>
                        <a:gd name="connsiteX1" fmla="*/ 56188 w 1046014"/>
                        <a:gd name="connsiteY1" fmla="*/ 193874 h 393272"/>
                        <a:gd name="connsiteX2" fmla="*/ 59760 w 1046014"/>
                        <a:gd name="connsiteY2" fmla="*/ 204590 h 393272"/>
                        <a:gd name="connsiteX3" fmla="*/ 77620 w 1046014"/>
                        <a:gd name="connsiteY3" fmla="*/ 226021 h 393272"/>
                        <a:gd name="connsiteX4" fmla="*/ 95479 w 1046014"/>
                        <a:gd name="connsiteY4" fmla="*/ 243880 h 393272"/>
                        <a:gd name="connsiteX5" fmla="*/ 124054 w 1046014"/>
                        <a:gd name="connsiteY5" fmla="*/ 268883 h 393272"/>
                        <a:gd name="connsiteX6" fmla="*/ 145485 w 1046014"/>
                        <a:gd name="connsiteY6" fmla="*/ 276027 h 393272"/>
                        <a:gd name="connsiteX7" fmla="*/ 156201 w 1046014"/>
                        <a:gd name="connsiteY7" fmla="*/ 279599 h 393272"/>
                        <a:gd name="connsiteX8" fmla="*/ 191920 w 1046014"/>
                        <a:gd name="connsiteY8" fmla="*/ 265311 h 393272"/>
                        <a:gd name="connsiteX9" fmla="*/ 199063 w 1046014"/>
                        <a:gd name="connsiteY9" fmla="*/ 243880 h 393272"/>
                        <a:gd name="connsiteX10" fmla="*/ 191920 w 1046014"/>
                        <a:gd name="connsiteY10" fmla="*/ 108149 h 393272"/>
                        <a:gd name="connsiteX11" fmla="*/ 188348 w 1046014"/>
                        <a:gd name="connsiteY11" fmla="*/ 83146 h 393272"/>
                        <a:gd name="connsiteX12" fmla="*/ 191920 w 1046014"/>
                        <a:gd name="connsiteY12" fmla="*/ 33140 h 393272"/>
                        <a:gd name="connsiteX13" fmla="*/ 202635 w 1046014"/>
                        <a:gd name="connsiteY13" fmla="*/ 25996 h 393272"/>
                        <a:gd name="connsiteX14" fmla="*/ 224067 w 1046014"/>
                        <a:gd name="connsiteY14" fmla="*/ 18852 h 393272"/>
                        <a:gd name="connsiteX15" fmla="*/ 234782 w 1046014"/>
                        <a:gd name="connsiteY15" fmla="*/ 11708 h 393272"/>
                        <a:gd name="connsiteX16" fmla="*/ 302648 w 1046014"/>
                        <a:gd name="connsiteY16" fmla="*/ 11708 h 393272"/>
                        <a:gd name="connsiteX17" fmla="*/ 320507 w 1046014"/>
                        <a:gd name="connsiteY17" fmla="*/ 43855 h 393272"/>
                        <a:gd name="connsiteX18" fmla="*/ 324079 w 1046014"/>
                        <a:gd name="connsiteY18" fmla="*/ 54571 h 393272"/>
                        <a:gd name="connsiteX19" fmla="*/ 327651 w 1046014"/>
                        <a:gd name="connsiteY19" fmla="*/ 65286 h 393272"/>
                        <a:gd name="connsiteX20" fmla="*/ 334795 w 1046014"/>
                        <a:gd name="connsiteY20" fmla="*/ 172443 h 393272"/>
                        <a:gd name="connsiteX21" fmla="*/ 338367 w 1046014"/>
                        <a:gd name="connsiteY21" fmla="*/ 243880 h 393272"/>
                        <a:gd name="connsiteX22" fmla="*/ 345510 w 1046014"/>
                        <a:gd name="connsiteY22" fmla="*/ 279599 h 393272"/>
                        <a:gd name="connsiteX23" fmla="*/ 352654 w 1046014"/>
                        <a:gd name="connsiteY23" fmla="*/ 290315 h 393272"/>
                        <a:gd name="connsiteX24" fmla="*/ 363370 w 1046014"/>
                        <a:gd name="connsiteY24" fmla="*/ 293886 h 393272"/>
                        <a:gd name="connsiteX25" fmla="*/ 374085 w 1046014"/>
                        <a:gd name="connsiteY25" fmla="*/ 301030 h 393272"/>
                        <a:gd name="connsiteX26" fmla="*/ 445523 w 1046014"/>
                        <a:gd name="connsiteY26" fmla="*/ 297458 h 393272"/>
                        <a:gd name="connsiteX27" fmla="*/ 456238 w 1046014"/>
                        <a:gd name="connsiteY27" fmla="*/ 293886 h 393272"/>
                        <a:gd name="connsiteX28" fmla="*/ 477670 w 1046014"/>
                        <a:gd name="connsiteY28" fmla="*/ 290315 h 393272"/>
                        <a:gd name="connsiteX29" fmla="*/ 509817 w 1046014"/>
                        <a:gd name="connsiteY29" fmla="*/ 279599 h 393272"/>
                        <a:gd name="connsiteX30" fmla="*/ 520532 w 1046014"/>
                        <a:gd name="connsiteY30" fmla="*/ 276027 h 393272"/>
                        <a:gd name="connsiteX31" fmla="*/ 531248 w 1046014"/>
                        <a:gd name="connsiteY31" fmla="*/ 272455 h 393272"/>
                        <a:gd name="connsiteX32" fmla="*/ 538392 w 1046014"/>
                        <a:gd name="connsiteY32" fmla="*/ 261740 h 393272"/>
                        <a:gd name="connsiteX33" fmla="*/ 545535 w 1046014"/>
                        <a:gd name="connsiteY33" fmla="*/ 240308 h 393272"/>
                        <a:gd name="connsiteX34" fmla="*/ 541963 w 1046014"/>
                        <a:gd name="connsiteY34" fmla="*/ 201018 h 393272"/>
                        <a:gd name="connsiteX35" fmla="*/ 534820 w 1046014"/>
                        <a:gd name="connsiteY35" fmla="*/ 179586 h 393272"/>
                        <a:gd name="connsiteX36" fmla="*/ 531248 w 1046014"/>
                        <a:gd name="connsiteY36" fmla="*/ 165299 h 393272"/>
                        <a:gd name="connsiteX37" fmla="*/ 520532 w 1046014"/>
                        <a:gd name="connsiteY37" fmla="*/ 133152 h 393272"/>
                        <a:gd name="connsiteX38" fmla="*/ 516960 w 1046014"/>
                        <a:gd name="connsiteY38" fmla="*/ 122436 h 393272"/>
                        <a:gd name="connsiteX39" fmla="*/ 520532 w 1046014"/>
                        <a:gd name="connsiteY39" fmla="*/ 8136 h 393272"/>
                        <a:gd name="connsiteX40" fmla="*/ 531248 w 1046014"/>
                        <a:gd name="connsiteY40" fmla="*/ 993 h 393272"/>
                        <a:gd name="connsiteX41" fmla="*/ 584826 w 1046014"/>
                        <a:gd name="connsiteY41" fmla="*/ 4565 h 393272"/>
                        <a:gd name="connsiteX42" fmla="*/ 595542 w 1046014"/>
                        <a:gd name="connsiteY42" fmla="*/ 8136 h 393272"/>
                        <a:gd name="connsiteX43" fmla="*/ 602685 w 1046014"/>
                        <a:gd name="connsiteY43" fmla="*/ 18852 h 393272"/>
                        <a:gd name="connsiteX44" fmla="*/ 631260 w 1046014"/>
                        <a:gd name="connsiteY44" fmla="*/ 22424 h 393272"/>
                        <a:gd name="connsiteX45" fmla="*/ 656263 w 1046014"/>
                        <a:gd name="connsiteY45" fmla="*/ 25996 h 393272"/>
                        <a:gd name="connsiteX46" fmla="*/ 663407 w 1046014"/>
                        <a:gd name="connsiteY46" fmla="*/ 40283 h 393272"/>
                        <a:gd name="connsiteX47" fmla="*/ 670551 w 1046014"/>
                        <a:gd name="connsiteY47" fmla="*/ 50999 h 393272"/>
                        <a:gd name="connsiteX48" fmla="*/ 677695 w 1046014"/>
                        <a:gd name="connsiteY48" fmla="*/ 76002 h 393272"/>
                        <a:gd name="connsiteX49" fmla="*/ 681267 w 1046014"/>
                        <a:gd name="connsiteY49" fmla="*/ 86718 h 393272"/>
                        <a:gd name="connsiteX50" fmla="*/ 684838 w 1046014"/>
                        <a:gd name="connsiteY50" fmla="*/ 126008 h 393272"/>
                        <a:gd name="connsiteX51" fmla="*/ 695554 w 1046014"/>
                        <a:gd name="connsiteY51" fmla="*/ 179586 h 393272"/>
                        <a:gd name="connsiteX52" fmla="*/ 702698 w 1046014"/>
                        <a:gd name="connsiteY52" fmla="*/ 208161 h 393272"/>
                        <a:gd name="connsiteX53" fmla="*/ 706270 w 1046014"/>
                        <a:gd name="connsiteY53" fmla="*/ 222449 h 393272"/>
                        <a:gd name="connsiteX54" fmla="*/ 727701 w 1046014"/>
                        <a:gd name="connsiteY54" fmla="*/ 236736 h 393272"/>
                        <a:gd name="connsiteX55" fmla="*/ 738417 w 1046014"/>
                        <a:gd name="connsiteY55" fmla="*/ 243880 h 393272"/>
                        <a:gd name="connsiteX56" fmla="*/ 766992 w 1046014"/>
                        <a:gd name="connsiteY56" fmla="*/ 251024 h 393272"/>
                        <a:gd name="connsiteX57" fmla="*/ 849145 w 1046014"/>
                        <a:gd name="connsiteY57" fmla="*/ 247452 h 393272"/>
                        <a:gd name="connsiteX58" fmla="*/ 859860 w 1046014"/>
                        <a:gd name="connsiteY58" fmla="*/ 243880 h 393272"/>
                        <a:gd name="connsiteX59" fmla="*/ 863432 w 1046014"/>
                        <a:gd name="connsiteY59" fmla="*/ 233165 h 393272"/>
                        <a:gd name="connsiteX60" fmla="*/ 859860 w 1046014"/>
                        <a:gd name="connsiteY60" fmla="*/ 168871 h 393272"/>
                        <a:gd name="connsiteX61" fmla="*/ 856288 w 1046014"/>
                        <a:gd name="connsiteY61" fmla="*/ 158155 h 393272"/>
                        <a:gd name="connsiteX62" fmla="*/ 859860 w 1046014"/>
                        <a:gd name="connsiteY62" fmla="*/ 68858 h 393272"/>
                        <a:gd name="connsiteX63" fmla="*/ 881292 w 1046014"/>
                        <a:gd name="connsiteY63" fmla="*/ 65286 h 393272"/>
                        <a:gd name="connsiteX64" fmla="*/ 942013 w 1046014"/>
                        <a:gd name="connsiteY64" fmla="*/ 76002 h 393272"/>
                        <a:gd name="connsiteX65" fmla="*/ 952729 w 1046014"/>
                        <a:gd name="connsiteY65" fmla="*/ 86718 h 393272"/>
                        <a:gd name="connsiteX66" fmla="*/ 956301 w 1046014"/>
                        <a:gd name="connsiteY66" fmla="*/ 97433 h 393272"/>
                        <a:gd name="connsiteX67" fmla="*/ 963445 w 1046014"/>
                        <a:gd name="connsiteY67" fmla="*/ 158155 h 393272"/>
                        <a:gd name="connsiteX68" fmla="*/ 970588 w 1046014"/>
                        <a:gd name="connsiteY68" fmla="*/ 183158 h 393272"/>
                        <a:gd name="connsiteX69" fmla="*/ 981304 w 1046014"/>
                        <a:gd name="connsiteY69" fmla="*/ 190302 h 393272"/>
                        <a:gd name="connsiteX70" fmla="*/ 1002735 w 1046014"/>
                        <a:gd name="connsiteY70" fmla="*/ 197446 h 393272"/>
                        <a:gd name="connsiteX71" fmla="*/ 1024167 w 1046014"/>
                        <a:gd name="connsiteY71" fmla="*/ 186730 h 393272"/>
                        <a:gd name="connsiteX72" fmla="*/ 1027738 w 1046014"/>
                        <a:gd name="connsiteY72" fmla="*/ 176015 h 393272"/>
                        <a:gd name="connsiteX73" fmla="*/ 1042026 w 1046014"/>
                        <a:gd name="connsiteY73" fmla="*/ 179586 h 393272"/>
                        <a:gd name="connsiteX74" fmla="*/ 1045598 w 1046014"/>
                        <a:gd name="connsiteY74" fmla="*/ 190302 h 393272"/>
                        <a:gd name="connsiteX75" fmla="*/ 1027738 w 1046014"/>
                        <a:gd name="connsiteY75" fmla="*/ 218877 h 393272"/>
                        <a:gd name="connsiteX76" fmla="*/ 981304 w 1046014"/>
                        <a:gd name="connsiteY76" fmla="*/ 236736 h 393272"/>
                        <a:gd name="connsiteX77" fmla="*/ 956301 w 1046014"/>
                        <a:gd name="connsiteY77" fmla="*/ 211733 h 393272"/>
                        <a:gd name="connsiteX78" fmla="*/ 949157 w 1046014"/>
                        <a:gd name="connsiteY78" fmla="*/ 201018 h 393272"/>
                        <a:gd name="connsiteX79" fmla="*/ 942013 w 1046014"/>
                        <a:gd name="connsiteY79" fmla="*/ 190302 h 393272"/>
                        <a:gd name="connsiteX80" fmla="*/ 924154 w 1046014"/>
                        <a:gd name="connsiteY80" fmla="*/ 158155 h 393272"/>
                        <a:gd name="connsiteX81" fmla="*/ 913438 w 1046014"/>
                        <a:gd name="connsiteY81" fmla="*/ 154583 h 393272"/>
                        <a:gd name="connsiteX82" fmla="*/ 902723 w 1046014"/>
                        <a:gd name="connsiteY82" fmla="*/ 165299 h 393272"/>
                        <a:gd name="connsiteX83" fmla="*/ 895579 w 1046014"/>
                        <a:gd name="connsiteY83" fmla="*/ 268883 h 393272"/>
                        <a:gd name="connsiteX84" fmla="*/ 884863 w 1046014"/>
                        <a:gd name="connsiteY84" fmla="*/ 290315 h 393272"/>
                        <a:gd name="connsiteX85" fmla="*/ 874148 w 1046014"/>
                        <a:gd name="connsiteY85" fmla="*/ 297458 h 393272"/>
                        <a:gd name="connsiteX86" fmla="*/ 852717 w 1046014"/>
                        <a:gd name="connsiteY86" fmla="*/ 315318 h 393272"/>
                        <a:gd name="connsiteX87" fmla="*/ 831285 w 1046014"/>
                        <a:gd name="connsiteY87" fmla="*/ 322461 h 393272"/>
                        <a:gd name="connsiteX88" fmla="*/ 734845 w 1046014"/>
                        <a:gd name="connsiteY88" fmla="*/ 318890 h 393272"/>
                        <a:gd name="connsiteX89" fmla="*/ 716985 w 1046014"/>
                        <a:gd name="connsiteY89" fmla="*/ 315318 h 393272"/>
                        <a:gd name="connsiteX90" fmla="*/ 695554 w 1046014"/>
                        <a:gd name="connsiteY90" fmla="*/ 308174 h 393272"/>
                        <a:gd name="connsiteX91" fmla="*/ 688410 w 1046014"/>
                        <a:gd name="connsiteY91" fmla="*/ 297458 h 393272"/>
                        <a:gd name="connsiteX92" fmla="*/ 677695 w 1046014"/>
                        <a:gd name="connsiteY92" fmla="*/ 293886 h 393272"/>
                        <a:gd name="connsiteX93" fmla="*/ 666979 w 1046014"/>
                        <a:gd name="connsiteY93" fmla="*/ 283171 h 393272"/>
                        <a:gd name="connsiteX94" fmla="*/ 659835 w 1046014"/>
                        <a:gd name="connsiteY94" fmla="*/ 261740 h 393272"/>
                        <a:gd name="connsiteX95" fmla="*/ 652692 w 1046014"/>
                        <a:gd name="connsiteY95" fmla="*/ 229593 h 393272"/>
                        <a:gd name="connsiteX96" fmla="*/ 649120 w 1046014"/>
                        <a:gd name="connsiteY96" fmla="*/ 218877 h 393272"/>
                        <a:gd name="connsiteX97" fmla="*/ 645548 w 1046014"/>
                        <a:gd name="connsiteY97" fmla="*/ 197446 h 393272"/>
                        <a:gd name="connsiteX98" fmla="*/ 631260 w 1046014"/>
                        <a:gd name="connsiteY98" fmla="*/ 140296 h 393272"/>
                        <a:gd name="connsiteX99" fmla="*/ 627688 w 1046014"/>
                        <a:gd name="connsiteY99" fmla="*/ 111721 h 393272"/>
                        <a:gd name="connsiteX100" fmla="*/ 602685 w 1046014"/>
                        <a:gd name="connsiteY100" fmla="*/ 93861 h 393272"/>
                        <a:gd name="connsiteX101" fmla="*/ 591970 w 1046014"/>
                        <a:gd name="connsiteY101" fmla="*/ 90290 h 393272"/>
                        <a:gd name="connsiteX102" fmla="*/ 584826 w 1046014"/>
                        <a:gd name="connsiteY102" fmla="*/ 111721 h 393272"/>
                        <a:gd name="connsiteX103" fmla="*/ 581254 w 1046014"/>
                        <a:gd name="connsiteY103" fmla="*/ 122436 h 393272"/>
                        <a:gd name="connsiteX104" fmla="*/ 584826 w 1046014"/>
                        <a:gd name="connsiteY104" fmla="*/ 165299 h 393272"/>
                        <a:gd name="connsiteX105" fmla="*/ 595542 w 1046014"/>
                        <a:gd name="connsiteY105" fmla="*/ 197446 h 393272"/>
                        <a:gd name="connsiteX106" fmla="*/ 602685 w 1046014"/>
                        <a:gd name="connsiteY106" fmla="*/ 226021 h 393272"/>
                        <a:gd name="connsiteX107" fmla="*/ 599113 w 1046014"/>
                        <a:gd name="connsiteY107" fmla="*/ 329605 h 393272"/>
                        <a:gd name="connsiteX108" fmla="*/ 591970 w 1046014"/>
                        <a:gd name="connsiteY108" fmla="*/ 343893 h 393272"/>
                        <a:gd name="connsiteX109" fmla="*/ 570538 w 1046014"/>
                        <a:gd name="connsiteY109" fmla="*/ 368896 h 393272"/>
                        <a:gd name="connsiteX110" fmla="*/ 556251 w 1046014"/>
                        <a:gd name="connsiteY110" fmla="*/ 376040 h 393272"/>
                        <a:gd name="connsiteX111" fmla="*/ 545535 w 1046014"/>
                        <a:gd name="connsiteY111" fmla="*/ 383183 h 393272"/>
                        <a:gd name="connsiteX112" fmla="*/ 531248 w 1046014"/>
                        <a:gd name="connsiteY112" fmla="*/ 386755 h 393272"/>
                        <a:gd name="connsiteX113" fmla="*/ 520532 w 1046014"/>
                        <a:gd name="connsiteY113" fmla="*/ 390327 h 393272"/>
                        <a:gd name="connsiteX114" fmla="*/ 488385 w 1046014"/>
                        <a:gd name="connsiteY114" fmla="*/ 383183 h 393272"/>
                        <a:gd name="connsiteX115" fmla="*/ 470526 w 1046014"/>
                        <a:gd name="connsiteY115" fmla="*/ 379611 h 393272"/>
                        <a:gd name="connsiteX116" fmla="*/ 349082 w 1046014"/>
                        <a:gd name="connsiteY116" fmla="*/ 376040 h 393272"/>
                        <a:gd name="connsiteX117" fmla="*/ 324079 w 1046014"/>
                        <a:gd name="connsiteY117" fmla="*/ 365324 h 393272"/>
                        <a:gd name="connsiteX118" fmla="*/ 320507 w 1046014"/>
                        <a:gd name="connsiteY118" fmla="*/ 354608 h 393272"/>
                        <a:gd name="connsiteX119" fmla="*/ 313363 w 1046014"/>
                        <a:gd name="connsiteY119" fmla="*/ 343893 h 393272"/>
                        <a:gd name="connsiteX120" fmla="*/ 299076 w 1046014"/>
                        <a:gd name="connsiteY120" fmla="*/ 311746 h 393272"/>
                        <a:gd name="connsiteX121" fmla="*/ 288360 w 1046014"/>
                        <a:gd name="connsiteY121" fmla="*/ 233165 h 393272"/>
                        <a:gd name="connsiteX122" fmla="*/ 281217 w 1046014"/>
                        <a:gd name="connsiteY122" fmla="*/ 211733 h 393272"/>
                        <a:gd name="connsiteX123" fmla="*/ 266929 w 1046014"/>
                        <a:gd name="connsiteY123" fmla="*/ 197446 h 393272"/>
                        <a:gd name="connsiteX124" fmla="*/ 256213 w 1046014"/>
                        <a:gd name="connsiteY124" fmla="*/ 229593 h 393272"/>
                        <a:gd name="connsiteX125" fmla="*/ 252642 w 1046014"/>
                        <a:gd name="connsiteY125" fmla="*/ 240308 h 393272"/>
                        <a:gd name="connsiteX126" fmla="*/ 249070 w 1046014"/>
                        <a:gd name="connsiteY126" fmla="*/ 254596 h 393272"/>
                        <a:gd name="connsiteX127" fmla="*/ 241926 w 1046014"/>
                        <a:gd name="connsiteY127" fmla="*/ 322461 h 393272"/>
                        <a:gd name="connsiteX128" fmla="*/ 234782 w 1046014"/>
                        <a:gd name="connsiteY128" fmla="*/ 333177 h 393272"/>
                        <a:gd name="connsiteX129" fmla="*/ 224067 w 1046014"/>
                        <a:gd name="connsiteY129" fmla="*/ 340321 h 393272"/>
                        <a:gd name="connsiteX130" fmla="*/ 209779 w 1046014"/>
                        <a:gd name="connsiteY130" fmla="*/ 343893 h 393272"/>
                        <a:gd name="connsiteX131" fmla="*/ 174060 w 1046014"/>
                        <a:gd name="connsiteY131" fmla="*/ 347465 h 393272"/>
                        <a:gd name="connsiteX132" fmla="*/ 163345 w 1046014"/>
                        <a:gd name="connsiteY132" fmla="*/ 351036 h 393272"/>
                        <a:gd name="connsiteX133" fmla="*/ 106195 w 1046014"/>
                        <a:gd name="connsiteY133" fmla="*/ 343893 h 393272"/>
                        <a:gd name="connsiteX134" fmla="*/ 95479 w 1046014"/>
                        <a:gd name="connsiteY134" fmla="*/ 333177 h 393272"/>
                        <a:gd name="connsiteX135" fmla="*/ 81192 w 1046014"/>
                        <a:gd name="connsiteY135" fmla="*/ 329605 h 393272"/>
                        <a:gd name="connsiteX136" fmla="*/ 70476 w 1046014"/>
                        <a:gd name="connsiteY136" fmla="*/ 326033 h 393272"/>
                        <a:gd name="connsiteX137" fmla="*/ 63332 w 1046014"/>
                        <a:gd name="connsiteY137" fmla="*/ 315318 h 393272"/>
                        <a:gd name="connsiteX138" fmla="*/ 41901 w 1046014"/>
                        <a:gd name="connsiteY138" fmla="*/ 301030 h 393272"/>
                        <a:gd name="connsiteX139" fmla="*/ 31185 w 1046014"/>
                        <a:gd name="connsiteY139" fmla="*/ 279599 h 393272"/>
                        <a:gd name="connsiteX140" fmla="*/ 24042 w 1046014"/>
                        <a:gd name="connsiteY140" fmla="*/ 268883 h 393272"/>
                        <a:gd name="connsiteX141" fmla="*/ 20470 w 1046014"/>
                        <a:gd name="connsiteY141" fmla="*/ 258168 h 393272"/>
                        <a:gd name="connsiteX142" fmla="*/ 2610 w 1046014"/>
                        <a:gd name="connsiteY142" fmla="*/ 226021 h 393272"/>
                        <a:gd name="connsiteX143" fmla="*/ 6182 w 1046014"/>
                        <a:gd name="connsiteY143" fmla="*/ 140296 h 393272"/>
                        <a:gd name="connsiteX144" fmla="*/ 13326 w 1046014"/>
                        <a:gd name="connsiteY144" fmla="*/ 129580 h 393272"/>
                        <a:gd name="connsiteX145" fmla="*/ 34757 w 1046014"/>
                        <a:gd name="connsiteY145" fmla="*/ 115293 h 393272"/>
                        <a:gd name="connsiteX146" fmla="*/ 45473 w 1046014"/>
                        <a:gd name="connsiteY146" fmla="*/ 111721 h 393272"/>
                        <a:gd name="connsiteX147" fmla="*/ 56188 w 1046014"/>
                        <a:gd name="connsiteY147" fmla="*/ 129580 h 39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046014" h="393272">
                          <a:moveTo>
                            <a:pt x="56188" y="129580"/>
                          </a:moveTo>
                          <a:cubicBezTo>
                            <a:pt x="57974" y="143272"/>
                            <a:pt x="50455" y="142275"/>
                            <a:pt x="56188" y="193874"/>
                          </a:cubicBezTo>
                          <a:cubicBezTo>
                            <a:pt x="56604" y="197616"/>
                            <a:pt x="58076" y="201222"/>
                            <a:pt x="59760" y="204590"/>
                          </a:cubicBezTo>
                          <a:cubicBezTo>
                            <a:pt x="66410" y="217890"/>
                            <a:pt x="67747" y="214173"/>
                            <a:pt x="77620" y="226021"/>
                          </a:cubicBezTo>
                          <a:cubicBezTo>
                            <a:pt x="92503" y="243880"/>
                            <a:pt x="75832" y="230782"/>
                            <a:pt x="95479" y="243880"/>
                          </a:cubicBezTo>
                          <a:cubicBezTo>
                            <a:pt x="103814" y="256382"/>
                            <a:pt x="106194" y="262929"/>
                            <a:pt x="124054" y="268883"/>
                          </a:cubicBezTo>
                          <a:lnTo>
                            <a:pt x="145485" y="276027"/>
                          </a:lnTo>
                          <a:lnTo>
                            <a:pt x="156201" y="279599"/>
                          </a:lnTo>
                          <a:cubicBezTo>
                            <a:pt x="172793" y="277229"/>
                            <a:pt x="183298" y="280830"/>
                            <a:pt x="191920" y="265311"/>
                          </a:cubicBezTo>
                          <a:cubicBezTo>
                            <a:pt x="195577" y="258729"/>
                            <a:pt x="199063" y="243880"/>
                            <a:pt x="199063" y="243880"/>
                          </a:cubicBezTo>
                          <a:cubicBezTo>
                            <a:pt x="197284" y="201180"/>
                            <a:pt x="196076" y="151786"/>
                            <a:pt x="191920" y="108149"/>
                          </a:cubicBezTo>
                          <a:cubicBezTo>
                            <a:pt x="191122" y="99768"/>
                            <a:pt x="189539" y="91480"/>
                            <a:pt x="188348" y="83146"/>
                          </a:cubicBezTo>
                          <a:cubicBezTo>
                            <a:pt x="189539" y="66477"/>
                            <a:pt x="187867" y="49352"/>
                            <a:pt x="191920" y="33140"/>
                          </a:cubicBezTo>
                          <a:cubicBezTo>
                            <a:pt x="192961" y="28975"/>
                            <a:pt x="198712" y="27739"/>
                            <a:pt x="202635" y="25996"/>
                          </a:cubicBezTo>
                          <a:cubicBezTo>
                            <a:pt x="209516" y="22938"/>
                            <a:pt x="224067" y="18852"/>
                            <a:pt x="224067" y="18852"/>
                          </a:cubicBezTo>
                          <a:cubicBezTo>
                            <a:pt x="227639" y="16471"/>
                            <a:pt x="230599" y="12673"/>
                            <a:pt x="234782" y="11708"/>
                          </a:cubicBezTo>
                          <a:cubicBezTo>
                            <a:pt x="263463" y="5089"/>
                            <a:pt x="274617" y="8593"/>
                            <a:pt x="302648" y="11708"/>
                          </a:cubicBezTo>
                          <a:cubicBezTo>
                            <a:pt x="318687" y="27749"/>
                            <a:pt x="311766" y="17632"/>
                            <a:pt x="320507" y="43855"/>
                          </a:cubicBezTo>
                          <a:lnTo>
                            <a:pt x="324079" y="54571"/>
                          </a:lnTo>
                          <a:lnTo>
                            <a:pt x="327651" y="65286"/>
                          </a:lnTo>
                          <a:cubicBezTo>
                            <a:pt x="331842" y="119766"/>
                            <a:pt x="331534" y="112120"/>
                            <a:pt x="334795" y="172443"/>
                          </a:cubicBezTo>
                          <a:cubicBezTo>
                            <a:pt x="336082" y="196250"/>
                            <a:pt x="336606" y="220103"/>
                            <a:pt x="338367" y="243880"/>
                          </a:cubicBezTo>
                          <a:cubicBezTo>
                            <a:pt x="338939" y="251609"/>
                            <a:pt x="340855" y="270289"/>
                            <a:pt x="345510" y="279599"/>
                          </a:cubicBezTo>
                          <a:cubicBezTo>
                            <a:pt x="347430" y="283439"/>
                            <a:pt x="349302" y="287633"/>
                            <a:pt x="352654" y="290315"/>
                          </a:cubicBezTo>
                          <a:cubicBezTo>
                            <a:pt x="355594" y="292667"/>
                            <a:pt x="359798" y="292696"/>
                            <a:pt x="363370" y="293886"/>
                          </a:cubicBezTo>
                          <a:cubicBezTo>
                            <a:pt x="366942" y="296267"/>
                            <a:pt x="369796" y="300844"/>
                            <a:pt x="374085" y="301030"/>
                          </a:cubicBezTo>
                          <a:cubicBezTo>
                            <a:pt x="397905" y="302066"/>
                            <a:pt x="421770" y="299524"/>
                            <a:pt x="445523" y="297458"/>
                          </a:cubicBezTo>
                          <a:cubicBezTo>
                            <a:pt x="449274" y="297132"/>
                            <a:pt x="452563" y="294703"/>
                            <a:pt x="456238" y="293886"/>
                          </a:cubicBezTo>
                          <a:cubicBezTo>
                            <a:pt x="463308" y="292315"/>
                            <a:pt x="470526" y="291505"/>
                            <a:pt x="477670" y="290315"/>
                          </a:cubicBezTo>
                          <a:lnTo>
                            <a:pt x="509817" y="279599"/>
                          </a:lnTo>
                          <a:lnTo>
                            <a:pt x="520532" y="276027"/>
                          </a:lnTo>
                          <a:lnTo>
                            <a:pt x="531248" y="272455"/>
                          </a:lnTo>
                          <a:cubicBezTo>
                            <a:pt x="533629" y="268883"/>
                            <a:pt x="536649" y="265663"/>
                            <a:pt x="538392" y="261740"/>
                          </a:cubicBezTo>
                          <a:cubicBezTo>
                            <a:pt x="541450" y="254859"/>
                            <a:pt x="545535" y="240308"/>
                            <a:pt x="545535" y="240308"/>
                          </a:cubicBezTo>
                          <a:cubicBezTo>
                            <a:pt x="544344" y="227211"/>
                            <a:pt x="544248" y="213969"/>
                            <a:pt x="541963" y="201018"/>
                          </a:cubicBezTo>
                          <a:cubicBezTo>
                            <a:pt x="540654" y="193602"/>
                            <a:pt x="536646" y="186891"/>
                            <a:pt x="534820" y="179586"/>
                          </a:cubicBezTo>
                          <a:cubicBezTo>
                            <a:pt x="533629" y="174824"/>
                            <a:pt x="532659" y="170001"/>
                            <a:pt x="531248" y="165299"/>
                          </a:cubicBezTo>
                          <a:cubicBezTo>
                            <a:pt x="528002" y="154480"/>
                            <a:pt x="524104" y="143868"/>
                            <a:pt x="520532" y="133152"/>
                          </a:cubicBezTo>
                          <a:lnTo>
                            <a:pt x="516960" y="122436"/>
                          </a:lnTo>
                          <a:cubicBezTo>
                            <a:pt x="518151" y="84336"/>
                            <a:pt x="516078" y="45993"/>
                            <a:pt x="520532" y="8136"/>
                          </a:cubicBezTo>
                          <a:cubicBezTo>
                            <a:pt x="521034" y="3873"/>
                            <a:pt x="526962" y="1231"/>
                            <a:pt x="531248" y="993"/>
                          </a:cubicBezTo>
                          <a:cubicBezTo>
                            <a:pt x="549119" y="0"/>
                            <a:pt x="566967" y="3374"/>
                            <a:pt x="584826" y="4565"/>
                          </a:cubicBezTo>
                          <a:cubicBezTo>
                            <a:pt x="588398" y="5755"/>
                            <a:pt x="592602" y="5784"/>
                            <a:pt x="595542" y="8136"/>
                          </a:cubicBezTo>
                          <a:cubicBezTo>
                            <a:pt x="598894" y="10818"/>
                            <a:pt x="598699" y="17258"/>
                            <a:pt x="602685" y="18852"/>
                          </a:cubicBezTo>
                          <a:cubicBezTo>
                            <a:pt x="611598" y="22417"/>
                            <a:pt x="621745" y="21155"/>
                            <a:pt x="631260" y="22424"/>
                          </a:cubicBezTo>
                          <a:lnTo>
                            <a:pt x="656263" y="25996"/>
                          </a:lnTo>
                          <a:cubicBezTo>
                            <a:pt x="658644" y="30758"/>
                            <a:pt x="660765" y="35660"/>
                            <a:pt x="663407" y="40283"/>
                          </a:cubicBezTo>
                          <a:cubicBezTo>
                            <a:pt x="665537" y="44010"/>
                            <a:pt x="668631" y="47159"/>
                            <a:pt x="670551" y="50999"/>
                          </a:cubicBezTo>
                          <a:cubicBezTo>
                            <a:pt x="673405" y="56708"/>
                            <a:pt x="676169" y="70662"/>
                            <a:pt x="677695" y="76002"/>
                          </a:cubicBezTo>
                          <a:cubicBezTo>
                            <a:pt x="678729" y="79622"/>
                            <a:pt x="680076" y="83146"/>
                            <a:pt x="681267" y="86718"/>
                          </a:cubicBezTo>
                          <a:cubicBezTo>
                            <a:pt x="682457" y="99815"/>
                            <a:pt x="683386" y="112938"/>
                            <a:pt x="684838" y="126008"/>
                          </a:cubicBezTo>
                          <a:cubicBezTo>
                            <a:pt x="689286" y="166048"/>
                            <a:pt x="686965" y="136642"/>
                            <a:pt x="695554" y="179586"/>
                          </a:cubicBezTo>
                          <a:cubicBezTo>
                            <a:pt x="702817" y="215901"/>
                            <a:pt x="695375" y="182531"/>
                            <a:pt x="702698" y="208161"/>
                          </a:cubicBezTo>
                          <a:cubicBezTo>
                            <a:pt x="704047" y="212881"/>
                            <a:pt x="703834" y="218187"/>
                            <a:pt x="706270" y="222449"/>
                          </a:cubicBezTo>
                          <a:cubicBezTo>
                            <a:pt x="712566" y="233468"/>
                            <a:pt x="717471" y="233327"/>
                            <a:pt x="727701" y="236736"/>
                          </a:cubicBezTo>
                          <a:cubicBezTo>
                            <a:pt x="731273" y="239117"/>
                            <a:pt x="734382" y="242413"/>
                            <a:pt x="738417" y="243880"/>
                          </a:cubicBezTo>
                          <a:cubicBezTo>
                            <a:pt x="747644" y="247235"/>
                            <a:pt x="766992" y="251024"/>
                            <a:pt x="766992" y="251024"/>
                          </a:cubicBezTo>
                          <a:cubicBezTo>
                            <a:pt x="794376" y="249833"/>
                            <a:pt x="821816" y="249554"/>
                            <a:pt x="849145" y="247452"/>
                          </a:cubicBezTo>
                          <a:cubicBezTo>
                            <a:pt x="852899" y="247163"/>
                            <a:pt x="857198" y="246542"/>
                            <a:pt x="859860" y="243880"/>
                          </a:cubicBezTo>
                          <a:cubicBezTo>
                            <a:pt x="862522" y="241218"/>
                            <a:pt x="862241" y="236737"/>
                            <a:pt x="863432" y="233165"/>
                          </a:cubicBezTo>
                          <a:cubicBezTo>
                            <a:pt x="862241" y="211734"/>
                            <a:pt x="861895" y="190239"/>
                            <a:pt x="859860" y="168871"/>
                          </a:cubicBezTo>
                          <a:cubicBezTo>
                            <a:pt x="859503" y="165123"/>
                            <a:pt x="856288" y="161920"/>
                            <a:pt x="856288" y="158155"/>
                          </a:cubicBezTo>
                          <a:cubicBezTo>
                            <a:pt x="856288" y="128366"/>
                            <a:pt x="852115" y="97623"/>
                            <a:pt x="859860" y="68858"/>
                          </a:cubicBezTo>
                          <a:cubicBezTo>
                            <a:pt x="861743" y="61865"/>
                            <a:pt x="874148" y="66477"/>
                            <a:pt x="881292" y="65286"/>
                          </a:cubicBezTo>
                          <a:cubicBezTo>
                            <a:pt x="914619" y="67667"/>
                            <a:pt x="922778" y="59972"/>
                            <a:pt x="942013" y="76002"/>
                          </a:cubicBezTo>
                          <a:cubicBezTo>
                            <a:pt x="945894" y="79236"/>
                            <a:pt x="949157" y="83146"/>
                            <a:pt x="952729" y="86718"/>
                          </a:cubicBezTo>
                          <a:cubicBezTo>
                            <a:pt x="953920" y="90290"/>
                            <a:pt x="955484" y="93758"/>
                            <a:pt x="956301" y="97433"/>
                          </a:cubicBezTo>
                          <a:cubicBezTo>
                            <a:pt x="961884" y="122555"/>
                            <a:pt x="959492" y="128505"/>
                            <a:pt x="963445" y="158155"/>
                          </a:cubicBezTo>
                          <a:cubicBezTo>
                            <a:pt x="963547" y="158922"/>
                            <a:pt x="968826" y="180955"/>
                            <a:pt x="970588" y="183158"/>
                          </a:cubicBezTo>
                          <a:cubicBezTo>
                            <a:pt x="973270" y="186510"/>
                            <a:pt x="977381" y="188558"/>
                            <a:pt x="981304" y="190302"/>
                          </a:cubicBezTo>
                          <a:cubicBezTo>
                            <a:pt x="988185" y="193360"/>
                            <a:pt x="1002735" y="197446"/>
                            <a:pt x="1002735" y="197446"/>
                          </a:cubicBezTo>
                          <a:cubicBezTo>
                            <a:pt x="1009794" y="195093"/>
                            <a:pt x="1019131" y="193025"/>
                            <a:pt x="1024167" y="186730"/>
                          </a:cubicBezTo>
                          <a:cubicBezTo>
                            <a:pt x="1026519" y="183790"/>
                            <a:pt x="1026548" y="179587"/>
                            <a:pt x="1027738" y="176015"/>
                          </a:cubicBezTo>
                          <a:cubicBezTo>
                            <a:pt x="1032501" y="177205"/>
                            <a:pt x="1038192" y="176519"/>
                            <a:pt x="1042026" y="179586"/>
                          </a:cubicBezTo>
                          <a:cubicBezTo>
                            <a:pt x="1044966" y="181938"/>
                            <a:pt x="1046014" y="186560"/>
                            <a:pt x="1045598" y="190302"/>
                          </a:cubicBezTo>
                          <a:cubicBezTo>
                            <a:pt x="1043218" y="211725"/>
                            <a:pt x="1041230" y="209883"/>
                            <a:pt x="1027738" y="218877"/>
                          </a:cubicBezTo>
                          <a:cubicBezTo>
                            <a:pt x="1007471" y="249279"/>
                            <a:pt x="1021984" y="241256"/>
                            <a:pt x="981304" y="236736"/>
                          </a:cubicBezTo>
                          <a:cubicBezTo>
                            <a:pt x="962442" y="230450"/>
                            <a:pt x="972678" y="236298"/>
                            <a:pt x="956301" y="211733"/>
                          </a:cubicBezTo>
                          <a:lnTo>
                            <a:pt x="949157" y="201018"/>
                          </a:lnTo>
                          <a:lnTo>
                            <a:pt x="942013" y="190302"/>
                          </a:lnTo>
                          <a:cubicBezTo>
                            <a:pt x="938868" y="180866"/>
                            <a:pt x="933369" y="161227"/>
                            <a:pt x="924154" y="158155"/>
                          </a:cubicBezTo>
                          <a:lnTo>
                            <a:pt x="913438" y="154583"/>
                          </a:lnTo>
                          <a:cubicBezTo>
                            <a:pt x="909866" y="158155"/>
                            <a:pt x="903437" y="160298"/>
                            <a:pt x="902723" y="165299"/>
                          </a:cubicBezTo>
                          <a:cubicBezTo>
                            <a:pt x="888936" y="261813"/>
                            <a:pt x="908027" y="225315"/>
                            <a:pt x="895579" y="268883"/>
                          </a:cubicBezTo>
                          <a:cubicBezTo>
                            <a:pt x="893255" y="277018"/>
                            <a:pt x="891125" y="284053"/>
                            <a:pt x="884863" y="290315"/>
                          </a:cubicBezTo>
                          <a:cubicBezTo>
                            <a:pt x="881828" y="293350"/>
                            <a:pt x="877720" y="295077"/>
                            <a:pt x="874148" y="297458"/>
                          </a:cubicBezTo>
                          <a:cubicBezTo>
                            <a:pt x="864189" y="317377"/>
                            <a:pt x="872742" y="309311"/>
                            <a:pt x="852717" y="315318"/>
                          </a:cubicBezTo>
                          <a:cubicBezTo>
                            <a:pt x="845504" y="317482"/>
                            <a:pt x="831285" y="322461"/>
                            <a:pt x="831285" y="322461"/>
                          </a:cubicBezTo>
                          <a:cubicBezTo>
                            <a:pt x="799138" y="321271"/>
                            <a:pt x="766951" y="320896"/>
                            <a:pt x="734845" y="318890"/>
                          </a:cubicBezTo>
                          <a:cubicBezTo>
                            <a:pt x="728786" y="318511"/>
                            <a:pt x="722842" y="316915"/>
                            <a:pt x="716985" y="315318"/>
                          </a:cubicBezTo>
                          <a:cubicBezTo>
                            <a:pt x="709720" y="313337"/>
                            <a:pt x="695554" y="308174"/>
                            <a:pt x="695554" y="308174"/>
                          </a:cubicBezTo>
                          <a:cubicBezTo>
                            <a:pt x="693173" y="304602"/>
                            <a:pt x="691762" y="300140"/>
                            <a:pt x="688410" y="297458"/>
                          </a:cubicBezTo>
                          <a:cubicBezTo>
                            <a:pt x="685470" y="295106"/>
                            <a:pt x="680828" y="295974"/>
                            <a:pt x="677695" y="293886"/>
                          </a:cubicBezTo>
                          <a:cubicBezTo>
                            <a:pt x="673492" y="291084"/>
                            <a:pt x="670551" y="286743"/>
                            <a:pt x="666979" y="283171"/>
                          </a:cubicBezTo>
                          <a:cubicBezTo>
                            <a:pt x="664598" y="276027"/>
                            <a:pt x="661312" y="269124"/>
                            <a:pt x="659835" y="261740"/>
                          </a:cubicBezTo>
                          <a:cubicBezTo>
                            <a:pt x="657382" y="249475"/>
                            <a:pt x="656052" y="241354"/>
                            <a:pt x="652692" y="229593"/>
                          </a:cubicBezTo>
                          <a:cubicBezTo>
                            <a:pt x="651658" y="225973"/>
                            <a:pt x="649937" y="222553"/>
                            <a:pt x="649120" y="218877"/>
                          </a:cubicBezTo>
                          <a:cubicBezTo>
                            <a:pt x="647549" y="211807"/>
                            <a:pt x="647305" y="204472"/>
                            <a:pt x="645548" y="197446"/>
                          </a:cubicBezTo>
                          <a:cubicBezTo>
                            <a:pt x="635828" y="158567"/>
                            <a:pt x="637843" y="192959"/>
                            <a:pt x="631260" y="140296"/>
                          </a:cubicBezTo>
                          <a:cubicBezTo>
                            <a:pt x="630069" y="130771"/>
                            <a:pt x="629405" y="121165"/>
                            <a:pt x="627688" y="111721"/>
                          </a:cubicBezTo>
                          <a:cubicBezTo>
                            <a:pt x="624616" y="94821"/>
                            <a:pt x="621930" y="100276"/>
                            <a:pt x="602685" y="93861"/>
                          </a:cubicBezTo>
                          <a:lnTo>
                            <a:pt x="591970" y="90290"/>
                          </a:lnTo>
                          <a:lnTo>
                            <a:pt x="584826" y="111721"/>
                          </a:lnTo>
                          <a:lnTo>
                            <a:pt x="581254" y="122436"/>
                          </a:lnTo>
                          <a:cubicBezTo>
                            <a:pt x="582445" y="136724"/>
                            <a:pt x="582469" y="151157"/>
                            <a:pt x="584826" y="165299"/>
                          </a:cubicBezTo>
                          <a:cubicBezTo>
                            <a:pt x="591981" y="208226"/>
                            <a:pt x="590179" y="170624"/>
                            <a:pt x="595542" y="197446"/>
                          </a:cubicBezTo>
                          <a:cubicBezTo>
                            <a:pt x="599851" y="218997"/>
                            <a:pt x="597193" y="209546"/>
                            <a:pt x="602685" y="226021"/>
                          </a:cubicBezTo>
                          <a:cubicBezTo>
                            <a:pt x="601494" y="260549"/>
                            <a:pt x="602241" y="295198"/>
                            <a:pt x="599113" y="329605"/>
                          </a:cubicBezTo>
                          <a:cubicBezTo>
                            <a:pt x="598631" y="334908"/>
                            <a:pt x="594792" y="339378"/>
                            <a:pt x="591970" y="343893"/>
                          </a:cubicBezTo>
                          <a:cubicBezTo>
                            <a:pt x="588037" y="350186"/>
                            <a:pt x="577136" y="364183"/>
                            <a:pt x="570538" y="368896"/>
                          </a:cubicBezTo>
                          <a:cubicBezTo>
                            <a:pt x="566205" y="371991"/>
                            <a:pt x="560874" y="373398"/>
                            <a:pt x="556251" y="376040"/>
                          </a:cubicBezTo>
                          <a:cubicBezTo>
                            <a:pt x="552524" y="378170"/>
                            <a:pt x="549481" y="381492"/>
                            <a:pt x="545535" y="383183"/>
                          </a:cubicBezTo>
                          <a:cubicBezTo>
                            <a:pt x="541023" y="385117"/>
                            <a:pt x="535968" y="385406"/>
                            <a:pt x="531248" y="386755"/>
                          </a:cubicBezTo>
                          <a:cubicBezTo>
                            <a:pt x="527628" y="387789"/>
                            <a:pt x="524104" y="389136"/>
                            <a:pt x="520532" y="390327"/>
                          </a:cubicBezTo>
                          <a:cubicBezTo>
                            <a:pt x="466671" y="379554"/>
                            <a:pt x="533783" y="393272"/>
                            <a:pt x="488385" y="383183"/>
                          </a:cubicBezTo>
                          <a:cubicBezTo>
                            <a:pt x="482459" y="381866"/>
                            <a:pt x="476589" y="379922"/>
                            <a:pt x="470526" y="379611"/>
                          </a:cubicBezTo>
                          <a:cubicBezTo>
                            <a:pt x="430080" y="377537"/>
                            <a:pt x="389563" y="377230"/>
                            <a:pt x="349082" y="376040"/>
                          </a:cubicBezTo>
                          <a:cubicBezTo>
                            <a:pt x="340503" y="373895"/>
                            <a:pt x="330246" y="373032"/>
                            <a:pt x="324079" y="365324"/>
                          </a:cubicBezTo>
                          <a:cubicBezTo>
                            <a:pt x="321727" y="362384"/>
                            <a:pt x="322191" y="357976"/>
                            <a:pt x="320507" y="354608"/>
                          </a:cubicBezTo>
                          <a:cubicBezTo>
                            <a:pt x="318587" y="350768"/>
                            <a:pt x="315744" y="347465"/>
                            <a:pt x="313363" y="343893"/>
                          </a:cubicBezTo>
                          <a:cubicBezTo>
                            <a:pt x="304863" y="318388"/>
                            <a:pt x="310397" y="328726"/>
                            <a:pt x="299076" y="311746"/>
                          </a:cubicBezTo>
                          <a:cubicBezTo>
                            <a:pt x="282708" y="262643"/>
                            <a:pt x="300483" y="322073"/>
                            <a:pt x="288360" y="233165"/>
                          </a:cubicBezTo>
                          <a:cubicBezTo>
                            <a:pt x="287343" y="225704"/>
                            <a:pt x="283598" y="218877"/>
                            <a:pt x="281217" y="211733"/>
                          </a:cubicBezTo>
                          <a:cubicBezTo>
                            <a:pt x="276455" y="197446"/>
                            <a:pt x="281216" y="202208"/>
                            <a:pt x="266929" y="197446"/>
                          </a:cubicBezTo>
                          <a:lnTo>
                            <a:pt x="256213" y="229593"/>
                          </a:lnTo>
                          <a:cubicBezTo>
                            <a:pt x="255023" y="233165"/>
                            <a:pt x="253555" y="236656"/>
                            <a:pt x="252642" y="240308"/>
                          </a:cubicBezTo>
                          <a:lnTo>
                            <a:pt x="249070" y="254596"/>
                          </a:lnTo>
                          <a:cubicBezTo>
                            <a:pt x="248742" y="259843"/>
                            <a:pt x="250848" y="304617"/>
                            <a:pt x="241926" y="322461"/>
                          </a:cubicBezTo>
                          <a:cubicBezTo>
                            <a:pt x="240006" y="326301"/>
                            <a:pt x="237818" y="330141"/>
                            <a:pt x="234782" y="333177"/>
                          </a:cubicBezTo>
                          <a:cubicBezTo>
                            <a:pt x="231747" y="336213"/>
                            <a:pt x="228013" y="338630"/>
                            <a:pt x="224067" y="340321"/>
                          </a:cubicBezTo>
                          <a:cubicBezTo>
                            <a:pt x="219555" y="342255"/>
                            <a:pt x="214639" y="343199"/>
                            <a:pt x="209779" y="343893"/>
                          </a:cubicBezTo>
                          <a:cubicBezTo>
                            <a:pt x="197934" y="345585"/>
                            <a:pt x="185966" y="346274"/>
                            <a:pt x="174060" y="347465"/>
                          </a:cubicBezTo>
                          <a:cubicBezTo>
                            <a:pt x="170488" y="348655"/>
                            <a:pt x="167110" y="351036"/>
                            <a:pt x="163345" y="351036"/>
                          </a:cubicBezTo>
                          <a:cubicBezTo>
                            <a:pt x="124734" y="351036"/>
                            <a:pt x="128829" y="351438"/>
                            <a:pt x="106195" y="343893"/>
                          </a:cubicBezTo>
                          <a:cubicBezTo>
                            <a:pt x="102623" y="340321"/>
                            <a:pt x="99865" y="335683"/>
                            <a:pt x="95479" y="333177"/>
                          </a:cubicBezTo>
                          <a:cubicBezTo>
                            <a:pt x="91217" y="330741"/>
                            <a:pt x="85912" y="330954"/>
                            <a:pt x="81192" y="329605"/>
                          </a:cubicBezTo>
                          <a:cubicBezTo>
                            <a:pt x="77572" y="328571"/>
                            <a:pt x="74048" y="327224"/>
                            <a:pt x="70476" y="326033"/>
                          </a:cubicBezTo>
                          <a:cubicBezTo>
                            <a:pt x="68095" y="322461"/>
                            <a:pt x="66563" y="318145"/>
                            <a:pt x="63332" y="315318"/>
                          </a:cubicBezTo>
                          <a:cubicBezTo>
                            <a:pt x="56871" y="309664"/>
                            <a:pt x="41901" y="301030"/>
                            <a:pt x="41901" y="301030"/>
                          </a:cubicBezTo>
                          <a:cubicBezTo>
                            <a:pt x="21438" y="270338"/>
                            <a:pt x="45965" y="309162"/>
                            <a:pt x="31185" y="279599"/>
                          </a:cubicBezTo>
                          <a:cubicBezTo>
                            <a:pt x="29265" y="275759"/>
                            <a:pt x="25962" y="272723"/>
                            <a:pt x="24042" y="268883"/>
                          </a:cubicBezTo>
                          <a:cubicBezTo>
                            <a:pt x="22358" y="265516"/>
                            <a:pt x="22298" y="261459"/>
                            <a:pt x="20470" y="258168"/>
                          </a:cubicBezTo>
                          <a:cubicBezTo>
                            <a:pt x="0" y="221322"/>
                            <a:pt x="10693" y="250267"/>
                            <a:pt x="2610" y="226021"/>
                          </a:cubicBezTo>
                          <a:cubicBezTo>
                            <a:pt x="3801" y="197446"/>
                            <a:pt x="3024" y="168721"/>
                            <a:pt x="6182" y="140296"/>
                          </a:cubicBezTo>
                          <a:cubicBezTo>
                            <a:pt x="6656" y="136029"/>
                            <a:pt x="10095" y="132407"/>
                            <a:pt x="13326" y="129580"/>
                          </a:cubicBezTo>
                          <a:cubicBezTo>
                            <a:pt x="19787" y="123926"/>
                            <a:pt x="26612" y="118008"/>
                            <a:pt x="34757" y="115293"/>
                          </a:cubicBezTo>
                          <a:lnTo>
                            <a:pt x="45473" y="111721"/>
                          </a:lnTo>
                          <a:cubicBezTo>
                            <a:pt x="54876" y="139929"/>
                            <a:pt x="54402" y="115888"/>
                            <a:pt x="56188" y="129580"/>
                          </a:cubicBezTo>
                          <a:close/>
                        </a:path>
                      </a:pathLst>
                    </a:custGeom>
                    <a:solidFill>
                      <a:srgbClr val="FFAB40">
                        <a:lumMod val="75000"/>
                      </a:srgbClr>
                    </a:solidFill>
                    <a:ln w="12700" cap="flat" cmpd="sng" algn="ctr">
                      <a:solidFill>
                        <a:srgbClr val="FFAB40">
                          <a:shade val="50000"/>
                        </a:srgbClr>
                      </a:solidFill>
                      <a:prstDash val="solid"/>
                    </a:ln>
                    <a:effectLst>
                      <a:outerShdw blurRad="50800" dist="38100" sx="81000" sy="81000" algn="l" rotWithShape="0">
                        <a:srgbClr val="FFAB40">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grpSp>
          <p:grpSp>
            <p:nvGrpSpPr>
              <p:cNvPr id="2524" name="Group 554">
                <a:extLst>
                  <a:ext uri="{FF2B5EF4-FFF2-40B4-BE49-F238E27FC236}">
                    <a16:creationId xmlns:a16="http://schemas.microsoft.com/office/drawing/2014/main" id="{CE26CD53-7E9C-DD48-8A33-AA7343995F64}"/>
                  </a:ext>
                </a:extLst>
              </p:cNvPr>
              <p:cNvGrpSpPr/>
              <p:nvPr/>
            </p:nvGrpSpPr>
            <p:grpSpPr>
              <a:xfrm rot="16200000">
                <a:off x="1858908" y="2807656"/>
                <a:ext cx="253022" cy="143967"/>
                <a:chOff x="2461098" y="2140085"/>
                <a:chExt cx="2383276" cy="1070043"/>
              </a:xfrm>
            </p:grpSpPr>
            <p:sp>
              <p:nvSpPr>
                <p:cNvPr id="2693" name="Oval 2692">
                  <a:extLst>
                    <a:ext uri="{FF2B5EF4-FFF2-40B4-BE49-F238E27FC236}">
                      <a16:creationId xmlns:a16="http://schemas.microsoft.com/office/drawing/2014/main" id="{2EF8ABF4-E3A1-3349-A42E-38B59489744E}"/>
                    </a:ext>
                  </a:extLst>
                </p:cNvPr>
                <p:cNvSpPr/>
                <p:nvPr/>
              </p:nvSpPr>
              <p:spPr>
                <a:xfrm>
                  <a:off x="2461098" y="2140085"/>
                  <a:ext cx="2383276" cy="1070043"/>
                </a:xfrm>
                <a:prstGeom prst="ellipse">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18900000" scaled="1"/>
                  <a:tileRect/>
                </a:gra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694" name="Group 46">
                  <a:extLst>
                    <a:ext uri="{FF2B5EF4-FFF2-40B4-BE49-F238E27FC236}">
                      <a16:creationId xmlns:a16="http://schemas.microsoft.com/office/drawing/2014/main" id="{FF6A94AF-3EAB-934A-891E-B24F456362AB}"/>
                    </a:ext>
                  </a:extLst>
                </p:cNvPr>
                <p:cNvGrpSpPr/>
                <p:nvPr/>
              </p:nvGrpSpPr>
              <p:grpSpPr>
                <a:xfrm>
                  <a:off x="3419913" y="2198028"/>
                  <a:ext cx="296657" cy="208532"/>
                  <a:chOff x="3448194" y="2254590"/>
                  <a:chExt cx="296657" cy="208532"/>
                </a:xfrm>
              </p:grpSpPr>
              <p:grpSp>
                <p:nvGrpSpPr>
                  <p:cNvPr id="2766" name="Group 35">
                    <a:extLst>
                      <a:ext uri="{FF2B5EF4-FFF2-40B4-BE49-F238E27FC236}">
                        <a16:creationId xmlns:a16="http://schemas.microsoft.com/office/drawing/2014/main" id="{168F5EAD-908D-B946-AFBB-A470162C8E9C}"/>
                      </a:ext>
                    </a:extLst>
                  </p:cNvPr>
                  <p:cNvGrpSpPr/>
                  <p:nvPr/>
                </p:nvGrpSpPr>
                <p:grpSpPr>
                  <a:xfrm>
                    <a:off x="3448194" y="2254590"/>
                    <a:ext cx="296657" cy="94232"/>
                    <a:chOff x="3448195" y="2254589"/>
                    <a:chExt cx="346688" cy="115173"/>
                  </a:xfrm>
                </p:grpSpPr>
                <p:sp>
                  <p:nvSpPr>
                    <p:cNvPr id="2772" name="Rounded Rectangle 2771">
                      <a:extLst>
                        <a:ext uri="{FF2B5EF4-FFF2-40B4-BE49-F238E27FC236}">
                          <a16:creationId xmlns:a16="http://schemas.microsoft.com/office/drawing/2014/main" id="{01ED5C38-3710-6542-8D30-61BB64EF46B8}"/>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73" name="Straight Connector 2772">
                      <a:extLst>
                        <a:ext uri="{FF2B5EF4-FFF2-40B4-BE49-F238E27FC236}">
                          <a16:creationId xmlns:a16="http://schemas.microsoft.com/office/drawing/2014/main" id="{4DFFAE4E-F98B-BA4A-A68D-2786AD08639B}"/>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74" name="Straight Connector 2773">
                      <a:extLst>
                        <a:ext uri="{FF2B5EF4-FFF2-40B4-BE49-F238E27FC236}">
                          <a16:creationId xmlns:a16="http://schemas.microsoft.com/office/drawing/2014/main" id="{89577204-EE50-6643-9FA1-1D2DEBF42491}"/>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75" name="Straight Connector 2774">
                      <a:extLst>
                        <a:ext uri="{FF2B5EF4-FFF2-40B4-BE49-F238E27FC236}">
                          <a16:creationId xmlns:a16="http://schemas.microsoft.com/office/drawing/2014/main" id="{50692F9A-E45E-6E43-9103-9B6A0A39711E}"/>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767" name="Group 41">
                    <a:extLst>
                      <a:ext uri="{FF2B5EF4-FFF2-40B4-BE49-F238E27FC236}">
                        <a16:creationId xmlns:a16="http://schemas.microsoft.com/office/drawing/2014/main" id="{1D1E2142-E4D8-4342-ABB3-3CA9C9B6A22D}"/>
                      </a:ext>
                    </a:extLst>
                  </p:cNvPr>
                  <p:cNvGrpSpPr/>
                  <p:nvPr/>
                </p:nvGrpSpPr>
                <p:grpSpPr>
                  <a:xfrm>
                    <a:off x="3448194" y="2368890"/>
                    <a:ext cx="296657" cy="94232"/>
                    <a:chOff x="3448195" y="2254589"/>
                    <a:chExt cx="346688" cy="115173"/>
                  </a:xfrm>
                </p:grpSpPr>
                <p:sp>
                  <p:nvSpPr>
                    <p:cNvPr id="2768" name="Rounded Rectangle 2767">
                      <a:extLst>
                        <a:ext uri="{FF2B5EF4-FFF2-40B4-BE49-F238E27FC236}">
                          <a16:creationId xmlns:a16="http://schemas.microsoft.com/office/drawing/2014/main" id="{9794DCDA-0C80-D74C-87B3-B54C418B58C8}"/>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69" name="Straight Connector 2768">
                      <a:extLst>
                        <a:ext uri="{FF2B5EF4-FFF2-40B4-BE49-F238E27FC236}">
                          <a16:creationId xmlns:a16="http://schemas.microsoft.com/office/drawing/2014/main" id="{8D642762-8240-A343-B87A-295117DB3782}"/>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70" name="Straight Connector 2769">
                      <a:extLst>
                        <a:ext uri="{FF2B5EF4-FFF2-40B4-BE49-F238E27FC236}">
                          <a16:creationId xmlns:a16="http://schemas.microsoft.com/office/drawing/2014/main" id="{24F02EF2-DA2B-C849-B9DE-A49845440BD7}"/>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71" name="Straight Connector 45">
                      <a:extLst>
                        <a:ext uri="{FF2B5EF4-FFF2-40B4-BE49-F238E27FC236}">
                          <a16:creationId xmlns:a16="http://schemas.microsoft.com/office/drawing/2014/main" id="{E13B63EE-0E86-704C-883B-852B2EFB4468}"/>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95" name="Group 47">
                  <a:extLst>
                    <a:ext uri="{FF2B5EF4-FFF2-40B4-BE49-F238E27FC236}">
                      <a16:creationId xmlns:a16="http://schemas.microsoft.com/office/drawing/2014/main" id="{1281ADAB-9BCC-4342-BAC2-AD9939A9B643}"/>
                    </a:ext>
                  </a:extLst>
                </p:cNvPr>
                <p:cNvGrpSpPr/>
                <p:nvPr/>
              </p:nvGrpSpPr>
              <p:grpSpPr>
                <a:xfrm>
                  <a:off x="4151377" y="2397858"/>
                  <a:ext cx="296657" cy="208532"/>
                  <a:chOff x="3448194" y="2254590"/>
                  <a:chExt cx="296657" cy="208532"/>
                </a:xfrm>
              </p:grpSpPr>
              <p:grpSp>
                <p:nvGrpSpPr>
                  <p:cNvPr id="2756" name="Group 48">
                    <a:extLst>
                      <a:ext uri="{FF2B5EF4-FFF2-40B4-BE49-F238E27FC236}">
                        <a16:creationId xmlns:a16="http://schemas.microsoft.com/office/drawing/2014/main" id="{BBA9CCE5-0A72-4142-8B5F-7DD5D5F845B4}"/>
                      </a:ext>
                    </a:extLst>
                  </p:cNvPr>
                  <p:cNvGrpSpPr/>
                  <p:nvPr/>
                </p:nvGrpSpPr>
                <p:grpSpPr>
                  <a:xfrm>
                    <a:off x="3448194" y="2254590"/>
                    <a:ext cx="296657" cy="94232"/>
                    <a:chOff x="3448195" y="2254589"/>
                    <a:chExt cx="346688" cy="115173"/>
                  </a:xfrm>
                </p:grpSpPr>
                <p:sp>
                  <p:nvSpPr>
                    <p:cNvPr id="2762" name="Rounded Rectangle 2761">
                      <a:extLst>
                        <a:ext uri="{FF2B5EF4-FFF2-40B4-BE49-F238E27FC236}">
                          <a16:creationId xmlns:a16="http://schemas.microsoft.com/office/drawing/2014/main" id="{459DC044-CB78-DF4F-8530-C4FEACFF364B}"/>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63" name="Straight Connector 55">
                      <a:extLst>
                        <a:ext uri="{FF2B5EF4-FFF2-40B4-BE49-F238E27FC236}">
                          <a16:creationId xmlns:a16="http://schemas.microsoft.com/office/drawing/2014/main" id="{B1342D8F-FD83-7C49-B4CD-FBC5FEA3B7BC}"/>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64" name="Straight Connector 56">
                      <a:extLst>
                        <a:ext uri="{FF2B5EF4-FFF2-40B4-BE49-F238E27FC236}">
                          <a16:creationId xmlns:a16="http://schemas.microsoft.com/office/drawing/2014/main" id="{52BEE838-FE7E-FF4E-9B88-DBBE6D50E0C8}"/>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65" name="Straight Connector 2764">
                      <a:extLst>
                        <a:ext uri="{FF2B5EF4-FFF2-40B4-BE49-F238E27FC236}">
                          <a16:creationId xmlns:a16="http://schemas.microsoft.com/office/drawing/2014/main" id="{572C9D89-3117-7D41-8CF9-E2D65E57DA77}"/>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757" name="Group 49">
                    <a:extLst>
                      <a:ext uri="{FF2B5EF4-FFF2-40B4-BE49-F238E27FC236}">
                        <a16:creationId xmlns:a16="http://schemas.microsoft.com/office/drawing/2014/main" id="{107D332F-B0AA-3E4A-BDEB-E4FE445E8AF3}"/>
                      </a:ext>
                    </a:extLst>
                  </p:cNvPr>
                  <p:cNvGrpSpPr/>
                  <p:nvPr/>
                </p:nvGrpSpPr>
                <p:grpSpPr>
                  <a:xfrm>
                    <a:off x="3448194" y="2368890"/>
                    <a:ext cx="296657" cy="94232"/>
                    <a:chOff x="3448195" y="2254589"/>
                    <a:chExt cx="346688" cy="115173"/>
                  </a:xfrm>
                </p:grpSpPr>
                <p:sp>
                  <p:nvSpPr>
                    <p:cNvPr id="2758" name="Rounded Rectangle 2757">
                      <a:extLst>
                        <a:ext uri="{FF2B5EF4-FFF2-40B4-BE49-F238E27FC236}">
                          <a16:creationId xmlns:a16="http://schemas.microsoft.com/office/drawing/2014/main" id="{E0B39BB9-55D3-584A-9ECD-B1D8970A4A56}"/>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59" name="Straight Connector 2758">
                      <a:extLst>
                        <a:ext uri="{FF2B5EF4-FFF2-40B4-BE49-F238E27FC236}">
                          <a16:creationId xmlns:a16="http://schemas.microsoft.com/office/drawing/2014/main" id="{6F2BF99C-D03A-794B-8F4B-EAC45F69C0C7}"/>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60" name="Straight Connector 2759">
                      <a:extLst>
                        <a:ext uri="{FF2B5EF4-FFF2-40B4-BE49-F238E27FC236}">
                          <a16:creationId xmlns:a16="http://schemas.microsoft.com/office/drawing/2014/main" id="{97A530A4-7BDC-724F-B582-93C34E85D682}"/>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61" name="Straight Connector 2760">
                      <a:extLst>
                        <a:ext uri="{FF2B5EF4-FFF2-40B4-BE49-F238E27FC236}">
                          <a16:creationId xmlns:a16="http://schemas.microsoft.com/office/drawing/2014/main" id="{B4748793-6EDE-9A4F-99C1-DE6240615F87}"/>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96" name="Group 58">
                  <a:extLst>
                    <a:ext uri="{FF2B5EF4-FFF2-40B4-BE49-F238E27FC236}">
                      <a16:creationId xmlns:a16="http://schemas.microsoft.com/office/drawing/2014/main" id="{C574926F-9260-C042-81B7-40A0F624C3FE}"/>
                    </a:ext>
                  </a:extLst>
                </p:cNvPr>
                <p:cNvGrpSpPr/>
                <p:nvPr/>
              </p:nvGrpSpPr>
              <p:grpSpPr>
                <a:xfrm>
                  <a:off x="3568093" y="2543777"/>
                  <a:ext cx="296657" cy="208532"/>
                  <a:chOff x="3448194" y="2254590"/>
                  <a:chExt cx="296657" cy="208532"/>
                </a:xfrm>
              </p:grpSpPr>
              <p:grpSp>
                <p:nvGrpSpPr>
                  <p:cNvPr id="2746" name="Group 59">
                    <a:extLst>
                      <a:ext uri="{FF2B5EF4-FFF2-40B4-BE49-F238E27FC236}">
                        <a16:creationId xmlns:a16="http://schemas.microsoft.com/office/drawing/2014/main" id="{1DF199C9-F668-B144-BA71-4361B7E720F8}"/>
                      </a:ext>
                    </a:extLst>
                  </p:cNvPr>
                  <p:cNvGrpSpPr/>
                  <p:nvPr/>
                </p:nvGrpSpPr>
                <p:grpSpPr>
                  <a:xfrm>
                    <a:off x="3448194" y="2254590"/>
                    <a:ext cx="296657" cy="94232"/>
                    <a:chOff x="3448195" y="2254589"/>
                    <a:chExt cx="346688" cy="115173"/>
                  </a:xfrm>
                </p:grpSpPr>
                <p:sp>
                  <p:nvSpPr>
                    <p:cNvPr id="2752" name="Rounded Rectangle 2751">
                      <a:extLst>
                        <a:ext uri="{FF2B5EF4-FFF2-40B4-BE49-F238E27FC236}">
                          <a16:creationId xmlns:a16="http://schemas.microsoft.com/office/drawing/2014/main" id="{77DE809E-A81E-EF43-8A8E-E07ADE7B2EF5}"/>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53" name="Straight Connector 2752">
                      <a:extLst>
                        <a:ext uri="{FF2B5EF4-FFF2-40B4-BE49-F238E27FC236}">
                          <a16:creationId xmlns:a16="http://schemas.microsoft.com/office/drawing/2014/main" id="{2EA03009-08D0-2942-A9CC-436E6044539F}"/>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54" name="Straight Connector 2753">
                      <a:extLst>
                        <a:ext uri="{FF2B5EF4-FFF2-40B4-BE49-F238E27FC236}">
                          <a16:creationId xmlns:a16="http://schemas.microsoft.com/office/drawing/2014/main" id="{56668F79-852D-0441-9EFE-1357E1D51167}"/>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55" name="Straight Connector 2754">
                      <a:extLst>
                        <a:ext uri="{FF2B5EF4-FFF2-40B4-BE49-F238E27FC236}">
                          <a16:creationId xmlns:a16="http://schemas.microsoft.com/office/drawing/2014/main" id="{8150E143-442F-5841-AB45-9DF8C5975D98}"/>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747" name="Group 60">
                    <a:extLst>
                      <a:ext uri="{FF2B5EF4-FFF2-40B4-BE49-F238E27FC236}">
                        <a16:creationId xmlns:a16="http://schemas.microsoft.com/office/drawing/2014/main" id="{A9E09E51-B97A-F043-A89C-9F2E5991504C}"/>
                      </a:ext>
                    </a:extLst>
                  </p:cNvPr>
                  <p:cNvGrpSpPr/>
                  <p:nvPr/>
                </p:nvGrpSpPr>
                <p:grpSpPr>
                  <a:xfrm>
                    <a:off x="3448194" y="2368890"/>
                    <a:ext cx="296657" cy="94232"/>
                    <a:chOff x="3448195" y="2254589"/>
                    <a:chExt cx="346688" cy="115173"/>
                  </a:xfrm>
                </p:grpSpPr>
                <p:sp>
                  <p:nvSpPr>
                    <p:cNvPr id="2748" name="Rounded Rectangle 2747">
                      <a:extLst>
                        <a:ext uri="{FF2B5EF4-FFF2-40B4-BE49-F238E27FC236}">
                          <a16:creationId xmlns:a16="http://schemas.microsoft.com/office/drawing/2014/main" id="{860499AC-50E1-D047-8F66-6E27B754A4E8}"/>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49" name="Straight Connector 2748">
                      <a:extLst>
                        <a:ext uri="{FF2B5EF4-FFF2-40B4-BE49-F238E27FC236}">
                          <a16:creationId xmlns:a16="http://schemas.microsoft.com/office/drawing/2014/main" id="{B9719492-341D-B145-AEBC-2A3DD1451AAA}"/>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50" name="Straight Connector 2749">
                      <a:extLst>
                        <a:ext uri="{FF2B5EF4-FFF2-40B4-BE49-F238E27FC236}">
                          <a16:creationId xmlns:a16="http://schemas.microsoft.com/office/drawing/2014/main" id="{6E02A6CE-825A-6647-B670-91EB8DE66E52}"/>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51" name="Straight Connector 2750">
                      <a:extLst>
                        <a:ext uri="{FF2B5EF4-FFF2-40B4-BE49-F238E27FC236}">
                          <a16:creationId xmlns:a16="http://schemas.microsoft.com/office/drawing/2014/main" id="{376FCCB8-E6A0-1545-A40D-1A49A8748D76}"/>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97" name="Group 69">
                  <a:extLst>
                    <a:ext uri="{FF2B5EF4-FFF2-40B4-BE49-F238E27FC236}">
                      <a16:creationId xmlns:a16="http://schemas.microsoft.com/office/drawing/2014/main" id="{E3E72075-ED26-BB4A-B5C1-8CCF6F2422D7}"/>
                    </a:ext>
                  </a:extLst>
                </p:cNvPr>
                <p:cNvGrpSpPr/>
                <p:nvPr/>
              </p:nvGrpSpPr>
              <p:grpSpPr>
                <a:xfrm>
                  <a:off x="2855582" y="2341101"/>
                  <a:ext cx="296657" cy="208532"/>
                  <a:chOff x="3448194" y="2254590"/>
                  <a:chExt cx="296657" cy="208532"/>
                </a:xfrm>
              </p:grpSpPr>
              <p:grpSp>
                <p:nvGrpSpPr>
                  <p:cNvPr id="2736" name="Group 70">
                    <a:extLst>
                      <a:ext uri="{FF2B5EF4-FFF2-40B4-BE49-F238E27FC236}">
                        <a16:creationId xmlns:a16="http://schemas.microsoft.com/office/drawing/2014/main" id="{5E35B6D1-615A-6147-9FF6-BB5A3E53B547}"/>
                      </a:ext>
                    </a:extLst>
                  </p:cNvPr>
                  <p:cNvGrpSpPr/>
                  <p:nvPr/>
                </p:nvGrpSpPr>
                <p:grpSpPr>
                  <a:xfrm>
                    <a:off x="3448194" y="2254590"/>
                    <a:ext cx="296657" cy="94232"/>
                    <a:chOff x="3448195" y="2254589"/>
                    <a:chExt cx="346688" cy="115173"/>
                  </a:xfrm>
                </p:grpSpPr>
                <p:sp>
                  <p:nvSpPr>
                    <p:cNvPr id="2742" name="Rounded Rectangle 2741">
                      <a:extLst>
                        <a:ext uri="{FF2B5EF4-FFF2-40B4-BE49-F238E27FC236}">
                          <a16:creationId xmlns:a16="http://schemas.microsoft.com/office/drawing/2014/main" id="{BC5025F9-0C55-E540-ADD3-BCF4A350CB33}"/>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43" name="Straight Connector 2742">
                      <a:extLst>
                        <a:ext uri="{FF2B5EF4-FFF2-40B4-BE49-F238E27FC236}">
                          <a16:creationId xmlns:a16="http://schemas.microsoft.com/office/drawing/2014/main" id="{4BBB0867-A46F-AE4F-AFC2-8E0AC81ADE79}"/>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44" name="Straight Connector 2743">
                      <a:extLst>
                        <a:ext uri="{FF2B5EF4-FFF2-40B4-BE49-F238E27FC236}">
                          <a16:creationId xmlns:a16="http://schemas.microsoft.com/office/drawing/2014/main" id="{4140EF3E-114B-E44B-A1A7-AE70D029F304}"/>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45" name="Straight Connector 2744">
                      <a:extLst>
                        <a:ext uri="{FF2B5EF4-FFF2-40B4-BE49-F238E27FC236}">
                          <a16:creationId xmlns:a16="http://schemas.microsoft.com/office/drawing/2014/main" id="{549CB8B3-3B7C-E840-B1E6-820A85E54219}"/>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737" name="Group 71">
                    <a:extLst>
                      <a:ext uri="{FF2B5EF4-FFF2-40B4-BE49-F238E27FC236}">
                        <a16:creationId xmlns:a16="http://schemas.microsoft.com/office/drawing/2014/main" id="{BCB96788-9E56-B04C-9E66-6A99A3529C3F}"/>
                      </a:ext>
                    </a:extLst>
                  </p:cNvPr>
                  <p:cNvGrpSpPr/>
                  <p:nvPr/>
                </p:nvGrpSpPr>
                <p:grpSpPr>
                  <a:xfrm>
                    <a:off x="3448194" y="2368890"/>
                    <a:ext cx="296657" cy="94232"/>
                    <a:chOff x="3448195" y="2254589"/>
                    <a:chExt cx="346688" cy="115173"/>
                  </a:xfrm>
                </p:grpSpPr>
                <p:sp>
                  <p:nvSpPr>
                    <p:cNvPr id="2738" name="Rounded Rectangle 2737">
                      <a:extLst>
                        <a:ext uri="{FF2B5EF4-FFF2-40B4-BE49-F238E27FC236}">
                          <a16:creationId xmlns:a16="http://schemas.microsoft.com/office/drawing/2014/main" id="{8D798CE5-B605-DC49-B531-926F8E10313F}"/>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39" name="Straight Connector 2738">
                      <a:extLst>
                        <a:ext uri="{FF2B5EF4-FFF2-40B4-BE49-F238E27FC236}">
                          <a16:creationId xmlns:a16="http://schemas.microsoft.com/office/drawing/2014/main" id="{38A22C6E-C2C9-C64B-8847-A813D025F591}"/>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40" name="Straight Connector 2739">
                      <a:extLst>
                        <a:ext uri="{FF2B5EF4-FFF2-40B4-BE49-F238E27FC236}">
                          <a16:creationId xmlns:a16="http://schemas.microsoft.com/office/drawing/2014/main" id="{A7FE59EC-B7B8-F140-9740-C4FD77489381}"/>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41" name="Straight Connector 2740">
                      <a:extLst>
                        <a:ext uri="{FF2B5EF4-FFF2-40B4-BE49-F238E27FC236}">
                          <a16:creationId xmlns:a16="http://schemas.microsoft.com/office/drawing/2014/main" id="{7CD3D5DC-5FA4-7649-88B3-28D9DF1601B4}"/>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98" name="Group 80">
                  <a:extLst>
                    <a:ext uri="{FF2B5EF4-FFF2-40B4-BE49-F238E27FC236}">
                      <a16:creationId xmlns:a16="http://schemas.microsoft.com/office/drawing/2014/main" id="{DC82384C-5FA7-D242-8DC2-38947841F595}"/>
                    </a:ext>
                  </a:extLst>
                </p:cNvPr>
                <p:cNvGrpSpPr/>
                <p:nvPr/>
              </p:nvGrpSpPr>
              <p:grpSpPr>
                <a:xfrm>
                  <a:off x="4312220" y="2807531"/>
                  <a:ext cx="296657" cy="208532"/>
                  <a:chOff x="3448194" y="2254590"/>
                  <a:chExt cx="296657" cy="208532"/>
                </a:xfrm>
              </p:grpSpPr>
              <p:grpSp>
                <p:nvGrpSpPr>
                  <p:cNvPr id="2726" name="Group 81">
                    <a:extLst>
                      <a:ext uri="{FF2B5EF4-FFF2-40B4-BE49-F238E27FC236}">
                        <a16:creationId xmlns:a16="http://schemas.microsoft.com/office/drawing/2014/main" id="{393F1724-0D5E-0E44-9F8D-09132E0705D6}"/>
                      </a:ext>
                    </a:extLst>
                  </p:cNvPr>
                  <p:cNvGrpSpPr/>
                  <p:nvPr/>
                </p:nvGrpSpPr>
                <p:grpSpPr>
                  <a:xfrm>
                    <a:off x="3448194" y="2254590"/>
                    <a:ext cx="296657" cy="94232"/>
                    <a:chOff x="3448195" y="2254589"/>
                    <a:chExt cx="346688" cy="115173"/>
                  </a:xfrm>
                </p:grpSpPr>
                <p:sp>
                  <p:nvSpPr>
                    <p:cNvPr id="2732" name="Rounded Rectangle 2731">
                      <a:extLst>
                        <a:ext uri="{FF2B5EF4-FFF2-40B4-BE49-F238E27FC236}">
                          <a16:creationId xmlns:a16="http://schemas.microsoft.com/office/drawing/2014/main" id="{DA854251-E914-BF42-BEF0-46741710FACE}"/>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33" name="Straight Connector 2732">
                      <a:extLst>
                        <a:ext uri="{FF2B5EF4-FFF2-40B4-BE49-F238E27FC236}">
                          <a16:creationId xmlns:a16="http://schemas.microsoft.com/office/drawing/2014/main" id="{76113F09-FF9B-854D-A39A-F8B43723CAD0}"/>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34" name="Straight Connector 2733">
                      <a:extLst>
                        <a:ext uri="{FF2B5EF4-FFF2-40B4-BE49-F238E27FC236}">
                          <a16:creationId xmlns:a16="http://schemas.microsoft.com/office/drawing/2014/main" id="{D16621E8-CC19-464F-A3C2-8462BEEC062B}"/>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35" name="Straight Connector 2734">
                      <a:extLst>
                        <a:ext uri="{FF2B5EF4-FFF2-40B4-BE49-F238E27FC236}">
                          <a16:creationId xmlns:a16="http://schemas.microsoft.com/office/drawing/2014/main" id="{205BA2F6-9268-D646-B345-91078213D993}"/>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727" name="Group 82">
                    <a:extLst>
                      <a:ext uri="{FF2B5EF4-FFF2-40B4-BE49-F238E27FC236}">
                        <a16:creationId xmlns:a16="http://schemas.microsoft.com/office/drawing/2014/main" id="{AA675074-65FE-E34C-A6F8-5A0C5437F835}"/>
                      </a:ext>
                    </a:extLst>
                  </p:cNvPr>
                  <p:cNvGrpSpPr/>
                  <p:nvPr/>
                </p:nvGrpSpPr>
                <p:grpSpPr>
                  <a:xfrm>
                    <a:off x="3448194" y="2368890"/>
                    <a:ext cx="296657" cy="94232"/>
                    <a:chOff x="3448195" y="2254589"/>
                    <a:chExt cx="346688" cy="115173"/>
                  </a:xfrm>
                </p:grpSpPr>
                <p:sp>
                  <p:nvSpPr>
                    <p:cNvPr id="2728" name="Rounded Rectangle 2727">
                      <a:extLst>
                        <a:ext uri="{FF2B5EF4-FFF2-40B4-BE49-F238E27FC236}">
                          <a16:creationId xmlns:a16="http://schemas.microsoft.com/office/drawing/2014/main" id="{51655073-2AC7-4A41-8A05-C2353F13B74D}"/>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29" name="Straight Connector 2728">
                      <a:extLst>
                        <a:ext uri="{FF2B5EF4-FFF2-40B4-BE49-F238E27FC236}">
                          <a16:creationId xmlns:a16="http://schemas.microsoft.com/office/drawing/2014/main" id="{5B24EA61-ADD1-5148-91AE-6F6F99B05666}"/>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30" name="Straight Connector 2729">
                      <a:extLst>
                        <a:ext uri="{FF2B5EF4-FFF2-40B4-BE49-F238E27FC236}">
                          <a16:creationId xmlns:a16="http://schemas.microsoft.com/office/drawing/2014/main" id="{1CC573C1-A86A-C444-AFEB-25CBA499F193}"/>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31" name="Straight Connector 2730">
                      <a:extLst>
                        <a:ext uri="{FF2B5EF4-FFF2-40B4-BE49-F238E27FC236}">
                          <a16:creationId xmlns:a16="http://schemas.microsoft.com/office/drawing/2014/main" id="{49D49980-8A28-AB44-9645-079B8E93BF74}"/>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99" name="Group 91">
                  <a:extLst>
                    <a:ext uri="{FF2B5EF4-FFF2-40B4-BE49-F238E27FC236}">
                      <a16:creationId xmlns:a16="http://schemas.microsoft.com/office/drawing/2014/main" id="{6BBC2D18-EF7B-6243-A28A-E431F2FDA18F}"/>
                    </a:ext>
                  </a:extLst>
                </p:cNvPr>
                <p:cNvGrpSpPr/>
                <p:nvPr/>
              </p:nvGrpSpPr>
              <p:grpSpPr>
                <a:xfrm>
                  <a:off x="3583017" y="2748024"/>
                  <a:ext cx="296657" cy="208532"/>
                  <a:chOff x="3448194" y="2254590"/>
                  <a:chExt cx="296657" cy="208532"/>
                </a:xfrm>
              </p:grpSpPr>
              <p:grpSp>
                <p:nvGrpSpPr>
                  <p:cNvPr id="2716" name="Group 92">
                    <a:extLst>
                      <a:ext uri="{FF2B5EF4-FFF2-40B4-BE49-F238E27FC236}">
                        <a16:creationId xmlns:a16="http://schemas.microsoft.com/office/drawing/2014/main" id="{C7F58634-DD7F-464E-845C-AD015640B65C}"/>
                      </a:ext>
                    </a:extLst>
                  </p:cNvPr>
                  <p:cNvGrpSpPr/>
                  <p:nvPr/>
                </p:nvGrpSpPr>
                <p:grpSpPr>
                  <a:xfrm>
                    <a:off x="3448194" y="2254590"/>
                    <a:ext cx="296657" cy="94232"/>
                    <a:chOff x="3448195" y="2254589"/>
                    <a:chExt cx="346688" cy="115173"/>
                  </a:xfrm>
                </p:grpSpPr>
                <p:sp>
                  <p:nvSpPr>
                    <p:cNvPr id="2722" name="Rounded Rectangle 2721">
                      <a:extLst>
                        <a:ext uri="{FF2B5EF4-FFF2-40B4-BE49-F238E27FC236}">
                          <a16:creationId xmlns:a16="http://schemas.microsoft.com/office/drawing/2014/main" id="{B484B88B-FA6F-DD40-BAEC-5D993A09E9A9}"/>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23" name="Straight Connector 2722">
                      <a:extLst>
                        <a:ext uri="{FF2B5EF4-FFF2-40B4-BE49-F238E27FC236}">
                          <a16:creationId xmlns:a16="http://schemas.microsoft.com/office/drawing/2014/main" id="{44748AB7-7A91-C346-8C85-6AB8749C20E9}"/>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24" name="Straight Connector 2723">
                      <a:extLst>
                        <a:ext uri="{FF2B5EF4-FFF2-40B4-BE49-F238E27FC236}">
                          <a16:creationId xmlns:a16="http://schemas.microsoft.com/office/drawing/2014/main" id="{9A9F0EB7-411F-B145-A1E5-E752E4EB4E1C}"/>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25" name="Straight Connector 2724">
                      <a:extLst>
                        <a:ext uri="{FF2B5EF4-FFF2-40B4-BE49-F238E27FC236}">
                          <a16:creationId xmlns:a16="http://schemas.microsoft.com/office/drawing/2014/main" id="{F11FD6E3-AB23-3240-9D09-009E45DFB7DA}"/>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717" name="Group 93">
                    <a:extLst>
                      <a:ext uri="{FF2B5EF4-FFF2-40B4-BE49-F238E27FC236}">
                        <a16:creationId xmlns:a16="http://schemas.microsoft.com/office/drawing/2014/main" id="{42596CA9-9E5C-2F4A-AE9B-9BF77F849FD8}"/>
                      </a:ext>
                    </a:extLst>
                  </p:cNvPr>
                  <p:cNvGrpSpPr/>
                  <p:nvPr/>
                </p:nvGrpSpPr>
                <p:grpSpPr>
                  <a:xfrm>
                    <a:off x="3448194" y="2368890"/>
                    <a:ext cx="296657" cy="94232"/>
                    <a:chOff x="3448195" y="2254589"/>
                    <a:chExt cx="346688" cy="115173"/>
                  </a:xfrm>
                </p:grpSpPr>
                <p:sp>
                  <p:nvSpPr>
                    <p:cNvPr id="2718" name="Rounded Rectangle 2717">
                      <a:extLst>
                        <a:ext uri="{FF2B5EF4-FFF2-40B4-BE49-F238E27FC236}">
                          <a16:creationId xmlns:a16="http://schemas.microsoft.com/office/drawing/2014/main" id="{D12A0513-378F-A04F-8EB4-9FE7EE309CD5}"/>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19" name="Straight Connector 2718">
                      <a:extLst>
                        <a:ext uri="{FF2B5EF4-FFF2-40B4-BE49-F238E27FC236}">
                          <a16:creationId xmlns:a16="http://schemas.microsoft.com/office/drawing/2014/main" id="{E5BB5FA6-A9A4-E446-B2F6-667205BDD4A5}"/>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20" name="Straight Connector 2719">
                      <a:extLst>
                        <a:ext uri="{FF2B5EF4-FFF2-40B4-BE49-F238E27FC236}">
                          <a16:creationId xmlns:a16="http://schemas.microsoft.com/office/drawing/2014/main" id="{CF8C8BFA-2A39-F341-ADEE-32CAD49C2853}"/>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21" name="Straight Connector 2720">
                      <a:extLst>
                        <a:ext uri="{FF2B5EF4-FFF2-40B4-BE49-F238E27FC236}">
                          <a16:creationId xmlns:a16="http://schemas.microsoft.com/office/drawing/2014/main" id="{035444F5-7784-8044-B232-E78826C81677}"/>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700" name="Group 102">
                  <a:extLst>
                    <a:ext uri="{FF2B5EF4-FFF2-40B4-BE49-F238E27FC236}">
                      <a16:creationId xmlns:a16="http://schemas.microsoft.com/office/drawing/2014/main" id="{CB476C56-0B88-1748-A24A-39E5FFC1AFE0}"/>
                    </a:ext>
                  </a:extLst>
                </p:cNvPr>
                <p:cNvGrpSpPr/>
                <p:nvPr/>
              </p:nvGrpSpPr>
              <p:grpSpPr>
                <a:xfrm>
                  <a:off x="2678045" y="2648932"/>
                  <a:ext cx="296657" cy="282804"/>
                  <a:chOff x="3448194" y="2254590"/>
                  <a:chExt cx="296657" cy="208532"/>
                </a:xfrm>
              </p:grpSpPr>
              <p:grpSp>
                <p:nvGrpSpPr>
                  <p:cNvPr id="2706" name="Group 103">
                    <a:extLst>
                      <a:ext uri="{FF2B5EF4-FFF2-40B4-BE49-F238E27FC236}">
                        <a16:creationId xmlns:a16="http://schemas.microsoft.com/office/drawing/2014/main" id="{1413E404-88AA-5C4A-A391-2A00648AF81B}"/>
                      </a:ext>
                    </a:extLst>
                  </p:cNvPr>
                  <p:cNvGrpSpPr/>
                  <p:nvPr/>
                </p:nvGrpSpPr>
                <p:grpSpPr>
                  <a:xfrm>
                    <a:off x="3448194" y="2254590"/>
                    <a:ext cx="296657" cy="94232"/>
                    <a:chOff x="3448195" y="2254589"/>
                    <a:chExt cx="346688" cy="115173"/>
                  </a:xfrm>
                </p:grpSpPr>
                <p:sp>
                  <p:nvSpPr>
                    <p:cNvPr id="2712" name="Rounded Rectangle 2711">
                      <a:extLst>
                        <a:ext uri="{FF2B5EF4-FFF2-40B4-BE49-F238E27FC236}">
                          <a16:creationId xmlns:a16="http://schemas.microsoft.com/office/drawing/2014/main" id="{12D88409-A435-364B-A1A0-02BCAA1C26A6}"/>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13" name="Straight Connector 2712">
                      <a:extLst>
                        <a:ext uri="{FF2B5EF4-FFF2-40B4-BE49-F238E27FC236}">
                          <a16:creationId xmlns:a16="http://schemas.microsoft.com/office/drawing/2014/main" id="{8F762130-0C71-BF47-A803-7C18CA25D177}"/>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14" name="Straight Connector 2713">
                      <a:extLst>
                        <a:ext uri="{FF2B5EF4-FFF2-40B4-BE49-F238E27FC236}">
                          <a16:creationId xmlns:a16="http://schemas.microsoft.com/office/drawing/2014/main" id="{7A08CB61-0D2B-6C4A-B241-C45A1F9F68A2}"/>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15" name="Straight Connector 2714">
                      <a:extLst>
                        <a:ext uri="{FF2B5EF4-FFF2-40B4-BE49-F238E27FC236}">
                          <a16:creationId xmlns:a16="http://schemas.microsoft.com/office/drawing/2014/main" id="{24588A20-C8E2-F94F-A8EB-6906B38E3857}"/>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707" name="Group 104">
                    <a:extLst>
                      <a:ext uri="{FF2B5EF4-FFF2-40B4-BE49-F238E27FC236}">
                        <a16:creationId xmlns:a16="http://schemas.microsoft.com/office/drawing/2014/main" id="{11F1DCCD-82B1-A247-986B-C060FCA3B52F}"/>
                      </a:ext>
                    </a:extLst>
                  </p:cNvPr>
                  <p:cNvGrpSpPr/>
                  <p:nvPr/>
                </p:nvGrpSpPr>
                <p:grpSpPr>
                  <a:xfrm>
                    <a:off x="3448194" y="2368890"/>
                    <a:ext cx="296657" cy="94232"/>
                    <a:chOff x="3448195" y="2254589"/>
                    <a:chExt cx="346688" cy="115173"/>
                  </a:xfrm>
                </p:grpSpPr>
                <p:sp>
                  <p:nvSpPr>
                    <p:cNvPr id="2708" name="Rounded Rectangle 2707">
                      <a:extLst>
                        <a:ext uri="{FF2B5EF4-FFF2-40B4-BE49-F238E27FC236}">
                          <a16:creationId xmlns:a16="http://schemas.microsoft.com/office/drawing/2014/main" id="{0B4E37DF-14BD-1B46-B04C-985BE8EF9DB2}"/>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709" name="Straight Connector 2708">
                      <a:extLst>
                        <a:ext uri="{FF2B5EF4-FFF2-40B4-BE49-F238E27FC236}">
                          <a16:creationId xmlns:a16="http://schemas.microsoft.com/office/drawing/2014/main" id="{3D6F926F-B5C8-924F-AA91-1B3D6C8CFD37}"/>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710" name="Straight Connector 2709">
                      <a:extLst>
                        <a:ext uri="{FF2B5EF4-FFF2-40B4-BE49-F238E27FC236}">
                          <a16:creationId xmlns:a16="http://schemas.microsoft.com/office/drawing/2014/main" id="{A42E55DE-E564-9B4F-BD46-2B31EC612919}"/>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711" name="Straight Connector 2710">
                      <a:extLst>
                        <a:ext uri="{FF2B5EF4-FFF2-40B4-BE49-F238E27FC236}">
                          <a16:creationId xmlns:a16="http://schemas.microsoft.com/office/drawing/2014/main" id="{97031F05-C6F0-5A42-A808-60EDCFA423AA}"/>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sp>
              <p:nvSpPr>
                <p:cNvPr id="2701" name="Rounded Rectangle 2700">
                  <a:extLst>
                    <a:ext uri="{FF2B5EF4-FFF2-40B4-BE49-F238E27FC236}">
                      <a16:creationId xmlns:a16="http://schemas.microsoft.com/office/drawing/2014/main" id="{3B07D198-C428-6146-AF47-BD2385C70639}"/>
                    </a:ext>
                  </a:extLst>
                </p:cNvPr>
                <p:cNvSpPr/>
                <p:nvPr/>
              </p:nvSpPr>
              <p:spPr>
                <a:xfrm>
                  <a:off x="2856321" y="2545237"/>
                  <a:ext cx="707011"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02" name="Rounded Rectangle 2701">
                  <a:extLst>
                    <a:ext uri="{FF2B5EF4-FFF2-40B4-BE49-F238E27FC236}">
                      <a16:creationId xmlns:a16="http://schemas.microsoft.com/office/drawing/2014/main" id="{ED039B64-F67F-6148-8113-2020E2C46595}"/>
                    </a:ext>
                  </a:extLst>
                </p:cNvPr>
                <p:cNvSpPr/>
                <p:nvPr/>
              </p:nvSpPr>
              <p:spPr>
                <a:xfrm>
                  <a:off x="3432926" y="2405404"/>
                  <a:ext cx="707011"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03" name="Rounded Rectangle 2702">
                  <a:extLst>
                    <a:ext uri="{FF2B5EF4-FFF2-40B4-BE49-F238E27FC236}">
                      <a16:creationId xmlns:a16="http://schemas.microsoft.com/office/drawing/2014/main" id="{EE6217D1-867E-E149-A99C-672E57C8133A}"/>
                    </a:ext>
                  </a:extLst>
                </p:cNvPr>
                <p:cNvSpPr/>
                <p:nvPr/>
              </p:nvSpPr>
              <p:spPr>
                <a:xfrm>
                  <a:off x="3883843" y="2612640"/>
                  <a:ext cx="559323"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04" name="Rounded Rectangle 2703">
                  <a:extLst>
                    <a:ext uri="{FF2B5EF4-FFF2-40B4-BE49-F238E27FC236}">
                      <a16:creationId xmlns:a16="http://schemas.microsoft.com/office/drawing/2014/main" id="{6594DFC5-D66A-6345-B356-410A3AC23750}"/>
                    </a:ext>
                  </a:extLst>
                </p:cNvPr>
                <p:cNvSpPr/>
                <p:nvPr/>
              </p:nvSpPr>
              <p:spPr>
                <a:xfrm>
                  <a:off x="2696066" y="2897015"/>
                  <a:ext cx="1192489"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05" name="Rounded Rectangle 2704">
                  <a:extLst>
                    <a:ext uri="{FF2B5EF4-FFF2-40B4-BE49-F238E27FC236}">
                      <a16:creationId xmlns:a16="http://schemas.microsoft.com/office/drawing/2014/main" id="{668C5330-EF22-9E4C-BE9A-9D22B89AA107}"/>
                    </a:ext>
                  </a:extLst>
                </p:cNvPr>
                <p:cNvSpPr/>
                <p:nvPr/>
              </p:nvSpPr>
              <p:spPr>
                <a:xfrm>
                  <a:off x="3612037" y="2961588"/>
                  <a:ext cx="707011"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525" name="Group 1191">
                <a:extLst>
                  <a:ext uri="{FF2B5EF4-FFF2-40B4-BE49-F238E27FC236}">
                    <a16:creationId xmlns:a16="http://schemas.microsoft.com/office/drawing/2014/main" id="{8EB0DBCB-FECF-384B-BE64-1AB40EFF1B26}"/>
                  </a:ext>
                </a:extLst>
              </p:cNvPr>
              <p:cNvGrpSpPr/>
              <p:nvPr/>
            </p:nvGrpSpPr>
            <p:grpSpPr>
              <a:xfrm rot="10562948">
                <a:off x="2254495" y="4248274"/>
                <a:ext cx="283859" cy="150430"/>
                <a:chOff x="2461098" y="2140085"/>
                <a:chExt cx="2383276" cy="1070043"/>
              </a:xfrm>
            </p:grpSpPr>
            <p:sp>
              <p:nvSpPr>
                <p:cNvPr id="2610" name="Oval 2609">
                  <a:extLst>
                    <a:ext uri="{FF2B5EF4-FFF2-40B4-BE49-F238E27FC236}">
                      <a16:creationId xmlns:a16="http://schemas.microsoft.com/office/drawing/2014/main" id="{DF1CE71C-3F8D-A14B-AF6B-CF4CDA6B45DD}"/>
                    </a:ext>
                  </a:extLst>
                </p:cNvPr>
                <p:cNvSpPr/>
                <p:nvPr/>
              </p:nvSpPr>
              <p:spPr>
                <a:xfrm>
                  <a:off x="2461098" y="2140085"/>
                  <a:ext cx="2383276" cy="1070043"/>
                </a:xfrm>
                <a:prstGeom prst="ellipse">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18900000" scaled="1"/>
                  <a:tileRect/>
                </a:gra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611" name="Group 46">
                  <a:extLst>
                    <a:ext uri="{FF2B5EF4-FFF2-40B4-BE49-F238E27FC236}">
                      <a16:creationId xmlns:a16="http://schemas.microsoft.com/office/drawing/2014/main" id="{B9054DBB-C2C3-A948-95B4-3A007D548780}"/>
                    </a:ext>
                  </a:extLst>
                </p:cNvPr>
                <p:cNvGrpSpPr/>
                <p:nvPr/>
              </p:nvGrpSpPr>
              <p:grpSpPr>
                <a:xfrm>
                  <a:off x="3419913" y="2198028"/>
                  <a:ext cx="296657" cy="208532"/>
                  <a:chOff x="3448194" y="2254590"/>
                  <a:chExt cx="296657" cy="208532"/>
                </a:xfrm>
              </p:grpSpPr>
              <p:grpSp>
                <p:nvGrpSpPr>
                  <p:cNvPr id="2683" name="Group 35">
                    <a:extLst>
                      <a:ext uri="{FF2B5EF4-FFF2-40B4-BE49-F238E27FC236}">
                        <a16:creationId xmlns:a16="http://schemas.microsoft.com/office/drawing/2014/main" id="{7EB2C73F-E309-EC4E-A173-ADBC23C7F919}"/>
                      </a:ext>
                    </a:extLst>
                  </p:cNvPr>
                  <p:cNvGrpSpPr/>
                  <p:nvPr/>
                </p:nvGrpSpPr>
                <p:grpSpPr>
                  <a:xfrm>
                    <a:off x="3448194" y="2254590"/>
                    <a:ext cx="296657" cy="94232"/>
                    <a:chOff x="3448195" y="2254589"/>
                    <a:chExt cx="346688" cy="115173"/>
                  </a:xfrm>
                </p:grpSpPr>
                <p:sp>
                  <p:nvSpPr>
                    <p:cNvPr id="2689" name="Rounded Rectangle 2688">
                      <a:extLst>
                        <a:ext uri="{FF2B5EF4-FFF2-40B4-BE49-F238E27FC236}">
                          <a16:creationId xmlns:a16="http://schemas.microsoft.com/office/drawing/2014/main" id="{FD23AA36-AC3F-1945-B152-1DA4FDF4434B}"/>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90" name="Straight Connector 2689">
                      <a:extLst>
                        <a:ext uri="{FF2B5EF4-FFF2-40B4-BE49-F238E27FC236}">
                          <a16:creationId xmlns:a16="http://schemas.microsoft.com/office/drawing/2014/main" id="{4280ED43-BE0B-6342-BC98-E4840B23E3A2}"/>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91" name="Straight Connector 2690">
                      <a:extLst>
                        <a:ext uri="{FF2B5EF4-FFF2-40B4-BE49-F238E27FC236}">
                          <a16:creationId xmlns:a16="http://schemas.microsoft.com/office/drawing/2014/main" id="{C02EAB6D-952A-8448-A9B8-1E8A90FF7D01}"/>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92" name="Straight Connector 2691">
                      <a:extLst>
                        <a:ext uri="{FF2B5EF4-FFF2-40B4-BE49-F238E27FC236}">
                          <a16:creationId xmlns:a16="http://schemas.microsoft.com/office/drawing/2014/main" id="{1D82C446-798C-5D45-A68E-308E8A2BFFFE}"/>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684" name="Group 41">
                    <a:extLst>
                      <a:ext uri="{FF2B5EF4-FFF2-40B4-BE49-F238E27FC236}">
                        <a16:creationId xmlns:a16="http://schemas.microsoft.com/office/drawing/2014/main" id="{F10ACE93-CE2F-2D4A-8488-ADDA2E6366B0}"/>
                      </a:ext>
                    </a:extLst>
                  </p:cNvPr>
                  <p:cNvGrpSpPr/>
                  <p:nvPr/>
                </p:nvGrpSpPr>
                <p:grpSpPr>
                  <a:xfrm>
                    <a:off x="3448194" y="2368890"/>
                    <a:ext cx="296657" cy="94232"/>
                    <a:chOff x="3448195" y="2254589"/>
                    <a:chExt cx="346688" cy="115173"/>
                  </a:xfrm>
                </p:grpSpPr>
                <p:sp>
                  <p:nvSpPr>
                    <p:cNvPr id="2685" name="Rounded Rectangle 2684">
                      <a:extLst>
                        <a:ext uri="{FF2B5EF4-FFF2-40B4-BE49-F238E27FC236}">
                          <a16:creationId xmlns:a16="http://schemas.microsoft.com/office/drawing/2014/main" id="{CF3EE447-2B3F-BC44-93B1-77C5D37A9036}"/>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86" name="Straight Connector 2685">
                      <a:extLst>
                        <a:ext uri="{FF2B5EF4-FFF2-40B4-BE49-F238E27FC236}">
                          <a16:creationId xmlns:a16="http://schemas.microsoft.com/office/drawing/2014/main" id="{0C6638E9-53FE-6246-8D54-57841686CAAC}"/>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87" name="Straight Connector 2686">
                      <a:extLst>
                        <a:ext uri="{FF2B5EF4-FFF2-40B4-BE49-F238E27FC236}">
                          <a16:creationId xmlns:a16="http://schemas.microsoft.com/office/drawing/2014/main" id="{401C3335-BA9C-9240-B4BA-FA25AC3B43B9}"/>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88" name="Straight Connector 45">
                      <a:extLst>
                        <a:ext uri="{FF2B5EF4-FFF2-40B4-BE49-F238E27FC236}">
                          <a16:creationId xmlns:a16="http://schemas.microsoft.com/office/drawing/2014/main" id="{55949275-7250-ED42-8755-857C2F9A596A}"/>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12" name="Group 47">
                  <a:extLst>
                    <a:ext uri="{FF2B5EF4-FFF2-40B4-BE49-F238E27FC236}">
                      <a16:creationId xmlns:a16="http://schemas.microsoft.com/office/drawing/2014/main" id="{90FE3801-3C55-7249-822C-D65957D05D2A}"/>
                    </a:ext>
                  </a:extLst>
                </p:cNvPr>
                <p:cNvGrpSpPr/>
                <p:nvPr/>
              </p:nvGrpSpPr>
              <p:grpSpPr>
                <a:xfrm>
                  <a:off x="4151377" y="2397858"/>
                  <a:ext cx="296657" cy="208532"/>
                  <a:chOff x="3448194" y="2254590"/>
                  <a:chExt cx="296657" cy="208532"/>
                </a:xfrm>
              </p:grpSpPr>
              <p:grpSp>
                <p:nvGrpSpPr>
                  <p:cNvPr id="2673" name="Group 48">
                    <a:extLst>
                      <a:ext uri="{FF2B5EF4-FFF2-40B4-BE49-F238E27FC236}">
                        <a16:creationId xmlns:a16="http://schemas.microsoft.com/office/drawing/2014/main" id="{1717F19C-9118-6447-A66F-7C336BD2ADFC}"/>
                      </a:ext>
                    </a:extLst>
                  </p:cNvPr>
                  <p:cNvGrpSpPr/>
                  <p:nvPr/>
                </p:nvGrpSpPr>
                <p:grpSpPr>
                  <a:xfrm>
                    <a:off x="3448194" y="2254590"/>
                    <a:ext cx="296657" cy="94232"/>
                    <a:chOff x="3448195" y="2254589"/>
                    <a:chExt cx="346688" cy="115173"/>
                  </a:xfrm>
                </p:grpSpPr>
                <p:sp>
                  <p:nvSpPr>
                    <p:cNvPr id="2679" name="Rounded Rectangle 2678">
                      <a:extLst>
                        <a:ext uri="{FF2B5EF4-FFF2-40B4-BE49-F238E27FC236}">
                          <a16:creationId xmlns:a16="http://schemas.microsoft.com/office/drawing/2014/main" id="{9DCE7D6A-855B-2345-8198-8C1A3D04ECC7}"/>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80" name="Straight Connector 55">
                      <a:extLst>
                        <a:ext uri="{FF2B5EF4-FFF2-40B4-BE49-F238E27FC236}">
                          <a16:creationId xmlns:a16="http://schemas.microsoft.com/office/drawing/2014/main" id="{2AF02146-7C44-2745-B5E9-557877A49CB8}"/>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81" name="Straight Connector 56">
                      <a:extLst>
                        <a:ext uri="{FF2B5EF4-FFF2-40B4-BE49-F238E27FC236}">
                          <a16:creationId xmlns:a16="http://schemas.microsoft.com/office/drawing/2014/main" id="{77B3254C-66D2-C649-8F56-24EEB7ECCB11}"/>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82" name="Straight Connector 2681">
                      <a:extLst>
                        <a:ext uri="{FF2B5EF4-FFF2-40B4-BE49-F238E27FC236}">
                          <a16:creationId xmlns:a16="http://schemas.microsoft.com/office/drawing/2014/main" id="{084CB68B-51FF-0441-A1D3-D43DD6B7D2C4}"/>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674" name="Group 49">
                    <a:extLst>
                      <a:ext uri="{FF2B5EF4-FFF2-40B4-BE49-F238E27FC236}">
                        <a16:creationId xmlns:a16="http://schemas.microsoft.com/office/drawing/2014/main" id="{3B2507DB-2AD8-C048-87BF-BB3697D9161C}"/>
                      </a:ext>
                    </a:extLst>
                  </p:cNvPr>
                  <p:cNvGrpSpPr/>
                  <p:nvPr/>
                </p:nvGrpSpPr>
                <p:grpSpPr>
                  <a:xfrm>
                    <a:off x="3448194" y="2368890"/>
                    <a:ext cx="296657" cy="94232"/>
                    <a:chOff x="3448195" y="2254589"/>
                    <a:chExt cx="346688" cy="115173"/>
                  </a:xfrm>
                </p:grpSpPr>
                <p:sp>
                  <p:nvSpPr>
                    <p:cNvPr id="2675" name="Rounded Rectangle 2674">
                      <a:extLst>
                        <a:ext uri="{FF2B5EF4-FFF2-40B4-BE49-F238E27FC236}">
                          <a16:creationId xmlns:a16="http://schemas.microsoft.com/office/drawing/2014/main" id="{817AC2A7-6590-9045-AD82-5DEE9B410B1F}"/>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76" name="Straight Connector 2675">
                      <a:extLst>
                        <a:ext uri="{FF2B5EF4-FFF2-40B4-BE49-F238E27FC236}">
                          <a16:creationId xmlns:a16="http://schemas.microsoft.com/office/drawing/2014/main" id="{4E8D10D5-84ED-794A-9798-58540AC6F946}"/>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77" name="Straight Connector 2676">
                      <a:extLst>
                        <a:ext uri="{FF2B5EF4-FFF2-40B4-BE49-F238E27FC236}">
                          <a16:creationId xmlns:a16="http://schemas.microsoft.com/office/drawing/2014/main" id="{7CC1E86F-3C57-2644-99D3-335E5AF45472}"/>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78" name="Straight Connector 2677">
                      <a:extLst>
                        <a:ext uri="{FF2B5EF4-FFF2-40B4-BE49-F238E27FC236}">
                          <a16:creationId xmlns:a16="http://schemas.microsoft.com/office/drawing/2014/main" id="{6B9458C2-9B3C-2441-9774-E939F37C2FF8}"/>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13" name="Group 58">
                  <a:extLst>
                    <a:ext uri="{FF2B5EF4-FFF2-40B4-BE49-F238E27FC236}">
                      <a16:creationId xmlns:a16="http://schemas.microsoft.com/office/drawing/2014/main" id="{CD41560A-8275-414D-9D98-115E78C2890E}"/>
                    </a:ext>
                  </a:extLst>
                </p:cNvPr>
                <p:cNvGrpSpPr/>
                <p:nvPr/>
              </p:nvGrpSpPr>
              <p:grpSpPr>
                <a:xfrm>
                  <a:off x="3568093" y="2543777"/>
                  <a:ext cx="296657" cy="208532"/>
                  <a:chOff x="3448194" y="2254590"/>
                  <a:chExt cx="296657" cy="208532"/>
                </a:xfrm>
              </p:grpSpPr>
              <p:grpSp>
                <p:nvGrpSpPr>
                  <p:cNvPr id="2663" name="Group 59">
                    <a:extLst>
                      <a:ext uri="{FF2B5EF4-FFF2-40B4-BE49-F238E27FC236}">
                        <a16:creationId xmlns:a16="http://schemas.microsoft.com/office/drawing/2014/main" id="{9E5A005E-ABEB-AB47-98DB-A0C22A0321A1}"/>
                      </a:ext>
                    </a:extLst>
                  </p:cNvPr>
                  <p:cNvGrpSpPr/>
                  <p:nvPr/>
                </p:nvGrpSpPr>
                <p:grpSpPr>
                  <a:xfrm>
                    <a:off x="3448194" y="2254590"/>
                    <a:ext cx="296657" cy="94232"/>
                    <a:chOff x="3448195" y="2254589"/>
                    <a:chExt cx="346688" cy="115173"/>
                  </a:xfrm>
                </p:grpSpPr>
                <p:sp>
                  <p:nvSpPr>
                    <p:cNvPr id="2669" name="Rounded Rectangle 2668">
                      <a:extLst>
                        <a:ext uri="{FF2B5EF4-FFF2-40B4-BE49-F238E27FC236}">
                          <a16:creationId xmlns:a16="http://schemas.microsoft.com/office/drawing/2014/main" id="{5BADBE04-C183-B64C-BC24-A45ACF18F2A6}"/>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70" name="Straight Connector 2669">
                      <a:extLst>
                        <a:ext uri="{FF2B5EF4-FFF2-40B4-BE49-F238E27FC236}">
                          <a16:creationId xmlns:a16="http://schemas.microsoft.com/office/drawing/2014/main" id="{E25A55AB-AC47-404F-BB33-93E919ED219A}"/>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71" name="Straight Connector 2670">
                      <a:extLst>
                        <a:ext uri="{FF2B5EF4-FFF2-40B4-BE49-F238E27FC236}">
                          <a16:creationId xmlns:a16="http://schemas.microsoft.com/office/drawing/2014/main" id="{F814AE12-328A-414A-B5E6-202BC5007AE5}"/>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72" name="Straight Connector 2671">
                      <a:extLst>
                        <a:ext uri="{FF2B5EF4-FFF2-40B4-BE49-F238E27FC236}">
                          <a16:creationId xmlns:a16="http://schemas.microsoft.com/office/drawing/2014/main" id="{B82061E5-CD6B-6F43-A680-911925E84CD2}"/>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664" name="Group 60">
                    <a:extLst>
                      <a:ext uri="{FF2B5EF4-FFF2-40B4-BE49-F238E27FC236}">
                        <a16:creationId xmlns:a16="http://schemas.microsoft.com/office/drawing/2014/main" id="{FF0C625E-ADC6-7C47-AA1C-3D0119EA9967}"/>
                      </a:ext>
                    </a:extLst>
                  </p:cNvPr>
                  <p:cNvGrpSpPr/>
                  <p:nvPr/>
                </p:nvGrpSpPr>
                <p:grpSpPr>
                  <a:xfrm>
                    <a:off x="3448194" y="2368890"/>
                    <a:ext cx="296657" cy="94232"/>
                    <a:chOff x="3448195" y="2254589"/>
                    <a:chExt cx="346688" cy="115173"/>
                  </a:xfrm>
                </p:grpSpPr>
                <p:sp>
                  <p:nvSpPr>
                    <p:cNvPr id="2665" name="Rounded Rectangle 2664">
                      <a:extLst>
                        <a:ext uri="{FF2B5EF4-FFF2-40B4-BE49-F238E27FC236}">
                          <a16:creationId xmlns:a16="http://schemas.microsoft.com/office/drawing/2014/main" id="{1B2AB0A5-3931-474D-9928-AE306EABA03C}"/>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66" name="Straight Connector 2665">
                      <a:extLst>
                        <a:ext uri="{FF2B5EF4-FFF2-40B4-BE49-F238E27FC236}">
                          <a16:creationId xmlns:a16="http://schemas.microsoft.com/office/drawing/2014/main" id="{6F30E6EA-5E20-AC4F-8E70-5641776D547B}"/>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67" name="Straight Connector 2666">
                      <a:extLst>
                        <a:ext uri="{FF2B5EF4-FFF2-40B4-BE49-F238E27FC236}">
                          <a16:creationId xmlns:a16="http://schemas.microsoft.com/office/drawing/2014/main" id="{2F8DB47F-73E1-B04E-8001-0619EA06C085}"/>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68" name="Straight Connector 2667">
                      <a:extLst>
                        <a:ext uri="{FF2B5EF4-FFF2-40B4-BE49-F238E27FC236}">
                          <a16:creationId xmlns:a16="http://schemas.microsoft.com/office/drawing/2014/main" id="{47A3DF4D-B93D-E040-A4E4-8997E012B004}"/>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14" name="Group 69">
                  <a:extLst>
                    <a:ext uri="{FF2B5EF4-FFF2-40B4-BE49-F238E27FC236}">
                      <a16:creationId xmlns:a16="http://schemas.microsoft.com/office/drawing/2014/main" id="{50DFEBE5-C871-7048-8E21-6AD478318AD6}"/>
                    </a:ext>
                  </a:extLst>
                </p:cNvPr>
                <p:cNvGrpSpPr/>
                <p:nvPr/>
              </p:nvGrpSpPr>
              <p:grpSpPr>
                <a:xfrm>
                  <a:off x="2855582" y="2341101"/>
                  <a:ext cx="296657" cy="208532"/>
                  <a:chOff x="3448194" y="2254590"/>
                  <a:chExt cx="296657" cy="208532"/>
                </a:xfrm>
              </p:grpSpPr>
              <p:grpSp>
                <p:nvGrpSpPr>
                  <p:cNvPr id="2653" name="Group 70">
                    <a:extLst>
                      <a:ext uri="{FF2B5EF4-FFF2-40B4-BE49-F238E27FC236}">
                        <a16:creationId xmlns:a16="http://schemas.microsoft.com/office/drawing/2014/main" id="{64238CF6-D3F8-984C-81C9-25270CBDE3D7}"/>
                      </a:ext>
                    </a:extLst>
                  </p:cNvPr>
                  <p:cNvGrpSpPr/>
                  <p:nvPr/>
                </p:nvGrpSpPr>
                <p:grpSpPr>
                  <a:xfrm>
                    <a:off x="3448194" y="2254590"/>
                    <a:ext cx="296657" cy="94232"/>
                    <a:chOff x="3448195" y="2254589"/>
                    <a:chExt cx="346688" cy="115173"/>
                  </a:xfrm>
                </p:grpSpPr>
                <p:sp>
                  <p:nvSpPr>
                    <p:cNvPr id="2659" name="Rounded Rectangle 2658">
                      <a:extLst>
                        <a:ext uri="{FF2B5EF4-FFF2-40B4-BE49-F238E27FC236}">
                          <a16:creationId xmlns:a16="http://schemas.microsoft.com/office/drawing/2014/main" id="{CDFE08D8-6027-9E49-98C8-8A3888850003}"/>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60" name="Straight Connector 2659">
                      <a:extLst>
                        <a:ext uri="{FF2B5EF4-FFF2-40B4-BE49-F238E27FC236}">
                          <a16:creationId xmlns:a16="http://schemas.microsoft.com/office/drawing/2014/main" id="{4D4F890E-0061-3744-9F1C-D8B0D4AA2FAA}"/>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61" name="Straight Connector 2660">
                      <a:extLst>
                        <a:ext uri="{FF2B5EF4-FFF2-40B4-BE49-F238E27FC236}">
                          <a16:creationId xmlns:a16="http://schemas.microsoft.com/office/drawing/2014/main" id="{7D22C409-DEE3-1D46-9CEF-61B1475A6AED}"/>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62" name="Straight Connector 2661">
                      <a:extLst>
                        <a:ext uri="{FF2B5EF4-FFF2-40B4-BE49-F238E27FC236}">
                          <a16:creationId xmlns:a16="http://schemas.microsoft.com/office/drawing/2014/main" id="{69284F5B-BDDF-8943-9930-59EDE1E8C986}"/>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654" name="Group 71">
                    <a:extLst>
                      <a:ext uri="{FF2B5EF4-FFF2-40B4-BE49-F238E27FC236}">
                        <a16:creationId xmlns:a16="http://schemas.microsoft.com/office/drawing/2014/main" id="{3E90E5A2-7394-994C-AA64-9BB1E7BB0021}"/>
                      </a:ext>
                    </a:extLst>
                  </p:cNvPr>
                  <p:cNvGrpSpPr/>
                  <p:nvPr/>
                </p:nvGrpSpPr>
                <p:grpSpPr>
                  <a:xfrm>
                    <a:off x="3448194" y="2368890"/>
                    <a:ext cx="296657" cy="94232"/>
                    <a:chOff x="3448195" y="2254589"/>
                    <a:chExt cx="346688" cy="115173"/>
                  </a:xfrm>
                </p:grpSpPr>
                <p:sp>
                  <p:nvSpPr>
                    <p:cNvPr id="2655" name="Rounded Rectangle 2654">
                      <a:extLst>
                        <a:ext uri="{FF2B5EF4-FFF2-40B4-BE49-F238E27FC236}">
                          <a16:creationId xmlns:a16="http://schemas.microsoft.com/office/drawing/2014/main" id="{5E4B6A00-1FEA-CE48-8A14-D0A87BAA289F}"/>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56" name="Straight Connector 2655">
                      <a:extLst>
                        <a:ext uri="{FF2B5EF4-FFF2-40B4-BE49-F238E27FC236}">
                          <a16:creationId xmlns:a16="http://schemas.microsoft.com/office/drawing/2014/main" id="{B32F8969-E02A-6F4F-8C90-E30FAE3CF9FC}"/>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57" name="Straight Connector 2656">
                      <a:extLst>
                        <a:ext uri="{FF2B5EF4-FFF2-40B4-BE49-F238E27FC236}">
                          <a16:creationId xmlns:a16="http://schemas.microsoft.com/office/drawing/2014/main" id="{7A073916-5722-FF47-AE24-D4BA130B9636}"/>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58" name="Straight Connector 2657">
                      <a:extLst>
                        <a:ext uri="{FF2B5EF4-FFF2-40B4-BE49-F238E27FC236}">
                          <a16:creationId xmlns:a16="http://schemas.microsoft.com/office/drawing/2014/main" id="{50E62E87-682E-BB49-95A2-7FB721A32642}"/>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15" name="Group 80">
                  <a:extLst>
                    <a:ext uri="{FF2B5EF4-FFF2-40B4-BE49-F238E27FC236}">
                      <a16:creationId xmlns:a16="http://schemas.microsoft.com/office/drawing/2014/main" id="{228D4630-B157-F241-B6C4-5B35B9AD7AD8}"/>
                    </a:ext>
                  </a:extLst>
                </p:cNvPr>
                <p:cNvGrpSpPr/>
                <p:nvPr/>
              </p:nvGrpSpPr>
              <p:grpSpPr>
                <a:xfrm>
                  <a:off x="4312220" y="2807531"/>
                  <a:ext cx="296657" cy="208532"/>
                  <a:chOff x="3448194" y="2254590"/>
                  <a:chExt cx="296657" cy="208532"/>
                </a:xfrm>
              </p:grpSpPr>
              <p:grpSp>
                <p:nvGrpSpPr>
                  <p:cNvPr id="2643" name="Group 81">
                    <a:extLst>
                      <a:ext uri="{FF2B5EF4-FFF2-40B4-BE49-F238E27FC236}">
                        <a16:creationId xmlns:a16="http://schemas.microsoft.com/office/drawing/2014/main" id="{80DE5304-D84C-CB49-AB50-242A0492392A}"/>
                      </a:ext>
                    </a:extLst>
                  </p:cNvPr>
                  <p:cNvGrpSpPr/>
                  <p:nvPr/>
                </p:nvGrpSpPr>
                <p:grpSpPr>
                  <a:xfrm>
                    <a:off x="3448194" y="2254590"/>
                    <a:ext cx="296657" cy="94232"/>
                    <a:chOff x="3448195" y="2254589"/>
                    <a:chExt cx="346688" cy="115173"/>
                  </a:xfrm>
                </p:grpSpPr>
                <p:sp>
                  <p:nvSpPr>
                    <p:cNvPr id="2649" name="Rounded Rectangle 2648">
                      <a:extLst>
                        <a:ext uri="{FF2B5EF4-FFF2-40B4-BE49-F238E27FC236}">
                          <a16:creationId xmlns:a16="http://schemas.microsoft.com/office/drawing/2014/main" id="{21191DFB-E84F-1E4A-81FA-809EF629BED1}"/>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50" name="Straight Connector 2649">
                      <a:extLst>
                        <a:ext uri="{FF2B5EF4-FFF2-40B4-BE49-F238E27FC236}">
                          <a16:creationId xmlns:a16="http://schemas.microsoft.com/office/drawing/2014/main" id="{0F0EB97A-0DA3-0247-A68A-2EAE8DAD0A6A}"/>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51" name="Straight Connector 2650">
                      <a:extLst>
                        <a:ext uri="{FF2B5EF4-FFF2-40B4-BE49-F238E27FC236}">
                          <a16:creationId xmlns:a16="http://schemas.microsoft.com/office/drawing/2014/main" id="{948B588E-A6DB-1D45-8E8B-2BB0D18CA481}"/>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52" name="Straight Connector 2651">
                      <a:extLst>
                        <a:ext uri="{FF2B5EF4-FFF2-40B4-BE49-F238E27FC236}">
                          <a16:creationId xmlns:a16="http://schemas.microsoft.com/office/drawing/2014/main" id="{4FEBD683-6296-4047-BA6C-00D358B26E98}"/>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644" name="Group 82">
                    <a:extLst>
                      <a:ext uri="{FF2B5EF4-FFF2-40B4-BE49-F238E27FC236}">
                        <a16:creationId xmlns:a16="http://schemas.microsoft.com/office/drawing/2014/main" id="{FA48EE43-FD43-274C-9235-8766508D9805}"/>
                      </a:ext>
                    </a:extLst>
                  </p:cNvPr>
                  <p:cNvGrpSpPr/>
                  <p:nvPr/>
                </p:nvGrpSpPr>
                <p:grpSpPr>
                  <a:xfrm>
                    <a:off x="3448194" y="2368890"/>
                    <a:ext cx="296657" cy="94232"/>
                    <a:chOff x="3448195" y="2254589"/>
                    <a:chExt cx="346688" cy="115173"/>
                  </a:xfrm>
                </p:grpSpPr>
                <p:sp>
                  <p:nvSpPr>
                    <p:cNvPr id="2645" name="Rounded Rectangle 2644">
                      <a:extLst>
                        <a:ext uri="{FF2B5EF4-FFF2-40B4-BE49-F238E27FC236}">
                          <a16:creationId xmlns:a16="http://schemas.microsoft.com/office/drawing/2014/main" id="{429175A7-BA62-9F48-B828-39C08F13B5FE}"/>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46" name="Straight Connector 2645">
                      <a:extLst>
                        <a:ext uri="{FF2B5EF4-FFF2-40B4-BE49-F238E27FC236}">
                          <a16:creationId xmlns:a16="http://schemas.microsoft.com/office/drawing/2014/main" id="{9F4F6FB7-C51D-8545-83E5-5475331316B6}"/>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47" name="Straight Connector 2646">
                      <a:extLst>
                        <a:ext uri="{FF2B5EF4-FFF2-40B4-BE49-F238E27FC236}">
                          <a16:creationId xmlns:a16="http://schemas.microsoft.com/office/drawing/2014/main" id="{A26F12B5-A87D-A847-A54E-1174078A0217}"/>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48" name="Straight Connector 2647">
                      <a:extLst>
                        <a:ext uri="{FF2B5EF4-FFF2-40B4-BE49-F238E27FC236}">
                          <a16:creationId xmlns:a16="http://schemas.microsoft.com/office/drawing/2014/main" id="{62166F57-93A1-9C4C-86FA-3ADA650F3767}"/>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16" name="Group 91">
                  <a:extLst>
                    <a:ext uri="{FF2B5EF4-FFF2-40B4-BE49-F238E27FC236}">
                      <a16:creationId xmlns:a16="http://schemas.microsoft.com/office/drawing/2014/main" id="{92C74E06-987E-8A43-AAC4-63F751E12641}"/>
                    </a:ext>
                  </a:extLst>
                </p:cNvPr>
                <p:cNvGrpSpPr/>
                <p:nvPr/>
              </p:nvGrpSpPr>
              <p:grpSpPr>
                <a:xfrm>
                  <a:off x="3583017" y="2748024"/>
                  <a:ext cx="296657" cy="208532"/>
                  <a:chOff x="3448194" y="2254590"/>
                  <a:chExt cx="296657" cy="208532"/>
                </a:xfrm>
              </p:grpSpPr>
              <p:grpSp>
                <p:nvGrpSpPr>
                  <p:cNvPr id="2633" name="Group 92">
                    <a:extLst>
                      <a:ext uri="{FF2B5EF4-FFF2-40B4-BE49-F238E27FC236}">
                        <a16:creationId xmlns:a16="http://schemas.microsoft.com/office/drawing/2014/main" id="{52FB9109-5640-5A4F-95E7-8836E0AFE8DC}"/>
                      </a:ext>
                    </a:extLst>
                  </p:cNvPr>
                  <p:cNvGrpSpPr/>
                  <p:nvPr/>
                </p:nvGrpSpPr>
                <p:grpSpPr>
                  <a:xfrm>
                    <a:off x="3448194" y="2254590"/>
                    <a:ext cx="296657" cy="94232"/>
                    <a:chOff x="3448195" y="2254589"/>
                    <a:chExt cx="346688" cy="115173"/>
                  </a:xfrm>
                </p:grpSpPr>
                <p:sp>
                  <p:nvSpPr>
                    <p:cNvPr id="2639" name="Rounded Rectangle 2638">
                      <a:extLst>
                        <a:ext uri="{FF2B5EF4-FFF2-40B4-BE49-F238E27FC236}">
                          <a16:creationId xmlns:a16="http://schemas.microsoft.com/office/drawing/2014/main" id="{868EF88B-9B43-244A-AD74-690AA681231C}"/>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40" name="Straight Connector 2639">
                      <a:extLst>
                        <a:ext uri="{FF2B5EF4-FFF2-40B4-BE49-F238E27FC236}">
                          <a16:creationId xmlns:a16="http://schemas.microsoft.com/office/drawing/2014/main" id="{6EE80AF0-2B08-CA43-BAB7-A2BEAE63FB29}"/>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41" name="Straight Connector 2640">
                      <a:extLst>
                        <a:ext uri="{FF2B5EF4-FFF2-40B4-BE49-F238E27FC236}">
                          <a16:creationId xmlns:a16="http://schemas.microsoft.com/office/drawing/2014/main" id="{9B0C0588-7CDE-6749-AF65-BEF7E38E5BFD}"/>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42" name="Straight Connector 2641">
                      <a:extLst>
                        <a:ext uri="{FF2B5EF4-FFF2-40B4-BE49-F238E27FC236}">
                          <a16:creationId xmlns:a16="http://schemas.microsoft.com/office/drawing/2014/main" id="{626D5178-7B97-C74A-BE52-D86298F4530D}"/>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634" name="Group 93">
                    <a:extLst>
                      <a:ext uri="{FF2B5EF4-FFF2-40B4-BE49-F238E27FC236}">
                        <a16:creationId xmlns:a16="http://schemas.microsoft.com/office/drawing/2014/main" id="{1195E934-8C4E-AC42-87A6-2A230AA0316E}"/>
                      </a:ext>
                    </a:extLst>
                  </p:cNvPr>
                  <p:cNvGrpSpPr/>
                  <p:nvPr/>
                </p:nvGrpSpPr>
                <p:grpSpPr>
                  <a:xfrm>
                    <a:off x="3448194" y="2368890"/>
                    <a:ext cx="296657" cy="94232"/>
                    <a:chOff x="3448195" y="2254589"/>
                    <a:chExt cx="346688" cy="115173"/>
                  </a:xfrm>
                </p:grpSpPr>
                <p:sp>
                  <p:nvSpPr>
                    <p:cNvPr id="2635" name="Rounded Rectangle 2634">
                      <a:extLst>
                        <a:ext uri="{FF2B5EF4-FFF2-40B4-BE49-F238E27FC236}">
                          <a16:creationId xmlns:a16="http://schemas.microsoft.com/office/drawing/2014/main" id="{D386EDD5-454F-6F41-AD95-8FB2B79BBB83}"/>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36" name="Straight Connector 2635">
                      <a:extLst>
                        <a:ext uri="{FF2B5EF4-FFF2-40B4-BE49-F238E27FC236}">
                          <a16:creationId xmlns:a16="http://schemas.microsoft.com/office/drawing/2014/main" id="{1EA74B62-C702-794D-B43A-346ACDA4C1E9}"/>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37" name="Straight Connector 2636">
                      <a:extLst>
                        <a:ext uri="{FF2B5EF4-FFF2-40B4-BE49-F238E27FC236}">
                          <a16:creationId xmlns:a16="http://schemas.microsoft.com/office/drawing/2014/main" id="{806D1995-8EE9-5B4E-863F-5EF00B666E8B}"/>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38" name="Straight Connector 2637">
                      <a:extLst>
                        <a:ext uri="{FF2B5EF4-FFF2-40B4-BE49-F238E27FC236}">
                          <a16:creationId xmlns:a16="http://schemas.microsoft.com/office/drawing/2014/main" id="{B6B96126-1D3D-3842-BAEB-945976415A77}"/>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617" name="Group 102">
                  <a:extLst>
                    <a:ext uri="{FF2B5EF4-FFF2-40B4-BE49-F238E27FC236}">
                      <a16:creationId xmlns:a16="http://schemas.microsoft.com/office/drawing/2014/main" id="{CD9C4E75-95AD-EA46-960E-A9653434A4C6}"/>
                    </a:ext>
                  </a:extLst>
                </p:cNvPr>
                <p:cNvGrpSpPr/>
                <p:nvPr/>
              </p:nvGrpSpPr>
              <p:grpSpPr>
                <a:xfrm>
                  <a:off x="2678045" y="2648932"/>
                  <a:ext cx="296657" cy="282804"/>
                  <a:chOff x="3448194" y="2254590"/>
                  <a:chExt cx="296657" cy="208532"/>
                </a:xfrm>
              </p:grpSpPr>
              <p:grpSp>
                <p:nvGrpSpPr>
                  <p:cNvPr id="2623" name="Group 103">
                    <a:extLst>
                      <a:ext uri="{FF2B5EF4-FFF2-40B4-BE49-F238E27FC236}">
                        <a16:creationId xmlns:a16="http://schemas.microsoft.com/office/drawing/2014/main" id="{0A51B26A-927D-0B4C-B1FD-320B603A55EA}"/>
                      </a:ext>
                    </a:extLst>
                  </p:cNvPr>
                  <p:cNvGrpSpPr/>
                  <p:nvPr/>
                </p:nvGrpSpPr>
                <p:grpSpPr>
                  <a:xfrm>
                    <a:off x="3448194" y="2254590"/>
                    <a:ext cx="296657" cy="94232"/>
                    <a:chOff x="3448195" y="2254589"/>
                    <a:chExt cx="346688" cy="115173"/>
                  </a:xfrm>
                </p:grpSpPr>
                <p:sp>
                  <p:nvSpPr>
                    <p:cNvPr id="2629" name="Rounded Rectangle 2628">
                      <a:extLst>
                        <a:ext uri="{FF2B5EF4-FFF2-40B4-BE49-F238E27FC236}">
                          <a16:creationId xmlns:a16="http://schemas.microsoft.com/office/drawing/2014/main" id="{7E53F5AE-DEA5-3A40-A59E-E54476BEF542}"/>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30" name="Straight Connector 2629">
                      <a:extLst>
                        <a:ext uri="{FF2B5EF4-FFF2-40B4-BE49-F238E27FC236}">
                          <a16:creationId xmlns:a16="http://schemas.microsoft.com/office/drawing/2014/main" id="{0AE99D5B-0F27-8843-8B14-9093CF861CDF}"/>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31" name="Straight Connector 2630">
                      <a:extLst>
                        <a:ext uri="{FF2B5EF4-FFF2-40B4-BE49-F238E27FC236}">
                          <a16:creationId xmlns:a16="http://schemas.microsoft.com/office/drawing/2014/main" id="{9ABF0F73-3E62-1D47-B89C-1B756C15344D}"/>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32" name="Straight Connector 2631">
                      <a:extLst>
                        <a:ext uri="{FF2B5EF4-FFF2-40B4-BE49-F238E27FC236}">
                          <a16:creationId xmlns:a16="http://schemas.microsoft.com/office/drawing/2014/main" id="{0AADE445-9F18-9B4B-9680-CAB9457C2A78}"/>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624" name="Group 104">
                    <a:extLst>
                      <a:ext uri="{FF2B5EF4-FFF2-40B4-BE49-F238E27FC236}">
                        <a16:creationId xmlns:a16="http://schemas.microsoft.com/office/drawing/2014/main" id="{F638C0B7-6809-8840-A079-66680994B19D}"/>
                      </a:ext>
                    </a:extLst>
                  </p:cNvPr>
                  <p:cNvGrpSpPr/>
                  <p:nvPr/>
                </p:nvGrpSpPr>
                <p:grpSpPr>
                  <a:xfrm>
                    <a:off x="3448194" y="2368890"/>
                    <a:ext cx="296657" cy="94232"/>
                    <a:chOff x="3448195" y="2254589"/>
                    <a:chExt cx="346688" cy="115173"/>
                  </a:xfrm>
                </p:grpSpPr>
                <p:sp>
                  <p:nvSpPr>
                    <p:cNvPr id="2625" name="Rounded Rectangle 2624">
                      <a:extLst>
                        <a:ext uri="{FF2B5EF4-FFF2-40B4-BE49-F238E27FC236}">
                          <a16:creationId xmlns:a16="http://schemas.microsoft.com/office/drawing/2014/main" id="{FB278A17-46CA-1B41-ABA2-70090CE90209}"/>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26" name="Straight Connector 2625">
                      <a:extLst>
                        <a:ext uri="{FF2B5EF4-FFF2-40B4-BE49-F238E27FC236}">
                          <a16:creationId xmlns:a16="http://schemas.microsoft.com/office/drawing/2014/main" id="{05AA2F26-7ACA-D64D-9A9A-7B5CFD04B8DA}"/>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27" name="Straight Connector 2626">
                      <a:extLst>
                        <a:ext uri="{FF2B5EF4-FFF2-40B4-BE49-F238E27FC236}">
                          <a16:creationId xmlns:a16="http://schemas.microsoft.com/office/drawing/2014/main" id="{A6934F86-6559-B04A-B5C6-19326E539B7A}"/>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28" name="Straight Connector 2627">
                      <a:extLst>
                        <a:ext uri="{FF2B5EF4-FFF2-40B4-BE49-F238E27FC236}">
                          <a16:creationId xmlns:a16="http://schemas.microsoft.com/office/drawing/2014/main" id="{4DCD3CFC-B991-8B40-993A-B0B722F896E6}"/>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sp>
              <p:nvSpPr>
                <p:cNvPr id="2618" name="Rounded Rectangle 2617">
                  <a:extLst>
                    <a:ext uri="{FF2B5EF4-FFF2-40B4-BE49-F238E27FC236}">
                      <a16:creationId xmlns:a16="http://schemas.microsoft.com/office/drawing/2014/main" id="{995FA993-0F77-2442-837E-2095D682EF7B}"/>
                    </a:ext>
                  </a:extLst>
                </p:cNvPr>
                <p:cNvSpPr/>
                <p:nvPr/>
              </p:nvSpPr>
              <p:spPr>
                <a:xfrm>
                  <a:off x="2856321" y="2545237"/>
                  <a:ext cx="707011"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19" name="Rounded Rectangle 2618">
                  <a:extLst>
                    <a:ext uri="{FF2B5EF4-FFF2-40B4-BE49-F238E27FC236}">
                      <a16:creationId xmlns:a16="http://schemas.microsoft.com/office/drawing/2014/main" id="{552477B1-AA86-7D45-ADD4-AC3F0618B773}"/>
                    </a:ext>
                  </a:extLst>
                </p:cNvPr>
                <p:cNvSpPr/>
                <p:nvPr/>
              </p:nvSpPr>
              <p:spPr>
                <a:xfrm>
                  <a:off x="3432926" y="2405404"/>
                  <a:ext cx="707011"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20" name="Rounded Rectangle 2619">
                  <a:extLst>
                    <a:ext uri="{FF2B5EF4-FFF2-40B4-BE49-F238E27FC236}">
                      <a16:creationId xmlns:a16="http://schemas.microsoft.com/office/drawing/2014/main" id="{C3C4E7B7-8057-8445-90F0-776F47CFEBF0}"/>
                    </a:ext>
                  </a:extLst>
                </p:cNvPr>
                <p:cNvSpPr/>
                <p:nvPr/>
              </p:nvSpPr>
              <p:spPr>
                <a:xfrm>
                  <a:off x="3883843" y="2612640"/>
                  <a:ext cx="559323"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21" name="Rounded Rectangle 2620">
                  <a:extLst>
                    <a:ext uri="{FF2B5EF4-FFF2-40B4-BE49-F238E27FC236}">
                      <a16:creationId xmlns:a16="http://schemas.microsoft.com/office/drawing/2014/main" id="{C2E0BCA3-5D67-B146-A75F-613B28032A13}"/>
                    </a:ext>
                  </a:extLst>
                </p:cNvPr>
                <p:cNvSpPr/>
                <p:nvPr/>
              </p:nvSpPr>
              <p:spPr>
                <a:xfrm>
                  <a:off x="2696066" y="2897015"/>
                  <a:ext cx="1192489"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22" name="Rounded Rectangle 2621">
                  <a:extLst>
                    <a:ext uri="{FF2B5EF4-FFF2-40B4-BE49-F238E27FC236}">
                      <a16:creationId xmlns:a16="http://schemas.microsoft.com/office/drawing/2014/main" id="{3D3D3838-9351-EE46-96E4-8D879E8B0FCD}"/>
                    </a:ext>
                  </a:extLst>
                </p:cNvPr>
                <p:cNvSpPr/>
                <p:nvPr/>
              </p:nvSpPr>
              <p:spPr>
                <a:xfrm>
                  <a:off x="3612037" y="2961588"/>
                  <a:ext cx="707011"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526" name="Group 1359">
                <a:extLst>
                  <a:ext uri="{FF2B5EF4-FFF2-40B4-BE49-F238E27FC236}">
                    <a16:creationId xmlns:a16="http://schemas.microsoft.com/office/drawing/2014/main" id="{8CAB427F-E025-B248-80FC-D83D69A2DB74}"/>
                  </a:ext>
                </a:extLst>
              </p:cNvPr>
              <p:cNvGrpSpPr/>
              <p:nvPr/>
            </p:nvGrpSpPr>
            <p:grpSpPr>
              <a:xfrm rot="16200000">
                <a:off x="3018163" y="3530326"/>
                <a:ext cx="319271" cy="157589"/>
                <a:chOff x="2461098" y="2140085"/>
                <a:chExt cx="2383276" cy="1070043"/>
              </a:xfrm>
            </p:grpSpPr>
            <p:sp>
              <p:nvSpPr>
                <p:cNvPr id="2527" name="Oval 2526">
                  <a:extLst>
                    <a:ext uri="{FF2B5EF4-FFF2-40B4-BE49-F238E27FC236}">
                      <a16:creationId xmlns:a16="http://schemas.microsoft.com/office/drawing/2014/main" id="{AD9FD59C-C305-A848-BDF5-82B7E42AC228}"/>
                    </a:ext>
                  </a:extLst>
                </p:cNvPr>
                <p:cNvSpPr/>
                <p:nvPr/>
              </p:nvSpPr>
              <p:spPr>
                <a:xfrm>
                  <a:off x="2461098" y="2140085"/>
                  <a:ext cx="2383276" cy="1070043"/>
                </a:xfrm>
                <a:prstGeom prst="ellipse">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18900000" scaled="1"/>
                  <a:tileRect/>
                </a:gra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528" name="Group 46">
                  <a:extLst>
                    <a:ext uri="{FF2B5EF4-FFF2-40B4-BE49-F238E27FC236}">
                      <a16:creationId xmlns:a16="http://schemas.microsoft.com/office/drawing/2014/main" id="{1F402F48-FA88-D848-BEBA-AE94F77CFBFC}"/>
                    </a:ext>
                  </a:extLst>
                </p:cNvPr>
                <p:cNvGrpSpPr/>
                <p:nvPr/>
              </p:nvGrpSpPr>
              <p:grpSpPr>
                <a:xfrm>
                  <a:off x="3419913" y="2198028"/>
                  <a:ext cx="296657" cy="208532"/>
                  <a:chOff x="3448194" y="2254590"/>
                  <a:chExt cx="296657" cy="208532"/>
                </a:xfrm>
              </p:grpSpPr>
              <p:grpSp>
                <p:nvGrpSpPr>
                  <p:cNvPr id="2600" name="Group 35">
                    <a:extLst>
                      <a:ext uri="{FF2B5EF4-FFF2-40B4-BE49-F238E27FC236}">
                        <a16:creationId xmlns:a16="http://schemas.microsoft.com/office/drawing/2014/main" id="{0CC581EB-D9DB-5B40-A957-D73A12FF6EEB}"/>
                      </a:ext>
                    </a:extLst>
                  </p:cNvPr>
                  <p:cNvGrpSpPr/>
                  <p:nvPr/>
                </p:nvGrpSpPr>
                <p:grpSpPr>
                  <a:xfrm>
                    <a:off x="3448194" y="2254590"/>
                    <a:ext cx="296657" cy="94232"/>
                    <a:chOff x="3448195" y="2254589"/>
                    <a:chExt cx="346688" cy="115173"/>
                  </a:xfrm>
                </p:grpSpPr>
                <p:sp>
                  <p:nvSpPr>
                    <p:cNvPr id="2606" name="Rounded Rectangle 2605">
                      <a:extLst>
                        <a:ext uri="{FF2B5EF4-FFF2-40B4-BE49-F238E27FC236}">
                          <a16:creationId xmlns:a16="http://schemas.microsoft.com/office/drawing/2014/main" id="{F75AB45C-E057-C94F-9885-2E7D2C136D18}"/>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07" name="Straight Connector 2606">
                      <a:extLst>
                        <a:ext uri="{FF2B5EF4-FFF2-40B4-BE49-F238E27FC236}">
                          <a16:creationId xmlns:a16="http://schemas.microsoft.com/office/drawing/2014/main" id="{CFB9D00D-6076-324D-9E9A-3A7117D4CA44}"/>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08" name="Straight Connector 2607">
                      <a:extLst>
                        <a:ext uri="{FF2B5EF4-FFF2-40B4-BE49-F238E27FC236}">
                          <a16:creationId xmlns:a16="http://schemas.microsoft.com/office/drawing/2014/main" id="{6755A9DA-3AC3-3E48-8C18-310A2DCA39C0}"/>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09" name="Straight Connector 2608">
                      <a:extLst>
                        <a:ext uri="{FF2B5EF4-FFF2-40B4-BE49-F238E27FC236}">
                          <a16:creationId xmlns:a16="http://schemas.microsoft.com/office/drawing/2014/main" id="{0E91DB85-E496-544C-A059-C12EFE5CAC32}"/>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601" name="Group 41">
                    <a:extLst>
                      <a:ext uri="{FF2B5EF4-FFF2-40B4-BE49-F238E27FC236}">
                        <a16:creationId xmlns:a16="http://schemas.microsoft.com/office/drawing/2014/main" id="{6ED0BFC6-912C-FA41-B3B7-8FDA54D64116}"/>
                      </a:ext>
                    </a:extLst>
                  </p:cNvPr>
                  <p:cNvGrpSpPr/>
                  <p:nvPr/>
                </p:nvGrpSpPr>
                <p:grpSpPr>
                  <a:xfrm>
                    <a:off x="3448194" y="2368890"/>
                    <a:ext cx="296657" cy="94232"/>
                    <a:chOff x="3448195" y="2254589"/>
                    <a:chExt cx="346688" cy="115173"/>
                  </a:xfrm>
                </p:grpSpPr>
                <p:sp>
                  <p:nvSpPr>
                    <p:cNvPr id="2602" name="Rounded Rectangle 2601">
                      <a:extLst>
                        <a:ext uri="{FF2B5EF4-FFF2-40B4-BE49-F238E27FC236}">
                          <a16:creationId xmlns:a16="http://schemas.microsoft.com/office/drawing/2014/main" id="{49D20195-63FB-D04F-8B5C-F6C079AF515E}"/>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603" name="Straight Connector 2602">
                      <a:extLst>
                        <a:ext uri="{FF2B5EF4-FFF2-40B4-BE49-F238E27FC236}">
                          <a16:creationId xmlns:a16="http://schemas.microsoft.com/office/drawing/2014/main" id="{EDBA69C4-83CD-374A-85C3-0FC7B2ABCF24}"/>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604" name="Straight Connector 2603">
                      <a:extLst>
                        <a:ext uri="{FF2B5EF4-FFF2-40B4-BE49-F238E27FC236}">
                          <a16:creationId xmlns:a16="http://schemas.microsoft.com/office/drawing/2014/main" id="{9B2BB52C-8D60-D044-B5E6-426CEF4E2A4B}"/>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605" name="Straight Connector 45">
                      <a:extLst>
                        <a:ext uri="{FF2B5EF4-FFF2-40B4-BE49-F238E27FC236}">
                          <a16:creationId xmlns:a16="http://schemas.microsoft.com/office/drawing/2014/main" id="{8D672FFF-E90C-B244-AC2D-CD66CA26202E}"/>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529" name="Group 47">
                  <a:extLst>
                    <a:ext uri="{FF2B5EF4-FFF2-40B4-BE49-F238E27FC236}">
                      <a16:creationId xmlns:a16="http://schemas.microsoft.com/office/drawing/2014/main" id="{C8CCF3C2-0608-6A4B-812E-FC78392CC7D4}"/>
                    </a:ext>
                  </a:extLst>
                </p:cNvPr>
                <p:cNvGrpSpPr/>
                <p:nvPr/>
              </p:nvGrpSpPr>
              <p:grpSpPr>
                <a:xfrm>
                  <a:off x="4151377" y="2397858"/>
                  <a:ext cx="296657" cy="208532"/>
                  <a:chOff x="3448194" y="2254590"/>
                  <a:chExt cx="296657" cy="208532"/>
                </a:xfrm>
              </p:grpSpPr>
              <p:grpSp>
                <p:nvGrpSpPr>
                  <p:cNvPr id="2590" name="Group 48">
                    <a:extLst>
                      <a:ext uri="{FF2B5EF4-FFF2-40B4-BE49-F238E27FC236}">
                        <a16:creationId xmlns:a16="http://schemas.microsoft.com/office/drawing/2014/main" id="{773AD1A4-9067-B946-A2A4-2263471EC328}"/>
                      </a:ext>
                    </a:extLst>
                  </p:cNvPr>
                  <p:cNvGrpSpPr/>
                  <p:nvPr/>
                </p:nvGrpSpPr>
                <p:grpSpPr>
                  <a:xfrm>
                    <a:off x="3448194" y="2254590"/>
                    <a:ext cx="296657" cy="94232"/>
                    <a:chOff x="3448195" y="2254589"/>
                    <a:chExt cx="346688" cy="115173"/>
                  </a:xfrm>
                </p:grpSpPr>
                <p:sp>
                  <p:nvSpPr>
                    <p:cNvPr id="2596" name="Rounded Rectangle 2595">
                      <a:extLst>
                        <a:ext uri="{FF2B5EF4-FFF2-40B4-BE49-F238E27FC236}">
                          <a16:creationId xmlns:a16="http://schemas.microsoft.com/office/drawing/2014/main" id="{6A138359-51FD-4D40-8298-69679EE665D5}"/>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97" name="Straight Connector 55">
                      <a:extLst>
                        <a:ext uri="{FF2B5EF4-FFF2-40B4-BE49-F238E27FC236}">
                          <a16:creationId xmlns:a16="http://schemas.microsoft.com/office/drawing/2014/main" id="{A627BF43-6014-B547-8029-108ABB60B429}"/>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98" name="Straight Connector 56">
                      <a:extLst>
                        <a:ext uri="{FF2B5EF4-FFF2-40B4-BE49-F238E27FC236}">
                          <a16:creationId xmlns:a16="http://schemas.microsoft.com/office/drawing/2014/main" id="{DD3B4B7E-9742-0D43-A5F8-FA539293C91D}"/>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99" name="Straight Connector 2598">
                      <a:extLst>
                        <a:ext uri="{FF2B5EF4-FFF2-40B4-BE49-F238E27FC236}">
                          <a16:creationId xmlns:a16="http://schemas.microsoft.com/office/drawing/2014/main" id="{BF308299-F040-144A-9A2E-AE5CE8C91BE7}"/>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591" name="Group 49">
                    <a:extLst>
                      <a:ext uri="{FF2B5EF4-FFF2-40B4-BE49-F238E27FC236}">
                        <a16:creationId xmlns:a16="http://schemas.microsoft.com/office/drawing/2014/main" id="{ADE595F4-CD50-F848-9F4D-B89D3E753261}"/>
                      </a:ext>
                    </a:extLst>
                  </p:cNvPr>
                  <p:cNvGrpSpPr/>
                  <p:nvPr/>
                </p:nvGrpSpPr>
                <p:grpSpPr>
                  <a:xfrm>
                    <a:off x="3448194" y="2368890"/>
                    <a:ext cx="296657" cy="94232"/>
                    <a:chOff x="3448195" y="2254589"/>
                    <a:chExt cx="346688" cy="115173"/>
                  </a:xfrm>
                </p:grpSpPr>
                <p:sp>
                  <p:nvSpPr>
                    <p:cNvPr id="2592" name="Rounded Rectangle 2591">
                      <a:extLst>
                        <a:ext uri="{FF2B5EF4-FFF2-40B4-BE49-F238E27FC236}">
                          <a16:creationId xmlns:a16="http://schemas.microsoft.com/office/drawing/2014/main" id="{0FA72C46-32FC-504A-BF6C-775DE0C36405}"/>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93" name="Straight Connector 2592">
                      <a:extLst>
                        <a:ext uri="{FF2B5EF4-FFF2-40B4-BE49-F238E27FC236}">
                          <a16:creationId xmlns:a16="http://schemas.microsoft.com/office/drawing/2014/main" id="{96632936-9973-6C41-88E9-572A5C2CD1E5}"/>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94" name="Straight Connector 2593">
                      <a:extLst>
                        <a:ext uri="{FF2B5EF4-FFF2-40B4-BE49-F238E27FC236}">
                          <a16:creationId xmlns:a16="http://schemas.microsoft.com/office/drawing/2014/main" id="{75BEE9FB-8918-7449-A582-53FA5DC97356}"/>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95" name="Straight Connector 2594">
                      <a:extLst>
                        <a:ext uri="{FF2B5EF4-FFF2-40B4-BE49-F238E27FC236}">
                          <a16:creationId xmlns:a16="http://schemas.microsoft.com/office/drawing/2014/main" id="{B9D9EF61-B948-BB4A-AF3B-17DD1AFF72C3}"/>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530" name="Group 58">
                  <a:extLst>
                    <a:ext uri="{FF2B5EF4-FFF2-40B4-BE49-F238E27FC236}">
                      <a16:creationId xmlns:a16="http://schemas.microsoft.com/office/drawing/2014/main" id="{9901B285-FE25-A949-9966-B67C444A2868}"/>
                    </a:ext>
                  </a:extLst>
                </p:cNvPr>
                <p:cNvGrpSpPr/>
                <p:nvPr/>
              </p:nvGrpSpPr>
              <p:grpSpPr>
                <a:xfrm>
                  <a:off x="3568093" y="2543777"/>
                  <a:ext cx="296657" cy="208532"/>
                  <a:chOff x="3448194" y="2254590"/>
                  <a:chExt cx="296657" cy="208532"/>
                </a:xfrm>
              </p:grpSpPr>
              <p:grpSp>
                <p:nvGrpSpPr>
                  <p:cNvPr id="2580" name="Group 59">
                    <a:extLst>
                      <a:ext uri="{FF2B5EF4-FFF2-40B4-BE49-F238E27FC236}">
                        <a16:creationId xmlns:a16="http://schemas.microsoft.com/office/drawing/2014/main" id="{EA9C6E03-29FE-2049-869B-10CA00F753D7}"/>
                      </a:ext>
                    </a:extLst>
                  </p:cNvPr>
                  <p:cNvGrpSpPr/>
                  <p:nvPr/>
                </p:nvGrpSpPr>
                <p:grpSpPr>
                  <a:xfrm>
                    <a:off x="3448194" y="2254590"/>
                    <a:ext cx="296657" cy="94232"/>
                    <a:chOff x="3448195" y="2254589"/>
                    <a:chExt cx="346688" cy="115173"/>
                  </a:xfrm>
                </p:grpSpPr>
                <p:sp>
                  <p:nvSpPr>
                    <p:cNvPr id="2586" name="Rounded Rectangle 2585">
                      <a:extLst>
                        <a:ext uri="{FF2B5EF4-FFF2-40B4-BE49-F238E27FC236}">
                          <a16:creationId xmlns:a16="http://schemas.microsoft.com/office/drawing/2014/main" id="{58B7CDB7-E215-0C4F-B475-32D4E6DD0BB6}"/>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87" name="Straight Connector 2586">
                      <a:extLst>
                        <a:ext uri="{FF2B5EF4-FFF2-40B4-BE49-F238E27FC236}">
                          <a16:creationId xmlns:a16="http://schemas.microsoft.com/office/drawing/2014/main" id="{803B6DA7-F0B2-0F4F-9535-4BA418A2F5C8}"/>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88" name="Straight Connector 2587">
                      <a:extLst>
                        <a:ext uri="{FF2B5EF4-FFF2-40B4-BE49-F238E27FC236}">
                          <a16:creationId xmlns:a16="http://schemas.microsoft.com/office/drawing/2014/main" id="{B11F5093-A357-5E47-800A-E7C5C1B69A70}"/>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89" name="Straight Connector 2588">
                      <a:extLst>
                        <a:ext uri="{FF2B5EF4-FFF2-40B4-BE49-F238E27FC236}">
                          <a16:creationId xmlns:a16="http://schemas.microsoft.com/office/drawing/2014/main" id="{E2A22980-BF86-7242-B37F-92A77428B17D}"/>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581" name="Group 60">
                    <a:extLst>
                      <a:ext uri="{FF2B5EF4-FFF2-40B4-BE49-F238E27FC236}">
                        <a16:creationId xmlns:a16="http://schemas.microsoft.com/office/drawing/2014/main" id="{02288870-FDFF-BE49-AC3D-6939755107FE}"/>
                      </a:ext>
                    </a:extLst>
                  </p:cNvPr>
                  <p:cNvGrpSpPr/>
                  <p:nvPr/>
                </p:nvGrpSpPr>
                <p:grpSpPr>
                  <a:xfrm>
                    <a:off x="3448194" y="2368890"/>
                    <a:ext cx="296657" cy="94232"/>
                    <a:chOff x="3448195" y="2254589"/>
                    <a:chExt cx="346688" cy="115173"/>
                  </a:xfrm>
                </p:grpSpPr>
                <p:sp>
                  <p:nvSpPr>
                    <p:cNvPr id="2582" name="Rounded Rectangle 2581">
                      <a:extLst>
                        <a:ext uri="{FF2B5EF4-FFF2-40B4-BE49-F238E27FC236}">
                          <a16:creationId xmlns:a16="http://schemas.microsoft.com/office/drawing/2014/main" id="{11802731-734A-F54C-AD00-E10ED16D2E5A}"/>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83" name="Straight Connector 2582">
                      <a:extLst>
                        <a:ext uri="{FF2B5EF4-FFF2-40B4-BE49-F238E27FC236}">
                          <a16:creationId xmlns:a16="http://schemas.microsoft.com/office/drawing/2014/main" id="{30787CED-2DDF-A74F-952F-2D256D9A2F08}"/>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84" name="Straight Connector 2583">
                      <a:extLst>
                        <a:ext uri="{FF2B5EF4-FFF2-40B4-BE49-F238E27FC236}">
                          <a16:creationId xmlns:a16="http://schemas.microsoft.com/office/drawing/2014/main" id="{8CA88C84-3A57-004A-A784-51CD29D3E356}"/>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85" name="Straight Connector 2584">
                      <a:extLst>
                        <a:ext uri="{FF2B5EF4-FFF2-40B4-BE49-F238E27FC236}">
                          <a16:creationId xmlns:a16="http://schemas.microsoft.com/office/drawing/2014/main" id="{413358C1-BD14-144E-94AD-E4322CA6B67E}"/>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531" name="Group 69">
                  <a:extLst>
                    <a:ext uri="{FF2B5EF4-FFF2-40B4-BE49-F238E27FC236}">
                      <a16:creationId xmlns:a16="http://schemas.microsoft.com/office/drawing/2014/main" id="{79426A54-384A-F04C-AEC4-B37E71966B55}"/>
                    </a:ext>
                  </a:extLst>
                </p:cNvPr>
                <p:cNvGrpSpPr/>
                <p:nvPr/>
              </p:nvGrpSpPr>
              <p:grpSpPr>
                <a:xfrm>
                  <a:off x="2855582" y="2341101"/>
                  <a:ext cx="296657" cy="208532"/>
                  <a:chOff x="3448194" y="2254590"/>
                  <a:chExt cx="296657" cy="208532"/>
                </a:xfrm>
              </p:grpSpPr>
              <p:grpSp>
                <p:nvGrpSpPr>
                  <p:cNvPr id="2570" name="Group 70">
                    <a:extLst>
                      <a:ext uri="{FF2B5EF4-FFF2-40B4-BE49-F238E27FC236}">
                        <a16:creationId xmlns:a16="http://schemas.microsoft.com/office/drawing/2014/main" id="{1149A470-D90A-2B4E-805A-B86C1890B7CF}"/>
                      </a:ext>
                    </a:extLst>
                  </p:cNvPr>
                  <p:cNvGrpSpPr/>
                  <p:nvPr/>
                </p:nvGrpSpPr>
                <p:grpSpPr>
                  <a:xfrm>
                    <a:off x="3448194" y="2254590"/>
                    <a:ext cx="296657" cy="94232"/>
                    <a:chOff x="3448195" y="2254589"/>
                    <a:chExt cx="346688" cy="115173"/>
                  </a:xfrm>
                </p:grpSpPr>
                <p:sp>
                  <p:nvSpPr>
                    <p:cNvPr id="2576" name="Rounded Rectangle 2575">
                      <a:extLst>
                        <a:ext uri="{FF2B5EF4-FFF2-40B4-BE49-F238E27FC236}">
                          <a16:creationId xmlns:a16="http://schemas.microsoft.com/office/drawing/2014/main" id="{6A6F548B-59AA-1E48-A2A5-F35C6B00FE76}"/>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77" name="Straight Connector 2576">
                      <a:extLst>
                        <a:ext uri="{FF2B5EF4-FFF2-40B4-BE49-F238E27FC236}">
                          <a16:creationId xmlns:a16="http://schemas.microsoft.com/office/drawing/2014/main" id="{570E10A4-E017-2047-A6AF-37CEF5B12C0F}"/>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78" name="Straight Connector 2577">
                      <a:extLst>
                        <a:ext uri="{FF2B5EF4-FFF2-40B4-BE49-F238E27FC236}">
                          <a16:creationId xmlns:a16="http://schemas.microsoft.com/office/drawing/2014/main" id="{FCBBAFB5-4F6A-F643-9854-955C9536F4DE}"/>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79" name="Straight Connector 2578">
                      <a:extLst>
                        <a:ext uri="{FF2B5EF4-FFF2-40B4-BE49-F238E27FC236}">
                          <a16:creationId xmlns:a16="http://schemas.microsoft.com/office/drawing/2014/main" id="{0AE6DCE9-DA67-BD47-AC69-B459F6C6366E}"/>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571" name="Group 71">
                    <a:extLst>
                      <a:ext uri="{FF2B5EF4-FFF2-40B4-BE49-F238E27FC236}">
                        <a16:creationId xmlns:a16="http://schemas.microsoft.com/office/drawing/2014/main" id="{1C7D341D-40C2-0F4F-9A64-D8ABD3F7BBEF}"/>
                      </a:ext>
                    </a:extLst>
                  </p:cNvPr>
                  <p:cNvGrpSpPr/>
                  <p:nvPr/>
                </p:nvGrpSpPr>
                <p:grpSpPr>
                  <a:xfrm>
                    <a:off x="3448194" y="2368890"/>
                    <a:ext cx="296657" cy="94232"/>
                    <a:chOff x="3448195" y="2254589"/>
                    <a:chExt cx="346688" cy="115173"/>
                  </a:xfrm>
                </p:grpSpPr>
                <p:sp>
                  <p:nvSpPr>
                    <p:cNvPr id="2572" name="Rounded Rectangle 2571">
                      <a:extLst>
                        <a:ext uri="{FF2B5EF4-FFF2-40B4-BE49-F238E27FC236}">
                          <a16:creationId xmlns:a16="http://schemas.microsoft.com/office/drawing/2014/main" id="{6AE08196-B42E-1247-AC50-FBADD550B833}"/>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73" name="Straight Connector 2572">
                      <a:extLst>
                        <a:ext uri="{FF2B5EF4-FFF2-40B4-BE49-F238E27FC236}">
                          <a16:creationId xmlns:a16="http://schemas.microsoft.com/office/drawing/2014/main" id="{C9C5754C-EFDD-0840-8003-5A7BB3BE13ED}"/>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74" name="Straight Connector 2573">
                      <a:extLst>
                        <a:ext uri="{FF2B5EF4-FFF2-40B4-BE49-F238E27FC236}">
                          <a16:creationId xmlns:a16="http://schemas.microsoft.com/office/drawing/2014/main" id="{D762BE70-BAA4-224D-8186-C287BC5E36FC}"/>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75" name="Straight Connector 2574">
                      <a:extLst>
                        <a:ext uri="{FF2B5EF4-FFF2-40B4-BE49-F238E27FC236}">
                          <a16:creationId xmlns:a16="http://schemas.microsoft.com/office/drawing/2014/main" id="{6165770A-9119-7A45-A2BC-BCA528D88543}"/>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532" name="Group 80">
                  <a:extLst>
                    <a:ext uri="{FF2B5EF4-FFF2-40B4-BE49-F238E27FC236}">
                      <a16:creationId xmlns:a16="http://schemas.microsoft.com/office/drawing/2014/main" id="{A49CB3C8-45E6-B94D-8AFF-B590B0AD43DD}"/>
                    </a:ext>
                  </a:extLst>
                </p:cNvPr>
                <p:cNvGrpSpPr/>
                <p:nvPr/>
              </p:nvGrpSpPr>
              <p:grpSpPr>
                <a:xfrm>
                  <a:off x="4312220" y="2807531"/>
                  <a:ext cx="296657" cy="208532"/>
                  <a:chOff x="3448194" y="2254590"/>
                  <a:chExt cx="296657" cy="208532"/>
                </a:xfrm>
              </p:grpSpPr>
              <p:grpSp>
                <p:nvGrpSpPr>
                  <p:cNvPr id="2560" name="Group 81">
                    <a:extLst>
                      <a:ext uri="{FF2B5EF4-FFF2-40B4-BE49-F238E27FC236}">
                        <a16:creationId xmlns:a16="http://schemas.microsoft.com/office/drawing/2014/main" id="{309F7244-3CE8-4249-8419-CB9127CF8A41}"/>
                      </a:ext>
                    </a:extLst>
                  </p:cNvPr>
                  <p:cNvGrpSpPr/>
                  <p:nvPr/>
                </p:nvGrpSpPr>
                <p:grpSpPr>
                  <a:xfrm>
                    <a:off x="3448194" y="2254590"/>
                    <a:ext cx="296657" cy="94232"/>
                    <a:chOff x="3448195" y="2254589"/>
                    <a:chExt cx="346688" cy="115173"/>
                  </a:xfrm>
                </p:grpSpPr>
                <p:sp>
                  <p:nvSpPr>
                    <p:cNvPr id="2566" name="Rounded Rectangle 2565">
                      <a:extLst>
                        <a:ext uri="{FF2B5EF4-FFF2-40B4-BE49-F238E27FC236}">
                          <a16:creationId xmlns:a16="http://schemas.microsoft.com/office/drawing/2014/main" id="{F30CD258-BFBD-FC44-BEA0-85FD5501D7F7}"/>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67" name="Straight Connector 2566">
                      <a:extLst>
                        <a:ext uri="{FF2B5EF4-FFF2-40B4-BE49-F238E27FC236}">
                          <a16:creationId xmlns:a16="http://schemas.microsoft.com/office/drawing/2014/main" id="{C3AC037E-89BA-C242-8A1D-9E9C4ADC6C05}"/>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68" name="Straight Connector 2567">
                      <a:extLst>
                        <a:ext uri="{FF2B5EF4-FFF2-40B4-BE49-F238E27FC236}">
                          <a16:creationId xmlns:a16="http://schemas.microsoft.com/office/drawing/2014/main" id="{0AE9C579-A620-A748-BC06-FDDEA212A1CF}"/>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69" name="Straight Connector 2568">
                      <a:extLst>
                        <a:ext uri="{FF2B5EF4-FFF2-40B4-BE49-F238E27FC236}">
                          <a16:creationId xmlns:a16="http://schemas.microsoft.com/office/drawing/2014/main" id="{CEC70399-B18B-7E48-9503-84C887FE7787}"/>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561" name="Group 82">
                    <a:extLst>
                      <a:ext uri="{FF2B5EF4-FFF2-40B4-BE49-F238E27FC236}">
                        <a16:creationId xmlns:a16="http://schemas.microsoft.com/office/drawing/2014/main" id="{FD791E0F-D07B-AB4F-8A5F-68823049ED4E}"/>
                      </a:ext>
                    </a:extLst>
                  </p:cNvPr>
                  <p:cNvGrpSpPr/>
                  <p:nvPr/>
                </p:nvGrpSpPr>
                <p:grpSpPr>
                  <a:xfrm>
                    <a:off x="3448194" y="2368890"/>
                    <a:ext cx="296657" cy="94232"/>
                    <a:chOff x="3448195" y="2254589"/>
                    <a:chExt cx="346688" cy="115173"/>
                  </a:xfrm>
                </p:grpSpPr>
                <p:sp>
                  <p:nvSpPr>
                    <p:cNvPr id="2562" name="Rounded Rectangle 2561">
                      <a:extLst>
                        <a:ext uri="{FF2B5EF4-FFF2-40B4-BE49-F238E27FC236}">
                          <a16:creationId xmlns:a16="http://schemas.microsoft.com/office/drawing/2014/main" id="{F84CCF6F-AE36-0C4E-B3EA-4741A0F2EB7F}"/>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63" name="Straight Connector 2562">
                      <a:extLst>
                        <a:ext uri="{FF2B5EF4-FFF2-40B4-BE49-F238E27FC236}">
                          <a16:creationId xmlns:a16="http://schemas.microsoft.com/office/drawing/2014/main" id="{FD02833E-93BC-7F4A-A372-E2ACBCE896E2}"/>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64" name="Straight Connector 2563">
                      <a:extLst>
                        <a:ext uri="{FF2B5EF4-FFF2-40B4-BE49-F238E27FC236}">
                          <a16:creationId xmlns:a16="http://schemas.microsoft.com/office/drawing/2014/main" id="{4884312C-11BC-4E41-B415-83DF1FEF9736}"/>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65" name="Straight Connector 2564">
                      <a:extLst>
                        <a:ext uri="{FF2B5EF4-FFF2-40B4-BE49-F238E27FC236}">
                          <a16:creationId xmlns:a16="http://schemas.microsoft.com/office/drawing/2014/main" id="{779CC4EA-AA87-BE43-A915-EA21EEEB38D3}"/>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533" name="Group 91">
                  <a:extLst>
                    <a:ext uri="{FF2B5EF4-FFF2-40B4-BE49-F238E27FC236}">
                      <a16:creationId xmlns:a16="http://schemas.microsoft.com/office/drawing/2014/main" id="{3A19632D-8ACA-3447-AFA6-538C4C54F8A8}"/>
                    </a:ext>
                  </a:extLst>
                </p:cNvPr>
                <p:cNvGrpSpPr/>
                <p:nvPr/>
              </p:nvGrpSpPr>
              <p:grpSpPr>
                <a:xfrm>
                  <a:off x="3583017" y="2748024"/>
                  <a:ext cx="296657" cy="208532"/>
                  <a:chOff x="3448194" y="2254590"/>
                  <a:chExt cx="296657" cy="208532"/>
                </a:xfrm>
              </p:grpSpPr>
              <p:grpSp>
                <p:nvGrpSpPr>
                  <p:cNvPr id="2550" name="Group 92">
                    <a:extLst>
                      <a:ext uri="{FF2B5EF4-FFF2-40B4-BE49-F238E27FC236}">
                        <a16:creationId xmlns:a16="http://schemas.microsoft.com/office/drawing/2014/main" id="{DAFFCBCC-7A3F-E94E-A6C9-305E9D2E3389}"/>
                      </a:ext>
                    </a:extLst>
                  </p:cNvPr>
                  <p:cNvGrpSpPr/>
                  <p:nvPr/>
                </p:nvGrpSpPr>
                <p:grpSpPr>
                  <a:xfrm>
                    <a:off x="3448194" y="2254590"/>
                    <a:ext cx="296657" cy="94232"/>
                    <a:chOff x="3448195" y="2254589"/>
                    <a:chExt cx="346688" cy="115173"/>
                  </a:xfrm>
                </p:grpSpPr>
                <p:sp>
                  <p:nvSpPr>
                    <p:cNvPr id="2556" name="Rounded Rectangle 2555">
                      <a:extLst>
                        <a:ext uri="{FF2B5EF4-FFF2-40B4-BE49-F238E27FC236}">
                          <a16:creationId xmlns:a16="http://schemas.microsoft.com/office/drawing/2014/main" id="{EDBD771F-3B69-BA4A-BE5D-F2FEBB17AE1A}"/>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57" name="Straight Connector 2556">
                      <a:extLst>
                        <a:ext uri="{FF2B5EF4-FFF2-40B4-BE49-F238E27FC236}">
                          <a16:creationId xmlns:a16="http://schemas.microsoft.com/office/drawing/2014/main" id="{2185B7DD-0979-644F-BBA1-1B63DB9D068E}"/>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58" name="Straight Connector 2557">
                      <a:extLst>
                        <a:ext uri="{FF2B5EF4-FFF2-40B4-BE49-F238E27FC236}">
                          <a16:creationId xmlns:a16="http://schemas.microsoft.com/office/drawing/2014/main" id="{C416B1C0-B4BF-0C4C-B0E5-5CC94D977A18}"/>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59" name="Straight Connector 2558">
                      <a:extLst>
                        <a:ext uri="{FF2B5EF4-FFF2-40B4-BE49-F238E27FC236}">
                          <a16:creationId xmlns:a16="http://schemas.microsoft.com/office/drawing/2014/main" id="{1D43D825-1ED9-F64E-A290-40D5301E5D0A}"/>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551" name="Group 93">
                    <a:extLst>
                      <a:ext uri="{FF2B5EF4-FFF2-40B4-BE49-F238E27FC236}">
                        <a16:creationId xmlns:a16="http://schemas.microsoft.com/office/drawing/2014/main" id="{8448E114-C8DF-B34C-B253-794BEBECDAAC}"/>
                      </a:ext>
                    </a:extLst>
                  </p:cNvPr>
                  <p:cNvGrpSpPr/>
                  <p:nvPr/>
                </p:nvGrpSpPr>
                <p:grpSpPr>
                  <a:xfrm>
                    <a:off x="3448194" y="2368890"/>
                    <a:ext cx="296657" cy="94232"/>
                    <a:chOff x="3448195" y="2254589"/>
                    <a:chExt cx="346688" cy="115173"/>
                  </a:xfrm>
                </p:grpSpPr>
                <p:sp>
                  <p:nvSpPr>
                    <p:cNvPr id="2552" name="Rounded Rectangle 2551">
                      <a:extLst>
                        <a:ext uri="{FF2B5EF4-FFF2-40B4-BE49-F238E27FC236}">
                          <a16:creationId xmlns:a16="http://schemas.microsoft.com/office/drawing/2014/main" id="{629D54E5-0018-C041-ACAB-3A34B0C7EB5C}"/>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53" name="Straight Connector 2552">
                      <a:extLst>
                        <a:ext uri="{FF2B5EF4-FFF2-40B4-BE49-F238E27FC236}">
                          <a16:creationId xmlns:a16="http://schemas.microsoft.com/office/drawing/2014/main" id="{B2A8BA49-C7BB-0044-9D6D-3D5EE8FA31D2}"/>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54" name="Straight Connector 2553">
                      <a:extLst>
                        <a:ext uri="{FF2B5EF4-FFF2-40B4-BE49-F238E27FC236}">
                          <a16:creationId xmlns:a16="http://schemas.microsoft.com/office/drawing/2014/main" id="{BA5A48FF-7856-0A49-887F-2990124B263B}"/>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55" name="Straight Connector 2554">
                      <a:extLst>
                        <a:ext uri="{FF2B5EF4-FFF2-40B4-BE49-F238E27FC236}">
                          <a16:creationId xmlns:a16="http://schemas.microsoft.com/office/drawing/2014/main" id="{C74E185E-08B8-B845-AEFE-4420C2C63E07}"/>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grpSp>
              <p:nvGrpSpPr>
                <p:cNvPr id="2534" name="Group 102">
                  <a:extLst>
                    <a:ext uri="{FF2B5EF4-FFF2-40B4-BE49-F238E27FC236}">
                      <a16:creationId xmlns:a16="http://schemas.microsoft.com/office/drawing/2014/main" id="{02180A03-72E4-7C43-A1F8-255B828A7892}"/>
                    </a:ext>
                  </a:extLst>
                </p:cNvPr>
                <p:cNvGrpSpPr/>
                <p:nvPr/>
              </p:nvGrpSpPr>
              <p:grpSpPr>
                <a:xfrm>
                  <a:off x="2678045" y="2648932"/>
                  <a:ext cx="296657" cy="282804"/>
                  <a:chOff x="3448194" y="2254590"/>
                  <a:chExt cx="296657" cy="208532"/>
                </a:xfrm>
              </p:grpSpPr>
              <p:grpSp>
                <p:nvGrpSpPr>
                  <p:cNvPr id="2540" name="Group 103">
                    <a:extLst>
                      <a:ext uri="{FF2B5EF4-FFF2-40B4-BE49-F238E27FC236}">
                        <a16:creationId xmlns:a16="http://schemas.microsoft.com/office/drawing/2014/main" id="{8F6E8EC4-AF0A-8246-8CE8-55550BD10B9B}"/>
                      </a:ext>
                    </a:extLst>
                  </p:cNvPr>
                  <p:cNvGrpSpPr/>
                  <p:nvPr/>
                </p:nvGrpSpPr>
                <p:grpSpPr>
                  <a:xfrm>
                    <a:off x="3448194" y="2254590"/>
                    <a:ext cx="296657" cy="94232"/>
                    <a:chOff x="3448195" y="2254589"/>
                    <a:chExt cx="346688" cy="115173"/>
                  </a:xfrm>
                </p:grpSpPr>
                <p:sp>
                  <p:nvSpPr>
                    <p:cNvPr id="2546" name="Rounded Rectangle 2545">
                      <a:extLst>
                        <a:ext uri="{FF2B5EF4-FFF2-40B4-BE49-F238E27FC236}">
                          <a16:creationId xmlns:a16="http://schemas.microsoft.com/office/drawing/2014/main" id="{F0A7C9ED-A28E-4545-AA9A-0EF01532B38D}"/>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47" name="Straight Connector 2546">
                      <a:extLst>
                        <a:ext uri="{FF2B5EF4-FFF2-40B4-BE49-F238E27FC236}">
                          <a16:creationId xmlns:a16="http://schemas.microsoft.com/office/drawing/2014/main" id="{149ABEA9-AD2F-2949-8483-932C5C887DF9}"/>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48" name="Straight Connector 2547">
                      <a:extLst>
                        <a:ext uri="{FF2B5EF4-FFF2-40B4-BE49-F238E27FC236}">
                          <a16:creationId xmlns:a16="http://schemas.microsoft.com/office/drawing/2014/main" id="{DDFE8614-98B3-CB4F-96CD-C7A788252494}"/>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49" name="Straight Connector 2548">
                      <a:extLst>
                        <a:ext uri="{FF2B5EF4-FFF2-40B4-BE49-F238E27FC236}">
                          <a16:creationId xmlns:a16="http://schemas.microsoft.com/office/drawing/2014/main" id="{FA1C6E24-4193-774E-9013-A4EF928EEE32}"/>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nvGrpSpPr>
                  <p:cNvPr id="2541" name="Group 104">
                    <a:extLst>
                      <a:ext uri="{FF2B5EF4-FFF2-40B4-BE49-F238E27FC236}">
                        <a16:creationId xmlns:a16="http://schemas.microsoft.com/office/drawing/2014/main" id="{FF01B659-4ACD-3048-9A85-5079BD606BCF}"/>
                      </a:ext>
                    </a:extLst>
                  </p:cNvPr>
                  <p:cNvGrpSpPr/>
                  <p:nvPr/>
                </p:nvGrpSpPr>
                <p:grpSpPr>
                  <a:xfrm>
                    <a:off x="3448194" y="2368890"/>
                    <a:ext cx="296657" cy="94232"/>
                    <a:chOff x="3448195" y="2254589"/>
                    <a:chExt cx="346688" cy="115173"/>
                  </a:xfrm>
                </p:grpSpPr>
                <p:sp>
                  <p:nvSpPr>
                    <p:cNvPr id="2542" name="Rounded Rectangle 2541">
                      <a:extLst>
                        <a:ext uri="{FF2B5EF4-FFF2-40B4-BE49-F238E27FC236}">
                          <a16:creationId xmlns:a16="http://schemas.microsoft.com/office/drawing/2014/main" id="{43BA790C-B29A-7D44-97F8-C033EBEC3C62}"/>
                        </a:ext>
                      </a:extLst>
                    </p:cNvPr>
                    <p:cNvSpPr/>
                    <p:nvPr/>
                  </p:nvSpPr>
                  <p:spPr>
                    <a:xfrm>
                      <a:off x="3448195" y="2254589"/>
                      <a:ext cx="342028" cy="115173"/>
                    </a:xfrm>
                    <a:prstGeom prst="roundRect">
                      <a:avLst/>
                    </a:prstGeom>
                    <a:solidFill>
                      <a:srgbClr val="00FF0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2543" name="Straight Connector 2542">
                      <a:extLst>
                        <a:ext uri="{FF2B5EF4-FFF2-40B4-BE49-F238E27FC236}">
                          <a16:creationId xmlns:a16="http://schemas.microsoft.com/office/drawing/2014/main" id="{0321DC53-3727-2345-9663-0AACA6794F25}"/>
                        </a:ext>
                      </a:extLst>
                    </p:cNvPr>
                    <p:cNvCxnSpPr/>
                    <p:nvPr/>
                  </p:nvCxnSpPr>
                  <p:spPr>
                    <a:xfrm>
                      <a:off x="3448195" y="2284256"/>
                      <a:ext cx="342028" cy="0"/>
                    </a:xfrm>
                    <a:prstGeom prst="line">
                      <a:avLst/>
                    </a:prstGeom>
                    <a:noFill/>
                    <a:ln w="9525" cap="flat" cmpd="sng" algn="ctr">
                      <a:solidFill>
                        <a:srgbClr val="00B050"/>
                      </a:solidFill>
                      <a:prstDash val="solid"/>
                    </a:ln>
                    <a:effectLst/>
                  </p:spPr>
                </p:cxnSp>
                <p:cxnSp>
                  <p:nvCxnSpPr>
                    <p:cNvPr id="2544" name="Straight Connector 2543">
                      <a:extLst>
                        <a:ext uri="{FF2B5EF4-FFF2-40B4-BE49-F238E27FC236}">
                          <a16:creationId xmlns:a16="http://schemas.microsoft.com/office/drawing/2014/main" id="{40AFFB74-2649-844F-960F-99C7EBB144F0}"/>
                        </a:ext>
                      </a:extLst>
                    </p:cNvPr>
                    <p:cNvCxnSpPr/>
                    <p:nvPr/>
                  </p:nvCxnSpPr>
                  <p:spPr>
                    <a:xfrm>
                      <a:off x="3450525" y="2309465"/>
                      <a:ext cx="342027" cy="0"/>
                    </a:xfrm>
                    <a:prstGeom prst="line">
                      <a:avLst/>
                    </a:prstGeom>
                    <a:noFill/>
                    <a:ln w="9525" cap="flat" cmpd="sng" algn="ctr">
                      <a:solidFill>
                        <a:srgbClr val="00B050"/>
                      </a:solidFill>
                      <a:prstDash val="solid"/>
                    </a:ln>
                    <a:effectLst/>
                  </p:spPr>
                </p:cxnSp>
                <p:cxnSp>
                  <p:nvCxnSpPr>
                    <p:cNvPr id="2545" name="Straight Connector 2544">
                      <a:extLst>
                        <a:ext uri="{FF2B5EF4-FFF2-40B4-BE49-F238E27FC236}">
                          <a16:creationId xmlns:a16="http://schemas.microsoft.com/office/drawing/2014/main" id="{2AB62B90-6FAD-564F-AF70-79915570D6BE}"/>
                        </a:ext>
                      </a:extLst>
                    </p:cNvPr>
                    <p:cNvCxnSpPr/>
                    <p:nvPr/>
                  </p:nvCxnSpPr>
                  <p:spPr>
                    <a:xfrm>
                      <a:off x="3452856" y="2337000"/>
                      <a:ext cx="342027" cy="0"/>
                    </a:xfrm>
                    <a:prstGeom prst="line">
                      <a:avLst/>
                    </a:prstGeom>
                    <a:noFill/>
                    <a:ln w="9525" cap="flat" cmpd="sng" algn="ctr">
                      <a:solidFill>
                        <a:srgbClr val="00B050"/>
                      </a:solidFill>
                      <a:prstDash val="solid"/>
                    </a:ln>
                    <a:effectLst/>
                  </p:spPr>
                </p:cxnSp>
              </p:grpSp>
            </p:grpSp>
            <p:sp>
              <p:nvSpPr>
                <p:cNvPr id="2535" name="Rounded Rectangle 2534">
                  <a:extLst>
                    <a:ext uri="{FF2B5EF4-FFF2-40B4-BE49-F238E27FC236}">
                      <a16:creationId xmlns:a16="http://schemas.microsoft.com/office/drawing/2014/main" id="{1CEB1DC1-F696-1A4F-9315-6A989D7FE2AC}"/>
                    </a:ext>
                  </a:extLst>
                </p:cNvPr>
                <p:cNvSpPr/>
                <p:nvPr/>
              </p:nvSpPr>
              <p:spPr>
                <a:xfrm>
                  <a:off x="2856321" y="2545237"/>
                  <a:ext cx="707011"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6" name="Rounded Rectangle 2535">
                  <a:extLst>
                    <a:ext uri="{FF2B5EF4-FFF2-40B4-BE49-F238E27FC236}">
                      <a16:creationId xmlns:a16="http://schemas.microsoft.com/office/drawing/2014/main" id="{3624B6F9-049C-D349-BB11-4A58FCDC9BC5}"/>
                    </a:ext>
                  </a:extLst>
                </p:cNvPr>
                <p:cNvSpPr/>
                <p:nvPr/>
              </p:nvSpPr>
              <p:spPr>
                <a:xfrm>
                  <a:off x="3432926" y="2405404"/>
                  <a:ext cx="707011"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7" name="Rounded Rectangle 2536">
                  <a:extLst>
                    <a:ext uri="{FF2B5EF4-FFF2-40B4-BE49-F238E27FC236}">
                      <a16:creationId xmlns:a16="http://schemas.microsoft.com/office/drawing/2014/main" id="{1C37CCF0-D228-5E43-A877-3E813D843749}"/>
                    </a:ext>
                  </a:extLst>
                </p:cNvPr>
                <p:cNvSpPr/>
                <p:nvPr/>
              </p:nvSpPr>
              <p:spPr>
                <a:xfrm>
                  <a:off x="3883843" y="2612640"/>
                  <a:ext cx="559323"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8" name="Rounded Rectangle 2537">
                  <a:extLst>
                    <a:ext uri="{FF2B5EF4-FFF2-40B4-BE49-F238E27FC236}">
                      <a16:creationId xmlns:a16="http://schemas.microsoft.com/office/drawing/2014/main" id="{53B4E65C-368C-734B-9137-ECF92CAC910C}"/>
                    </a:ext>
                  </a:extLst>
                </p:cNvPr>
                <p:cNvSpPr/>
                <p:nvPr/>
              </p:nvSpPr>
              <p:spPr>
                <a:xfrm>
                  <a:off x="2696066" y="2897015"/>
                  <a:ext cx="1192489"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9" name="Rounded Rectangle 2538">
                  <a:extLst>
                    <a:ext uri="{FF2B5EF4-FFF2-40B4-BE49-F238E27FC236}">
                      <a16:creationId xmlns:a16="http://schemas.microsoft.com/office/drawing/2014/main" id="{65E7C7AA-DE64-614F-9AFD-8F9C15E225A9}"/>
                    </a:ext>
                  </a:extLst>
                </p:cNvPr>
                <p:cNvSpPr/>
                <p:nvPr/>
              </p:nvSpPr>
              <p:spPr>
                <a:xfrm>
                  <a:off x="3612037" y="2961588"/>
                  <a:ext cx="707011" cy="45719"/>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sp>
          <p:nvSpPr>
            <p:cNvPr id="3084" name="Rectangle 3083">
              <a:extLst>
                <a:ext uri="{FF2B5EF4-FFF2-40B4-BE49-F238E27FC236}">
                  <a16:creationId xmlns:a16="http://schemas.microsoft.com/office/drawing/2014/main" id="{A9AEE29B-279B-3E4A-963C-E47A5F608E05}"/>
                </a:ext>
              </a:extLst>
            </p:cNvPr>
            <p:cNvSpPr/>
            <p:nvPr/>
          </p:nvSpPr>
          <p:spPr>
            <a:xfrm>
              <a:off x="1921969" y="5268517"/>
              <a:ext cx="1891001" cy="307777"/>
            </a:xfrm>
            <a:prstGeom prst="rect">
              <a:avLst/>
            </a:prstGeom>
          </p:spPr>
          <p:txBody>
            <a:bodyPr wrap="square">
              <a:spAutoFit/>
            </a:bodyPr>
            <a:lstStyle/>
            <a:p>
              <a:pPr algn="ctr"/>
              <a:r>
                <a:rPr lang="en-US" sz="1400" b="1" dirty="0"/>
                <a:t>Plant cell</a:t>
              </a:r>
            </a:p>
          </p:txBody>
        </p:sp>
      </p:grpSp>
      <p:sp>
        <p:nvSpPr>
          <p:cNvPr id="3" name="Title 1">
            <a:extLst>
              <a:ext uri="{FF2B5EF4-FFF2-40B4-BE49-F238E27FC236}">
                <a16:creationId xmlns:a16="http://schemas.microsoft.com/office/drawing/2014/main" id="{51802AD3-53D8-E14B-ACCC-B02A59340D08}"/>
              </a:ext>
            </a:extLst>
          </p:cNvPr>
          <p:cNvSpPr>
            <a:spLocks noGrp="1"/>
          </p:cNvSpPr>
          <p:nvPr>
            <p:ph type="title"/>
          </p:nvPr>
        </p:nvSpPr>
        <p:spPr>
          <a:xfrm>
            <a:off x="0" y="-22820"/>
            <a:ext cx="9120937" cy="504056"/>
          </a:xfrm>
        </p:spPr>
        <p:txBody>
          <a:bodyPr>
            <a:noAutofit/>
          </a:bodyPr>
          <a:lstStyle/>
          <a:p>
            <a:r>
              <a:rPr lang="en-US" sz="1600" b="1" dirty="0">
                <a:solidFill>
                  <a:srgbClr val="FFFF00"/>
                </a:solidFill>
              </a:rPr>
              <a:t>Manipulation of Pest Resistant GM tobacco Plants using RNA interference (RNAi)/RNA</a:t>
            </a:r>
            <a:r>
              <a:rPr lang="en-US" sz="1600" b="1" dirty="0"/>
              <a:t> </a:t>
            </a:r>
            <a:r>
              <a:rPr lang="en-US" sz="1600" b="1" dirty="0">
                <a:solidFill>
                  <a:srgbClr val="FFFF00"/>
                </a:solidFill>
              </a:rPr>
              <a:t>silencing  </a:t>
            </a:r>
            <a:endParaRPr lang="en-US" sz="1600" b="1" dirty="0"/>
          </a:p>
        </p:txBody>
      </p:sp>
      <p:grpSp>
        <p:nvGrpSpPr>
          <p:cNvPr id="1521" name="Group 1520">
            <a:extLst>
              <a:ext uri="{FF2B5EF4-FFF2-40B4-BE49-F238E27FC236}">
                <a16:creationId xmlns:a16="http://schemas.microsoft.com/office/drawing/2014/main" id="{5381402E-452F-C24F-8CAE-40DF180A05C4}"/>
              </a:ext>
            </a:extLst>
          </p:cNvPr>
          <p:cNvGrpSpPr/>
          <p:nvPr/>
        </p:nvGrpSpPr>
        <p:grpSpPr>
          <a:xfrm>
            <a:off x="88666" y="697260"/>
            <a:ext cx="1604798" cy="864096"/>
            <a:chOff x="107504" y="553244"/>
            <a:chExt cx="1604798" cy="864096"/>
          </a:xfrm>
        </p:grpSpPr>
        <p:grpSp>
          <p:nvGrpSpPr>
            <p:cNvPr id="1517" name="Group 1516">
              <a:extLst>
                <a:ext uri="{FF2B5EF4-FFF2-40B4-BE49-F238E27FC236}">
                  <a16:creationId xmlns:a16="http://schemas.microsoft.com/office/drawing/2014/main" id="{3BD31CAA-5D78-5146-A411-BF1EEAF462CA}"/>
                </a:ext>
              </a:extLst>
            </p:cNvPr>
            <p:cNvGrpSpPr/>
            <p:nvPr/>
          </p:nvGrpSpPr>
          <p:grpSpPr>
            <a:xfrm>
              <a:off x="179512" y="553244"/>
              <a:ext cx="1346599" cy="630795"/>
              <a:chOff x="695630" y="1471675"/>
              <a:chExt cx="1557386" cy="1160323"/>
            </a:xfrm>
          </p:grpSpPr>
          <p:sp>
            <p:nvSpPr>
              <p:cNvPr id="1516" name="Rounded Rectangle 1515">
                <a:extLst>
                  <a:ext uri="{FF2B5EF4-FFF2-40B4-BE49-F238E27FC236}">
                    <a16:creationId xmlns:a16="http://schemas.microsoft.com/office/drawing/2014/main" id="{57493826-5987-7441-9EA2-7EBE5CB6E300}"/>
                  </a:ext>
                </a:extLst>
              </p:cNvPr>
              <p:cNvSpPr/>
              <p:nvPr/>
            </p:nvSpPr>
            <p:spPr>
              <a:xfrm>
                <a:off x="771162" y="1561356"/>
                <a:ext cx="1405141" cy="814122"/>
              </a:xfrm>
              <a:prstGeom prst="roundRect">
                <a:avLst>
                  <a:gd name="adj" fmla="val 50000"/>
                </a:avLst>
              </a:prstGeom>
              <a:noFill/>
              <a:ln w="292100" cap="flat" cmpd="sng" algn="ctr">
                <a:solidFill>
                  <a:srgbClr val="FFAB40">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nvGrpSpPr>
              <p:cNvPr id="2" name="Group 1">
                <a:extLst>
                  <a:ext uri="{FF2B5EF4-FFF2-40B4-BE49-F238E27FC236}">
                    <a16:creationId xmlns:a16="http://schemas.microsoft.com/office/drawing/2014/main" id="{25006B8A-A62A-014F-BF17-65EBC9F6E8E4}"/>
                  </a:ext>
                </a:extLst>
              </p:cNvPr>
              <p:cNvGrpSpPr/>
              <p:nvPr/>
            </p:nvGrpSpPr>
            <p:grpSpPr>
              <a:xfrm>
                <a:off x="695630" y="1471675"/>
                <a:ext cx="1557386" cy="1160323"/>
                <a:chOff x="695630" y="1471675"/>
                <a:chExt cx="1557386" cy="1160323"/>
              </a:xfrm>
            </p:grpSpPr>
            <p:sp>
              <p:nvSpPr>
                <p:cNvPr id="1515" name="Rounded Rectangle 1514">
                  <a:extLst>
                    <a:ext uri="{FF2B5EF4-FFF2-40B4-BE49-F238E27FC236}">
                      <a16:creationId xmlns:a16="http://schemas.microsoft.com/office/drawing/2014/main" id="{FE4B57DA-8898-2543-94BA-36AD128D3285}"/>
                    </a:ext>
                  </a:extLst>
                </p:cNvPr>
                <p:cNvSpPr/>
                <p:nvPr/>
              </p:nvSpPr>
              <p:spPr>
                <a:xfrm>
                  <a:off x="699994" y="1489348"/>
                  <a:ext cx="1553022" cy="948701"/>
                </a:xfrm>
                <a:prstGeom prst="roundRect">
                  <a:avLst>
                    <a:gd name="adj" fmla="val 42453"/>
                  </a:avLst>
                </a:prstGeom>
                <a:gradFill flip="none" rotWithShape="1">
                  <a:gsLst>
                    <a:gs pos="0">
                      <a:srgbClr val="EEEEEE">
                        <a:shade val="30000"/>
                        <a:satMod val="115000"/>
                      </a:srgbClr>
                    </a:gs>
                    <a:gs pos="0">
                      <a:srgbClr val="EEEEEE">
                        <a:shade val="30000"/>
                        <a:satMod val="115000"/>
                      </a:srgbClr>
                    </a:gs>
                    <a:gs pos="50000">
                      <a:srgbClr val="EEEEEE">
                        <a:shade val="67500"/>
                        <a:satMod val="115000"/>
                      </a:srgbClr>
                    </a:gs>
                    <a:gs pos="100000">
                      <a:srgbClr val="EEEEEE">
                        <a:shade val="100000"/>
                        <a:satMod val="115000"/>
                      </a:srgbClr>
                    </a:gs>
                  </a:gsLst>
                  <a:path path="circle">
                    <a:fillToRect l="100000" t="100000"/>
                  </a:path>
                  <a:tileRect r="-100000" b="-10000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nvGrpSpPr>
                <p:cNvPr id="1439" name="Group 1438">
                  <a:extLst>
                    <a:ext uri="{FF2B5EF4-FFF2-40B4-BE49-F238E27FC236}">
                      <a16:creationId xmlns:a16="http://schemas.microsoft.com/office/drawing/2014/main" id="{54E778F6-771E-724F-80F6-052EF9424898}"/>
                    </a:ext>
                  </a:extLst>
                </p:cNvPr>
                <p:cNvGrpSpPr/>
                <p:nvPr/>
              </p:nvGrpSpPr>
              <p:grpSpPr>
                <a:xfrm>
                  <a:off x="695630" y="1471675"/>
                  <a:ext cx="1553022" cy="1160323"/>
                  <a:chOff x="791782" y="1623001"/>
                  <a:chExt cx="4206240" cy="2468201"/>
                </a:xfrm>
              </p:grpSpPr>
              <p:sp>
                <p:nvSpPr>
                  <p:cNvPr id="1442" name="Rounded Rectangle 1441">
                    <a:extLst>
                      <a:ext uri="{FF2B5EF4-FFF2-40B4-BE49-F238E27FC236}">
                        <a16:creationId xmlns:a16="http://schemas.microsoft.com/office/drawing/2014/main" id="{64383D46-8F7A-4A4C-A399-6730A05035A0}"/>
                      </a:ext>
                    </a:extLst>
                  </p:cNvPr>
                  <p:cNvSpPr/>
                  <p:nvPr/>
                </p:nvSpPr>
                <p:spPr>
                  <a:xfrm>
                    <a:off x="791782" y="1623001"/>
                    <a:ext cx="4206240" cy="2103120"/>
                  </a:xfrm>
                  <a:prstGeom prst="roundRect">
                    <a:avLst>
                      <a:gd name="adj" fmla="val 50000"/>
                    </a:avLst>
                  </a:prstGeom>
                  <a:noFill/>
                  <a:ln w="762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effectLst/>
                      <a:uLnTx/>
                      <a:uFillTx/>
                      <a:latin typeface="Arial"/>
                      <a:ea typeface="+mn-ea"/>
                      <a:cs typeface="+mn-cs"/>
                      <a:sym typeface="Arial"/>
                    </a:endParaRPr>
                  </a:p>
                </p:txBody>
              </p:sp>
              <p:sp>
                <p:nvSpPr>
                  <p:cNvPr id="1444" name="Freeform 1443">
                    <a:extLst>
                      <a:ext uri="{FF2B5EF4-FFF2-40B4-BE49-F238E27FC236}">
                        <a16:creationId xmlns:a16="http://schemas.microsoft.com/office/drawing/2014/main" id="{D8212B37-B884-4E44-8A82-880FA678EB59}"/>
                      </a:ext>
                    </a:extLst>
                  </p:cNvPr>
                  <p:cNvSpPr/>
                  <p:nvPr/>
                </p:nvSpPr>
                <p:spPr>
                  <a:xfrm>
                    <a:off x="1270409" y="2065293"/>
                    <a:ext cx="1289884" cy="1329771"/>
                  </a:xfrm>
                  <a:custGeom>
                    <a:avLst/>
                    <a:gdLst>
                      <a:gd name="connsiteX0" fmla="*/ 1089382 w 1945166"/>
                      <a:gd name="connsiteY0" fmla="*/ 1809529 h 1832975"/>
                      <a:gd name="connsiteX1" fmla="*/ 1335566 w 1945166"/>
                      <a:gd name="connsiteY1" fmla="*/ 1797806 h 1832975"/>
                      <a:gd name="connsiteX2" fmla="*/ 1382459 w 1945166"/>
                      <a:gd name="connsiteY2" fmla="*/ 1762637 h 1832975"/>
                      <a:gd name="connsiteX3" fmla="*/ 1452797 w 1945166"/>
                      <a:gd name="connsiteY3" fmla="*/ 1739191 h 1832975"/>
                      <a:gd name="connsiteX4" fmla="*/ 1581751 w 1945166"/>
                      <a:gd name="connsiteY4" fmla="*/ 1680575 h 1832975"/>
                      <a:gd name="connsiteX5" fmla="*/ 1663812 w 1945166"/>
                      <a:gd name="connsiteY5" fmla="*/ 1610237 h 1832975"/>
                      <a:gd name="connsiteX6" fmla="*/ 1698982 w 1945166"/>
                      <a:gd name="connsiteY6" fmla="*/ 1563345 h 1832975"/>
                      <a:gd name="connsiteX7" fmla="*/ 1792766 w 1945166"/>
                      <a:gd name="connsiteY7" fmla="*/ 1469560 h 1832975"/>
                      <a:gd name="connsiteX8" fmla="*/ 1827935 w 1945166"/>
                      <a:gd name="connsiteY8" fmla="*/ 1434391 h 1832975"/>
                      <a:gd name="connsiteX9" fmla="*/ 1886551 w 1945166"/>
                      <a:gd name="connsiteY9" fmla="*/ 1352329 h 1832975"/>
                      <a:gd name="connsiteX10" fmla="*/ 1898274 w 1945166"/>
                      <a:gd name="connsiteY10" fmla="*/ 1317160 h 1832975"/>
                      <a:gd name="connsiteX11" fmla="*/ 1909997 w 1945166"/>
                      <a:gd name="connsiteY11" fmla="*/ 1258545 h 1832975"/>
                      <a:gd name="connsiteX12" fmla="*/ 1933443 w 1945166"/>
                      <a:gd name="connsiteY12" fmla="*/ 1211652 h 1832975"/>
                      <a:gd name="connsiteX13" fmla="*/ 1945166 w 1945166"/>
                      <a:gd name="connsiteY13" fmla="*/ 1176483 h 1832975"/>
                      <a:gd name="connsiteX14" fmla="*/ 1933443 w 1945166"/>
                      <a:gd name="connsiteY14" fmla="*/ 719283 h 1832975"/>
                      <a:gd name="connsiteX15" fmla="*/ 1921720 w 1945166"/>
                      <a:gd name="connsiteY15" fmla="*/ 684114 h 1832975"/>
                      <a:gd name="connsiteX16" fmla="*/ 1898274 w 1945166"/>
                      <a:gd name="connsiteY16" fmla="*/ 578606 h 1832975"/>
                      <a:gd name="connsiteX17" fmla="*/ 1874828 w 1945166"/>
                      <a:gd name="connsiteY17" fmla="*/ 543437 h 1832975"/>
                      <a:gd name="connsiteX18" fmla="*/ 1863105 w 1945166"/>
                      <a:gd name="connsiteY18" fmla="*/ 508268 h 1832975"/>
                      <a:gd name="connsiteX19" fmla="*/ 1816212 w 1945166"/>
                      <a:gd name="connsiteY19" fmla="*/ 461375 h 1832975"/>
                      <a:gd name="connsiteX20" fmla="*/ 1804489 w 1945166"/>
                      <a:gd name="connsiteY20" fmla="*/ 426206 h 1832975"/>
                      <a:gd name="connsiteX21" fmla="*/ 1722428 w 1945166"/>
                      <a:gd name="connsiteY21" fmla="*/ 344145 h 1832975"/>
                      <a:gd name="connsiteX22" fmla="*/ 1628643 w 1945166"/>
                      <a:gd name="connsiteY22" fmla="*/ 226914 h 1832975"/>
                      <a:gd name="connsiteX23" fmla="*/ 1558305 w 1945166"/>
                      <a:gd name="connsiteY23" fmla="*/ 180021 h 1832975"/>
                      <a:gd name="connsiteX24" fmla="*/ 1534859 w 1945166"/>
                      <a:gd name="connsiteY24" fmla="*/ 144852 h 1832975"/>
                      <a:gd name="connsiteX25" fmla="*/ 1441074 w 1945166"/>
                      <a:gd name="connsiteY25" fmla="*/ 121406 h 1832975"/>
                      <a:gd name="connsiteX26" fmla="*/ 1394182 w 1945166"/>
                      <a:gd name="connsiteY26" fmla="*/ 97960 h 1832975"/>
                      <a:gd name="connsiteX27" fmla="*/ 1359012 w 1945166"/>
                      <a:gd name="connsiteY27" fmla="*/ 74514 h 1832975"/>
                      <a:gd name="connsiteX28" fmla="*/ 1312120 w 1945166"/>
                      <a:gd name="connsiteY28" fmla="*/ 62791 h 1832975"/>
                      <a:gd name="connsiteX29" fmla="*/ 1276951 w 1945166"/>
                      <a:gd name="connsiteY29" fmla="*/ 39345 h 1832975"/>
                      <a:gd name="connsiteX30" fmla="*/ 995597 w 1945166"/>
                      <a:gd name="connsiteY30" fmla="*/ 39345 h 1832975"/>
                      <a:gd name="connsiteX31" fmla="*/ 948705 w 1945166"/>
                      <a:gd name="connsiteY31" fmla="*/ 51068 h 1832975"/>
                      <a:gd name="connsiteX32" fmla="*/ 808028 w 1945166"/>
                      <a:gd name="connsiteY32" fmla="*/ 74514 h 1832975"/>
                      <a:gd name="connsiteX33" fmla="*/ 772859 w 1945166"/>
                      <a:gd name="connsiteY33" fmla="*/ 86237 h 1832975"/>
                      <a:gd name="connsiteX34" fmla="*/ 749412 w 1945166"/>
                      <a:gd name="connsiteY34" fmla="*/ 109683 h 1832975"/>
                      <a:gd name="connsiteX35" fmla="*/ 714243 w 1945166"/>
                      <a:gd name="connsiteY35" fmla="*/ 121406 h 1832975"/>
                      <a:gd name="connsiteX36" fmla="*/ 679074 w 1945166"/>
                      <a:gd name="connsiteY36" fmla="*/ 144852 h 1832975"/>
                      <a:gd name="connsiteX37" fmla="*/ 643905 w 1945166"/>
                      <a:gd name="connsiteY37" fmla="*/ 215191 h 1832975"/>
                      <a:gd name="connsiteX38" fmla="*/ 620459 w 1945166"/>
                      <a:gd name="connsiteY38" fmla="*/ 262083 h 1832975"/>
                      <a:gd name="connsiteX39" fmla="*/ 597012 w 1945166"/>
                      <a:gd name="connsiteY39" fmla="*/ 285529 h 1832975"/>
                      <a:gd name="connsiteX40" fmla="*/ 573566 w 1945166"/>
                      <a:gd name="connsiteY40" fmla="*/ 320698 h 1832975"/>
                      <a:gd name="connsiteX41" fmla="*/ 550120 w 1945166"/>
                      <a:gd name="connsiteY41" fmla="*/ 344145 h 1832975"/>
                      <a:gd name="connsiteX42" fmla="*/ 503228 w 1945166"/>
                      <a:gd name="connsiteY42" fmla="*/ 414483 h 1832975"/>
                      <a:gd name="connsiteX43" fmla="*/ 491505 w 1945166"/>
                      <a:gd name="connsiteY43" fmla="*/ 449652 h 1832975"/>
                      <a:gd name="connsiteX44" fmla="*/ 456335 w 1945166"/>
                      <a:gd name="connsiteY44" fmla="*/ 473098 h 1832975"/>
                      <a:gd name="connsiteX45" fmla="*/ 362551 w 1945166"/>
                      <a:gd name="connsiteY45" fmla="*/ 496545 h 1832975"/>
                      <a:gd name="connsiteX46" fmla="*/ 257043 w 1945166"/>
                      <a:gd name="connsiteY46" fmla="*/ 531714 h 1832975"/>
                      <a:gd name="connsiteX47" fmla="*/ 221874 w 1945166"/>
                      <a:gd name="connsiteY47" fmla="*/ 543437 h 1832975"/>
                      <a:gd name="connsiteX48" fmla="*/ 186705 w 1945166"/>
                      <a:gd name="connsiteY48" fmla="*/ 566883 h 1832975"/>
                      <a:gd name="connsiteX49" fmla="*/ 163259 w 1945166"/>
                      <a:gd name="connsiteY49" fmla="*/ 602052 h 1832975"/>
                      <a:gd name="connsiteX50" fmla="*/ 151535 w 1945166"/>
                      <a:gd name="connsiteY50" fmla="*/ 637221 h 1832975"/>
                      <a:gd name="connsiteX51" fmla="*/ 116366 w 1945166"/>
                      <a:gd name="connsiteY51" fmla="*/ 660668 h 1832975"/>
                      <a:gd name="connsiteX52" fmla="*/ 69474 w 1945166"/>
                      <a:gd name="connsiteY52" fmla="*/ 731006 h 1832975"/>
                      <a:gd name="connsiteX53" fmla="*/ 22582 w 1945166"/>
                      <a:gd name="connsiteY53" fmla="*/ 848237 h 1832975"/>
                      <a:gd name="connsiteX54" fmla="*/ 22582 w 1945166"/>
                      <a:gd name="connsiteY54" fmla="*/ 1164760 h 1832975"/>
                      <a:gd name="connsiteX55" fmla="*/ 69474 w 1945166"/>
                      <a:gd name="connsiteY55" fmla="*/ 1258545 h 1832975"/>
                      <a:gd name="connsiteX56" fmla="*/ 116366 w 1945166"/>
                      <a:gd name="connsiteY56" fmla="*/ 1270268 h 1832975"/>
                      <a:gd name="connsiteX57" fmla="*/ 198428 w 1945166"/>
                      <a:gd name="connsiteY57" fmla="*/ 1364052 h 1832975"/>
                      <a:gd name="connsiteX58" fmla="*/ 257043 w 1945166"/>
                      <a:gd name="connsiteY58" fmla="*/ 1422668 h 1832975"/>
                      <a:gd name="connsiteX59" fmla="*/ 292212 w 1945166"/>
                      <a:gd name="connsiteY59" fmla="*/ 1457837 h 1832975"/>
                      <a:gd name="connsiteX60" fmla="*/ 374274 w 1945166"/>
                      <a:gd name="connsiteY60" fmla="*/ 1504729 h 1832975"/>
                      <a:gd name="connsiteX61" fmla="*/ 444612 w 1945166"/>
                      <a:gd name="connsiteY61" fmla="*/ 1539898 h 1832975"/>
                      <a:gd name="connsiteX62" fmla="*/ 514951 w 1945166"/>
                      <a:gd name="connsiteY62" fmla="*/ 1598514 h 1832975"/>
                      <a:gd name="connsiteX63" fmla="*/ 550120 w 1945166"/>
                      <a:gd name="connsiteY63" fmla="*/ 1621960 h 1832975"/>
                      <a:gd name="connsiteX64" fmla="*/ 632182 w 1945166"/>
                      <a:gd name="connsiteY64" fmla="*/ 1645406 h 1832975"/>
                      <a:gd name="connsiteX65" fmla="*/ 702520 w 1945166"/>
                      <a:gd name="connsiteY65" fmla="*/ 1668852 h 1832975"/>
                      <a:gd name="connsiteX66" fmla="*/ 772859 w 1945166"/>
                      <a:gd name="connsiteY66" fmla="*/ 1704021 h 1832975"/>
                      <a:gd name="connsiteX67" fmla="*/ 854920 w 1945166"/>
                      <a:gd name="connsiteY67" fmla="*/ 1739191 h 1832975"/>
                      <a:gd name="connsiteX68" fmla="*/ 878366 w 1945166"/>
                      <a:gd name="connsiteY68" fmla="*/ 1774360 h 1832975"/>
                      <a:gd name="connsiteX69" fmla="*/ 913535 w 1945166"/>
                      <a:gd name="connsiteY69" fmla="*/ 1809529 h 1832975"/>
                      <a:gd name="connsiteX70" fmla="*/ 983874 w 1945166"/>
                      <a:gd name="connsiteY70" fmla="*/ 1832975 h 1832975"/>
                      <a:gd name="connsiteX71" fmla="*/ 1054212 w 1945166"/>
                      <a:gd name="connsiteY71" fmla="*/ 1821252 h 1832975"/>
                      <a:gd name="connsiteX72" fmla="*/ 1089382 w 1945166"/>
                      <a:gd name="connsiteY72" fmla="*/ 1809529 h 183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45166" h="1832975">
                        <a:moveTo>
                          <a:pt x="1089382" y="1809529"/>
                        </a:moveTo>
                        <a:cubicBezTo>
                          <a:pt x="1136274" y="1805621"/>
                          <a:pt x="1254443" y="1810786"/>
                          <a:pt x="1335566" y="1797806"/>
                        </a:cubicBezTo>
                        <a:cubicBezTo>
                          <a:pt x="1354859" y="1794719"/>
                          <a:pt x="1364983" y="1771375"/>
                          <a:pt x="1382459" y="1762637"/>
                        </a:cubicBezTo>
                        <a:cubicBezTo>
                          <a:pt x="1404564" y="1751585"/>
                          <a:pt x="1429351" y="1747006"/>
                          <a:pt x="1452797" y="1739191"/>
                        </a:cubicBezTo>
                        <a:cubicBezTo>
                          <a:pt x="1502592" y="1722593"/>
                          <a:pt x="1529331" y="1715522"/>
                          <a:pt x="1581751" y="1680575"/>
                        </a:cubicBezTo>
                        <a:cubicBezTo>
                          <a:pt x="1624442" y="1652114"/>
                          <a:pt x="1624013" y="1655721"/>
                          <a:pt x="1663812" y="1610237"/>
                        </a:cubicBezTo>
                        <a:cubicBezTo>
                          <a:pt x="1676678" y="1595533"/>
                          <a:pt x="1685779" y="1577748"/>
                          <a:pt x="1698982" y="1563345"/>
                        </a:cubicBezTo>
                        <a:cubicBezTo>
                          <a:pt x="1728856" y="1530755"/>
                          <a:pt x="1761505" y="1500822"/>
                          <a:pt x="1792766" y="1469560"/>
                        </a:cubicBezTo>
                        <a:cubicBezTo>
                          <a:pt x="1804489" y="1457837"/>
                          <a:pt x="1818739" y="1448185"/>
                          <a:pt x="1827935" y="1434391"/>
                        </a:cubicBezTo>
                        <a:cubicBezTo>
                          <a:pt x="1862220" y="1382964"/>
                          <a:pt x="1842928" y="1410493"/>
                          <a:pt x="1886551" y="1352329"/>
                        </a:cubicBezTo>
                        <a:cubicBezTo>
                          <a:pt x="1890459" y="1340606"/>
                          <a:pt x="1895277" y="1329148"/>
                          <a:pt x="1898274" y="1317160"/>
                        </a:cubicBezTo>
                        <a:cubicBezTo>
                          <a:pt x="1903107" y="1297830"/>
                          <a:pt x="1903696" y="1277448"/>
                          <a:pt x="1909997" y="1258545"/>
                        </a:cubicBezTo>
                        <a:cubicBezTo>
                          <a:pt x="1915523" y="1241966"/>
                          <a:pt x="1926559" y="1227715"/>
                          <a:pt x="1933443" y="1211652"/>
                        </a:cubicBezTo>
                        <a:cubicBezTo>
                          <a:pt x="1938311" y="1200294"/>
                          <a:pt x="1941258" y="1188206"/>
                          <a:pt x="1945166" y="1176483"/>
                        </a:cubicBezTo>
                        <a:cubicBezTo>
                          <a:pt x="1941258" y="1024083"/>
                          <a:pt x="1940694" y="871561"/>
                          <a:pt x="1933443" y="719283"/>
                        </a:cubicBezTo>
                        <a:cubicBezTo>
                          <a:pt x="1932855" y="706940"/>
                          <a:pt x="1924717" y="696102"/>
                          <a:pt x="1921720" y="684114"/>
                        </a:cubicBezTo>
                        <a:cubicBezTo>
                          <a:pt x="1918382" y="670760"/>
                          <a:pt x="1905495" y="595455"/>
                          <a:pt x="1898274" y="578606"/>
                        </a:cubicBezTo>
                        <a:cubicBezTo>
                          <a:pt x="1892724" y="565656"/>
                          <a:pt x="1881129" y="556039"/>
                          <a:pt x="1874828" y="543437"/>
                        </a:cubicBezTo>
                        <a:cubicBezTo>
                          <a:pt x="1869302" y="532384"/>
                          <a:pt x="1870287" y="518323"/>
                          <a:pt x="1863105" y="508268"/>
                        </a:cubicBezTo>
                        <a:cubicBezTo>
                          <a:pt x="1850256" y="490280"/>
                          <a:pt x="1816212" y="461375"/>
                          <a:pt x="1816212" y="461375"/>
                        </a:cubicBezTo>
                        <a:cubicBezTo>
                          <a:pt x="1812304" y="449652"/>
                          <a:pt x="1812208" y="435855"/>
                          <a:pt x="1804489" y="426206"/>
                        </a:cubicBezTo>
                        <a:cubicBezTo>
                          <a:pt x="1780323" y="395999"/>
                          <a:pt x="1722428" y="344145"/>
                          <a:pt x="1722428" y="344145"/>
                        </a:cubicBezTo>
                        <a:cubicBezTo>
                          <a:pt x="1684153" y="267594"/>
                          <a:pt x="1711340" y="309610"/>
                          <a:pt x="1628643" y="226914"/>
                        </a:cubicBezTo>
                        <a:cubicBezTo>
                          <a:pt x="1584735" y="183007"/>
                          <a:pt x="1609202" y="196988"/>
                          <a:pt x="1558305" y="180021"/>
                        </a:cubicBezTo>
                        <a:cubicBezTo>
                          <a:pt x="1550490" y="168298"/>
                          <a:pt x="1545861" y="153653"/>
                          <a:pt x="1534859" y="144852"/>
                        </a:cubicBezTo>
                        <a:cubicBezTo>
                          <a:pt x="1522843" y="135240"/>
                          <a:pt x="1443993" y="121990"/>
                          <a:pt x="1441074" y="121406"/>
                        </a:cubicBezTo>
                        <a:cubicBezTo>
                          <a:pt x="1425443" y="113591"/>
                          <a:pt x="1409355" y="106630"/>
                          <a:pt x="1394182" y="97960"/>
                        </a:cubicBezTo>
                        <a:cubicBezTo>
                          <a:pt x="1381949" y="90970"/>
                          <a:pt x="1371962" y="80064"/>
                          <a:pt x="1359012" y="74514"/>
                        </a:cubicBezTo>
                        <a:cubicBezTo>
                          <a:pt x="1344203" y="68167"/>
                          <a:pt x="1327751" y="66699"/>
                          <a:pt x="1312120" y="62791"/>
                        </a:cubicBezTo>
                        <a:cubicBezTo>
                          <a:pt x="1300397" y="54976"/>
                          <a:pt x="1289553" y="45646"/>
                          <a:pt x="1276951" y="39345"/>
                        </a:cubicBezTo>
                        <a:cubicBezTo>
                          <a:pt x="1198264" y="0"/>
                          <a:pt x="1025292" y="37931"/>
                          <a:pt x="995597" y="39345"/>
                        </a:cubicBezTo>
                        <a:cubicBezTo>
                          <a:pt x="979966" y="43253"/>
                          <a:pt x="964557" y="48186"/>
                          <a:pt x="948705" y="51068"/>
                        </a:cubicBezTo>
                        <a:cubicBezTo>
                          <a:pt x="875917" y="64302"/>
                          <a:pt x="872827" y="58314"/>
                          <a:pt x="808028" y="74514"/>
                        </a:cubicBezTo>
                        <a:cubicBezTo>
                          <a:pt x="796040" y="77511"/>
                          <a:pt x="784582" y="82329"/>
                          <a:pt x="772859" y="86237"/>
                        </a:cubicBezTo>
                        <a:cubicBezTo>
                          <a:pt x="765043" y="94052"/>
                          <a:pt x="758890" y="103996"/>
                          <a:pt x="749412" y="109683"/>
                        </a:cubicBezTo>
                        <a:cubicBezTo>
                          <a:pt x="738816" y="116041"/>
                          <a:pt x="725296" y="115880"/>
                          <a:pt x="714243" y="121406"/>
                        </a:cubicBezTo>
                        <a:cubicBezTo>
                          <a:pt x="701641" y="127707"/>
                          <a:pt x="690797" y="137037"/>
                          <a:pt x="679074" y="144852"/>
                        </a:cubicBezTo>
                        <a:cubicBezTo>
                          <a:pt x="657581" y="209331"/>
                          <a:pt x="680265" y="151560"/>
                          <a:pt x="643905" y="215191"/>
                        </a:cubicBezTo>
                        <a:cubicBezTo>
                          <a:pt x="635235" y="230364"/>
                          <a:pt x="630153" y="247543"/>
                          <a:pt x="620459" y="262083"/>
                        </a:cubicBezTo>
                        <a:cubicBezTo>
                          <a:pt x="614328" y="271279"/>
                          <a:pt x="603917" y="276898"/>
                          <a:pt x="597012" y="285529"/>
                        </a:cubicBezTo>
                        <a:cubicBezTo>
                          <a:pt x="588210" y="296531"/>
                          <a:pt x="582367" y="309696"/>
                          <a:pt x="573566" y="320698"/>
                        </a:cubicBezTo>
                        <a:cubicBezTo>
                          <a:pt x="566661" y="329329"/>
                          <a:pt x="556752" y="335303"/>
                          <a:pt x="550120" y="344145"/>
                        </a:cubicBezTo>
                        <a:cubicBezTo>
                          <a:pt x="533213" y="366688"/>
                          <a:pt x="512139" y="387750"/>
                          <a:pt x="503228" y="414483"/>
                        </a:cubicBezTo>
                        <a:cubicBezTo>
                          <a:pt x="499320" y="426206"/>
                          <a:pt x="499225" y="440003"/>
                          <a:pt x="491505" y="449652"/>
                        </a:cubicBezTo>
                        <a:cubicBezTo>
                          <a:pt x="482703" y="460654"/>
                          <a:pt x="468937" y="466797"/>
                          <a:pt x="456335" y="473098"/>
                        </a:cubicBezTo>
                        <a:cubicBezTo>
                          <a:pt x="427881" y="487325"/>
                          <a:pt x="391976" y="488520"/>
                          <a:pt x="362551" y="496545"/>
                        </a:cubicBezTo>
                        <a:lnTo>
                          <a:pt x="257043" y="531714"/>
                        </a:lnTo>
                        <a:cubicBezTo>
                          <a:pt x="245320" y="535622"/>
                          <a:pt x="232156" y="536582"/>
                          <a:pt x="221874" y="543437"/>
                        </a:cubicBezTo>
                        <a:lnTo>
                          <a:pt x="186705" y="566883"/>
                        </a:lnTo>
                        <a:cubicBezTo>
                          <a:pt x="178890" y="578606"/>
                          <a:pt x="169560" y="589450"/>
                          <a:pt x="163259" y="602052"/>
                        </a:cubicBezTo>
                        <a:cubicBezTo>
                          <a:pt x="157733" y="613105"/>
                          <a:pt x="159255" y="627572"/>
                          <a:pt x="151535" y="637221"/>
                        </a:cubicBezTo>
                        <a:cubicBezTo>
                          <a:pt x="142733" y="648223"/>
                          <a:pt x="128089" y="652852"/>
                          <a:pt x="116366" y="660668"/>
                        </a:cubicBezTo>
                        <a:cubicBezTo>
                          <a:pt x="100735" y="684114"/>
                          <a:pt x="78385" y="704273"/>
                          <a:pt x="69474" y="731006"/>
                        </a:cubicBezTo>
                        <a:cubicBezTo>
                          <a:pt x="40502" y="817924"/>
                          <a:pt x="57081" y="779240"/>
                          <a:pt x="22582" y="848237"/>
                        </a:cubicBezTo>
                        <a:cubicBezTo>
                          <a:pt x="3140" y="984334"/>
                          <a:pt x="0" y="969052"/>
                          <a:pt x="22582" y="1164760"/>
                        </a:cubicBezTo>
                        <a:cubicBezTo>
                          <a:pt x="25227" y="1187682"/>
                          <a:pt x="39419" y="1243517"/>
                          <a:pt x="69474" y="1258545"/>
                        </a:cubicBezTo>
                        <a:cubicBezTo>
                          <a:pt x="83885" y="1265751"/>
                          <a:pt x="100735" y="1266360"/>
                          <a:pt x="116366" y="1270268"/>
                        </a:cubicBezTo>
                        <a:cubicBezTo>
                          <a:pt x="171074" y="1352329"/>
                          <a:pt x="139813" y="1324975"/>
                          <a:pt x="198428" y="1364052"/>
                        </a:cubicBezTo>
                        <a:cubicBezTo>
                          <a:pt x="241411" y="1428527"/>
                          <a:pt x="198429" y="1373822"/>
                          <a:pt x="257043" y="1422668"/>
                        </a:cubicBezTo>
                        <a:cubicBezTo>
                          <a:pt x="269779" y="1433282"/>
                          <a:pt x="279476" y="1447224"/>
                          <a:pt x="292212" y="1457837"/>
                        </a:cubicBezTo>
                        <a:cubicBezTo>
                          <a:pt x="323368" y="1483800"/>
                          <a:pt x="337793" y="1483883"/>
                          <a:pt x="374274" y="1504729"/>
                        </a:cubicBezTo>
                        <a:cubicBezTo>
                          <a:pt x="437905" y="1541090"/>
                          <a:pt x="380132" y="1518405"/>
                          <a:pt x="444612" y="1539898"/>
                        </a:cubicBezTo>
                        <a:cubicBezTo>
                          <a:pt x="477934" y="1573220"/>
                          <a:pt x="466183" y="1563680"/>
                          <a:pt x="514951" y="1598514"/>
                        </a:cubicBezTo>
                        <a:cubicBezTo>
                          <a:pt x="526416" y="1606703"/>
                          <a:pt x="537518" y="1615659"/>
                          <a:pt x="550120" y="1621960"/>
                        </a:cubicBezTo>
                        <a:cubicBezTo>
                          <a:pt x="569820" y="1631810"/>
                          <a:pt x="613401" y="1639772"/>
                          <a:pt x="632182" y="1645406"/>
                        </a:cubicBezTo>
                        <a:cubicBezTo>
                          <a:pt x="655854" y="1652508"/>
                          <a:pt x="681956" y="1655143"/>
                          <a:pt x="702520" y="1668852"/>
                        </a:cubicBezTo>
                        <a:cubicBezTo>
                          <a:pt x="747971" y="1699153"/>
                          <a:pt x="724323" y="1687843"/>
                          <a:pt x="772859" y="1704021"/>
                        </a:cubicBezTo>
                        <a:cubicBezTo>
                          <a:pt x="843780" y="1774945"/>
                          <a:pt x="725280" y="1665111"/>
                          <a:pt x="854920" y="1739191"/>
                        </a:cubicBezTo>
                        <a:cubicBezTo>
                          <a:pt x="867153" y="1746181"/>
                          <a:pt x="869346" y="1763536"/>
                          <a:pt x="878366" y="1774360"/>
                        </a:cubicBezTo>
                        <a:cubicBezTo>
                          <a:pt x="888980" y="1787096"/>
                          <a:pt x="899042" y="1801478"/>
                          <a:pt x="913535" y="1809529"/>
                        </a:cubicBezTo>
                        <a:cubicBezTo>
                          <a:pt x="935139" y="1821531"/>
                          <a:pt x="983874" y="1832975"/>
                          <a:pt x="983874" y="1832975"/>
                        </a:cubicBezTo>
                        <a:cubicBezTo>
                          <a:pt x="1007320" y="1829067"/>
                          <a:pt x="1031009" y="1826408"/>
                          <a:pt x="1054212" y="1821252"/>
                        </a:cubicBezTo>
                        <a:cubicBezTo>
                          <a:pt x="1112527" y="1808293"/>
                          <a:pt x="1042490" y="1813437"/>
                          <a:pt x="1089382" y="1809529"/>
                        </a:cubicBezTo>
                        <a:close/>
                      </a:path>
                    </a:pathLst>
                  </a:custGeom>
                  <a:solidFill>
                    <a:srgbClr val="595959">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45" name="Freeform 1444">
                    <a:extLst>
                      <a:ext uri="{FF2B5EF4-FFF2-40B4-BE49-F238E27FC236}">
                        <a16:creationId xmlns:a16="http://schemas.microsoft.com/office/drawing/2014/main" id="{498F4AA8-9E50-D24B-8FDE-D91D49CE7EDA}"/>
                      </a:ext>
                    </a:extLst>
                  </p:cNvPr>
                  <p:cNvSpPr/>
                  <p:nvPr/>
                </p:nvSpPr>
                <p:spPr>
                  <a:xfrm>
                    <a:off x="1662943" y="2262868"/>
                    <a:ext cx="630689" cy="784947"/>
                  </a:xfrm>
                  <a:custGeom>
                    <a:avLst/>
                    <a:gdLst>
                      <a:gd name="connsiteX0" fmla="*/ 577532 w 1354819"/>
                      <a:gd name="connsiteY0" fmla="*/ 896394 h 1260603"/>
                      <a:gd name="connsiteX1" fmla="*/ 518917 w 1354819"/>
                      <a:gd name="connsiteY1" fmla="*/ 826056 h 1260603"/>
                      <a:gd name="connsiteX2" fmla="*/ 495470 w 1354819"/>
                      <a:gd name="connsiteY2" fmla="*/ 743994 h 1260603"/>
                      <a:gd name="connsiteX3" fmla="*/ 518917 w 1354819"/>
                      <a:gd name="connsiteY3" fmla="*/ 544702 h 1260603"/>
                      <a:gd name="connsiteX4" fmla="*/ 565809 w 1354819"/>
                      <a:gd name="connsiteY4" fmla="*/ 474363 h 1260603"/>
                      <a:gd name="connsiteX5" fmla="*/ 694763 w 1354819"/>
                      <a:gd name="connsiteY5" fmla="*/ 450917 h 1260603"/>
                      <a:gd name="connsiteX6" fmla="*/ 940947 w 1354819"/>
                      <a:gd name="connsiteY6" fmla="*/ 462640 h 1260603"/>
                      <a:gd name="connsiteX7" fmla="*/ 987840 w 1354819"/>
                      <a:gd name="connsiteY7" fmla="*/ 474363 h 1260603"/>
                      <a:gd name="connsiteX8" fmla="*/ 1058178 w 1354819"/>
                      <a:gd name="connsiteY8" fmla="*/ 544702 h 1260603"/>
                      <a:gd name="connsiteX9" fmla="*/ 1069901 w 1354819"/>
                      <a:gd name="connsiteY9" fmla="*/ 579871 h 1260603"/>
                      <a:gd name="connsiteX10" fmla="*/ 1058178 w 1354819"/>
                      <a:gd name="connsiteY10" fmla="*/ 896394 h 1260603"/>
                      <a:gd name="connsiteX11" fmla="*/ 1023009 w 1354819"/>
                      <a:gd name="connsiteY11" fmla="*/ 943287 h 1260603"/>
                      <a:gd name="connsiteX12" fmla="*/ 999563 w 1354819"/>
                      <a:gd name="connsiteY12" fmla="*/ 1001902 h 1260603"/>
                      <a:gd name="connsiteX13" fmla="*/ 987840 w 1354819"/>
                      <a:gd name="connsiteY13" fmla="*/ 1048794 h 1260603"/>
                      <a:gd name="connsiteX14" fmla="*/ 964393 w 1354819"/>
                      <a:gd name="connsiteY14" fmla="*/ 1072240 h 1260603"/>
                      <a:gd name="connsiteX15" fmla="*/ 905778 w 1354819"/>
                      <a:gd name="connsiteY15" fmla="*/ 1177748 h 1260603"/>
                      <a:gd name="connsiteX16" fmla="*/ 870609 w 1354819"/>
                      <a:gd name="connsiteY16" fmla="*/ 1201194 h 1260603"/>
                      <a:gd name="connsiteX17" fmla="*/ 788547 w 1354819"/>
                      <a:gd name="connsiteY17" fmla="*/ 1259810 h 1260603"/>
                      <a:gd name="connsiteX18" fmla="*/ 577532 w 1354819"/>
                      <a:gd name="connsiteY18" fmla="*/ 1248087 h 1260603"/>
                      <a:gd name="connsiteX19" fmla="*/ 542363 w 1354819"/>
                      <a:gd name="connsiteY19" fmla="*/ 1224640 h 1260603"/>
                      <a:gd name="connsiteX20" fmla="*/ 460301 w 1354819"/>
                      <a:gd name="connsiteY20" fmla="*/ 1177748 h 1260603"/>
                      <a:gd name="connsiteX21" fmla="*/ 401686 w 1354819"/>
                      <a:gd name="connsiteY21" fmla="*/ 1083963 h 1260603"/>
                      <a:gd name="connsiteX22" fmla="*/ 378240 w 1354819"/>
                      <a:gd name="connsiteY22" fmla="*/ 1013625 h 1260603"/>
                      <a:gd name="connsiteX23" fmla="*/ 343070 w 1354819"/>
                      <a:gd name="connsiteY23" fmla="*/ 931563 h 1260603"/>
                      <a:gd name="connsiteX24" fmla="*/ 354793 w 1354819"/>
                      <a:gd name="connsiteY24" fmla="*/ 650210 h 1260603"/>
                      <a:gd name="connsiteX25" fmla="*/ 343070 w 1354819"/>
                      <a:gd name="connsiteY25" fmla="*/ 544702 h 1260603"/>
                      <a:gd name="connsiteX26" fmla="*/ 296178 w 1354819"/>
                      <a:gd name="connsiteY26" fmla="*/ 509533 h 1260603"/>
                      <a:gd name="connsiteX27" fmla="*/ 225840 w 1354819"/>
                      <a:gd name="connsiteY27" fmla="*/ 474363 h 1260603"/>
                      <a:gd name="connsiteX28" fmla="*/ 85163 w 1354819"/>
                      <a:gd name="connsiteY28" fmla="*/ 486087 h 1260603"/>
                      <a:gd name="connsiteX29" fmla="*/ 143778 w 1354819"/>
                      <a:gd name="connsiteY29" fmla="*/ 779163 h 1260603"/>
                      <a:gd name="connsiteX30" fmla="*/ 331347 w 1354819"/>
                      <a:gd name="connsiteY30" fmla="*/ 767440 h 1260603"/>
                      <a:gd name="connsiteX31" fmla="*/ 413409 w 1354819"/>
                      <a:gd name="connsiteY31" fmla="*/ 697102 h 1260603"/>
                      <a:gd name="connsiteX32" fmla="*/ 448578 w 1354819"/>
                      <a:gd name="connsiteY32" fmla="*/ 685379 h 1260603"/>
                      <a:gd name="connsiteX33" fmla="*/ 518917 w 1354819"/>
                      <a:gd name="connsiteY33" fmla="*/ 568148 h 1260603"/>
                      <a:gd name="connsiteX34" fmla="*/ 530640 w 1354819"/>
                      <a:gd name="connsiteY34" fmla="*/ 521256 h 1260603"/>
                      <a:gd name="connsiteX35" fmla="*/ 565809 w 1354819"/>
                      <a:gd name="connsiteY35" fmla="*/ 497810 h 1260603"/>
                      <a:gd name="connsiteX36" fmla="*/ 600978 w 1354819"/>
                      <a:gd name="connsiteY36" fmla="*/ 462640 h 1260603"/>
                      <a:gd name="connsiteX37" fmla="*/ 647870 w 1354819"/>
                      <a:gd name="connsiteY37" fmla="*/ 450917 h 1260603"/>
                      <a:gd name="connsiteX38" fmla="*/ 683040 w 1354819"/>
                      <a:gd name="connsiteY38" fmla="*/ 439194 h 1260603"/>
                      <a:gd name="connsiteX39" fmla="*/ 776824 w 1354819"/>
                      <a:gd name="connsiteY39" fmla="*/ 450917 h 1260603"/>
                      <a:gd name="connsiteX40" fmla="*/ 811993 w 1354819"/>
                      <a:gd name="connsiteY40" fmla="*/ 474363 h 1260603"/>
                      <a:gd name="connsiteX41" fmla="*/ 858886 w 1354819"/>
                      <a:gd name="connsiteY41" fmla="*/ 509533 h 1260603"/>
                      <a:gd name="connsiteX42" fmla="*/ 929224 w 1354819"/>
                      <a:gd name="connsiteY42" fmla="*/ 579871 h 1260603"/>
                      <a:gd name="connsiteX43" fmla="*/ 952670 w 1354819"/>
                      <a:gd name="connsiteY43" fmla="*/ 650210 h 1260603"/>
                      <a:gd name="connsiteX44" fmla="*/ 882332 w 1354819"/>
                      <a:gd name="connsiteY44" fmla="*/ 837779 h 1260603"/>
                      <a:gd name="connsiteX45" fmla="*/ 847163 w 1354819"/>
                      <a:gd name="connsiteY45" fmla="*/ 896394 h 1260603"/>
                      <a:gd name="connsiteX46" fmla="*/ 776824 w 1354819"/>
                      <a:gd name="connsiteY46" fmla="*/ 966733 h 1260603"/>
                      <a:gd name="connsiteX47" fmla="*/ 729932 w 1354819"/>
                      <a:gd name="connsiteY47" fmla="*/ 1013625 h 1260603"/>
                      <a:gd name="connsiteX48" fmla="*/ 671317 w 1354819"/>
                      <a:gd name="connsiteY48" fmla="*/ 1072240 h 1260603"/>
                      <a:gd name="connsiteX49" fmla="*/ 612701 w 1354819"/>
                      <a:gd name="connsiteY49" fmla="*/ 1119133 h 1260603"/>
                      <a:gd name="connsiteX50" fmla="*/ 518917 w 1354819"/>
                      <a:gd name="connsiteY50" fmla="*/ 1142579 h 1260603"/>
                      <a:gd name="connsiteX51" fmla="*/ 366517 w 1354819"/>
                      <a:gd name="connsiteY51" fmla="*/ 1095687 h 1260603"/>
                      <a:gd name="connsiteX52" fmla="*/ 354793 w 1354819"/>
                      <a:gd name="connsiteY52" fmla="*/ 1060517 h 1260603"/>
                      <a:gd name="connsiteX53" fmla="*/ 331347 w 1354819"/>
                      <a:gd name="connsiteY53" fmla="*/ 966733 h 1260603"/>
                      <a:gd name="connsiteX54" fmla="*/ 319624 w 1354819"/>
                      <a:gd name="connsiteY54" fmla="*/ 743994 h 1260603"/>
                      <a:gd name="connsiteX55" fmla="*/ 331347 w 1354819"/>
                      <a:gd name="connsiteY55" fmla="*/ 333687 h 1260603"/>
                      <a:gd name="connsiteX56" fmla="*/ 354793 w 1354819"/>
                      <a:gd name="connsiteY56" fmla="*/ 251625 h 1260603"/>
                      <a:gd name="connsiteX57" fmla="*/ 378240 w 1354819"/>
                      <a:gd name="connsiteY57" fmla="*/ 228179 h 1260603"/>
                      <a:gd name="connsiteX58" fmla="*/ 413409 w 1354819"/>
                      <a:gd name="connsiteY58" fmla="*/ 169563 h 1260603"/>
                      <a:gd name="connsiteX59" fmla="*/ 436855 w 1354819"/>
                      <a:gd name="connsiteY59" fmla="*/ 134394 h 1260603"/>
                      <a:gd name="connsiteX60" fmla="*/ 518917 w 1354819"/>
                      <a:gd name="connsiteY60" fmla="*/ 75779 h 1260603"/>
                      <a:gd name="connsiteX61" fmla="*/ 554086 w 1354819"/>
                      <a:gd name="connsiteY61" fmla="*/ 64056 h 1260603"/>
                      <a:gd name="connsiteX62" fmla="*/ 589255 w 1354819"/>
                      <a:gd name="connsiteY62" fmla="*/ 40610 h 1260603"/>
                      <a:gd name="connsiteX63" fmla="*/ 741655 w 1354819"/>
                      <a:gd name="connsiteY63" fmla="*/ 17163 h 1260603"/>
                      <a:gd name="connsiteX64" fmla="*/ 987840 w 1354819"/>
                      <a:gd name="connsiteY64" fmla="*/ 52333 h 1260603"/>
                      <a:gd name="connsiteX65" fmla="*/ 1023009 w 1354819"/>
                      <a:gd name="connsiteY65" fmla="*/ 75779 h 1260603"/>
                      <a:gd name="connsiteX66" fmla="*/ 1105070 w 1354819"/>
                      <a:gd name="connsiteY66" fmla="*/ 157840 h 1260603"/>
                      <a:gd name="connsiteX67" fmla="*/ 1116793 w 1354819"/>
                      <a:gd name="connsiteY67" fmla="*/ 193010 h 1260603"/>
                      <a:gd name="connsiteX68" fmla="*/ 1128517 w 1354819"/>
                      <a:gd name="connsiteY68" fmla="*/ 251625 h 1260603"/>
                      <a:gd name="connsiteX69" fmla="*/ 1140240 w 1354819"/>
                      <a:gd name="connsiteY69" fmla="*/ 298517 h 1260603"/>
                      <a:gd name="connsiteX70" fmla="*/ 1116793 w 1354819"/>
                      <a:gd name="connsiteY70" fmla="*/ 579871 h 1260603"/>
                      <a:gd name="connsiteX71" fmla="*/ 1105070 w 1354819"/>
                      <a:gd name="connsiteY71" fmla="*/ 615040 h 1260603"/>
                      <a:gd name="connsiteX72" fmla="*/ 1069901 w 1354819"/>
                      <a:gd name="connsiteY72" fmla="*/ 661933 h 1260603"/>
                      <a:gd name="connsiteX73" fmla="*/ 1034732 w 1354819"/>
                      <a:gd name="connsiteY73" fmla="*/ 673656 h 1260603"/>
                      <a:gd name="connsiteX74" fmla="*/ 835440 w 1354819"/>
                      <a:gd name="connsiteY74" fmla="*/ 661933 h 1260603"/>
                      <a:gd name="connsiteX75" fmla="*/ 788547 w 1354819"/>
                      <a:gd name="connsiteY75" fmla="*/ 638487 h 1260603"/>
                      <a:gd name="connsiteX76" fmla="*/ 718209 w 1354819"/>
                      <a:gd name="connsiteY76" fmla="*/ 615040 h 1260603"/>
                      <a:gd name="connsiteX77" fmla="*/ 671317 w 1354819"/>
                      <a:gd name="connsiteY77" fmla="*/ 919840 h 1260603"/>
                      <a:gd name="connsiteX78" fmla="*/ 683040 w 1354819"/>
                      <a:gd name="connsiteY78" fmla="*/ 955010 h 1260603"/>
                      <a:gd name="connsiteX79" fmla="*/ 706486 w 1354819"/>
                      <a:gd name="connsiteY79" fmla="*/ 1037071 h 1260603"/>
                      <a:gd name="connsiteX80" fmla="*/ 800270 w 1354819"/>
                      <a:gd name="connsiteY80" fmla="*/ 1107410 h 1260603"/>
                      <a:gd name="connsiteX81" fmla="*/ 858886 w 1354819"/>
                      <a:gd name="connsiteY81" fmla="*/ 1119133 h 1260603"/>
                      <a:gd name="connsiteX82" fmla="*/ 952670 w 1354819"/>
                      <a:gd name="connsiteY82" fmla="*/ 1107410 h 1260603"/>
                      <a:gd name="connsiteX83" fmla="*/ 987840 w 1354819"/>
                      <a:gd name="connsiteY83" fmla="*/ 1083963 h 1260603"/>
                      <a:gd name="connsiteX84" fmla="*/ 1034732 w 1354819"/>
                      <a:gd name="connsiteY84" fmla="*/ 1060517 h 1260603"/>
                      <a:gd name="connsiteX85" fmla="*/ 1163686 w 1354819"/>
                      <a:gd name="connsiteY85" fmla="*/ 943287 h 1260603"/>
                      <a:gd name="connsiteX86" fmla="*/ 1198855 w 1354819"/>
                      <a:gd name="connsiteY86" fmla="*/ 908117 h 1260603"/>
                      <a:gd name="connsiteX87" fmla="*/ 1245747 w 1354819"/>
                      <a:gd name="connsiteY87" fmla="*/ 814333 h 1260603"/>
                      <a:gd name="connsiteX88" fmla="*/ 1292640 w 1354819"/>
                      <a:gd name="connsiteY88" fmla="*/ 673656 h 1260603"/>
                      <a:gd name="connsiteX89" fmla="*/ 1316086 w 1354819"/>
                      <a:gd name="connsiteY89" fmla="*/ 603317 h 1260603"/>
                      <a:gd name="connsiteX90" fmla="*/ 1257470 w 1354819"/>
                      <a:gd name="connsiteY90" fmla="*/ 439194 h 1260603"/>
                      <a:gd name="connsiteX91" fmla="*/ 1234024 w 1354819"/>
                      <a:gd name="connsiteY91" fmla="*/ 392302 h 1260603"/>
                      <a:gd name="connsiteX92" fmla="*/ 1151963 w 1354819"/>
                      <a:gd name="connsiteY92" fmla="*/ 357133 h 1260603"/>
                      <a:gd name="connsiteX93" fmla="*/ 1116793 w 1354819"/>
                      <a:gd name="connsiteY93" fmla="*/ 368856 h 1260603"/>
                      <a:gd name="connsiteX94" fmla="*/ 1105070 w 1354819"/>
                      <a:gd name="connsiteY94" fmla="*/ 404025 h 1260603"/>
                      <a:gd name="connsiteX95" fmla="*/ 1140240 w 1354819"/>
                      <a:gd name="connsiteY95" fmla="*/ 544702 h 1260603"/>
                      <a:gd name="connsiteX96" fmla="*/ 1151963 w 1354819"/>
                      <a:gd name="connsiteY96" fmla="*/ 603317 h 1260603"/>
                      <a:gd name="connsiteX97" fmla="*/ 1280917 w 1354819"/>
                      <a:gd name="connsiteY97" fmla="*/ 685379 h 1260603"/>
                      <a:gd name="connsiteX98" fmla="*/ 1327809 w 1354819"/>
                      <a:gd name="connsiteY98" fmla="*/ 697102 h 1260603"/>
                      <a:gd name="connsiteX99" fmla="*/ 1351255 w 1354819"/>
                      <a:gd name="connsiteY99" fmla="*/ 732271 h 1260603"/>
                      <a:gd name="connsiteX100" fmla="*/ 1327809 w 1354819"/>
                      <a:gd name="connsiteY100" fmla="*/ 943287 h 1260603"/>
                      <a:gd name="connsiteX101" fmla="*/ 1304363 w 1354819"/>
                      <a:gd name="connsiteY101" fmla="*/ 990179 h 1260603"/>
                      <a:gd name="connsiteX102" fmla="*/ 1280917 w 1354819"/>
                      <a:gd name="connsiteY102" fmla="*/ 1025348 h 1260603"/>
                      <a:gd name="connsiteX103" fmla="*/ 1222301 w 1354819"/>
                      <a:gd name="connsiteY103" fmla="*/ 1095687 h 1260603"/>
                      <a:gd name="connsiteX104" fmla="*/ 1175409 w 1354819"/>
                      <a:gd name="connsiteY104" fmla="*/ 1119133 h 1260603"/>
                      <a:gd name="connsiteX105" fmla="*/ 1128517 w 1354819"/>
                      <a:gd name="connsiteY105" fmla="*/ 1107410 h 1260603"/>
                      <a:gd name="connsiteX106" fmla="*/ 1069901 w 1354819"/>
                      <a:gd name="connsiteY106" fmla="*/ 1037071 h 1260603"/>
                      <a:gd name="connsiteX107" fmla="*/ 1023009 w 1354819"/>
                      <a:gd name="connsiteY107" fmla="*/ 908117 h 1260603"/>
                      <a:gd name="connsiteX108" fmla="*/ 1034732 w 1354819"/>
                      <a:gd name="connsiteY108" fmla="*/ 861225 h 1260603"/>
                      <a:gd name="connsiteX109" fmla="*/ 1234024 w 1354819"/>
                      <a:gd name="connsiteY109" fmla="*/ 814333 h 1260603"/>
                      <a:gd name="connsiteX110" fmla="*/ 1222301 w 1354819"/>
                      <a:gd name="connsiteY110" fmla="*/ 626763 h 1260603"/>
                      <a:gd name="connsiteX111" fmla="*/ 1151963 w 1354819"/>
                      <a:gd name="connsiteY111" fmla="*/ 556425 h 1260603"/>
                      <a:gd name="connsiteX112" fmla="*/ 1058178 w 1354819"/>
                      <a:gd name="connsiteY112" fmla="*/ 568148 h 1260603"/>
                      <a:gd name="connsiteX113" fmla="*/ 929224 w 1354819"/>
                      <a:gd name="connsiteY113" fmla="*/ 673656 h 1260603"/>
                      <a:gd name="connsiteX114" fmla="*/ 894055 w 1354819"/>
                      <a:gd name="connsiteY114" fmla="*/ 708825 h 1260603"/>
                      <a:gd name="connsiteX115" fmla="*/ 811993 w 1354819"/>
                      <a:gd name="connsiteY115" fmla="*/ 802610 h 1260603"/>
                      <a:gd name="connsiteX116" fmla="*/ 741655 w 1354819"/>
                      <a:gd name="connsiteY116" fmla="*/ 837779 h 1260603"/>
                      <a:gd name="connsiteX117" fmla="*/ 671317 w 1354819"/>
                      <a:gd name="connsiteY117" fmla="*/ 861225 h 1260603"/>
                      <a:gd name="connsiteX118" fmla="*/ 600978 w 1354819"/>
                      <a:gd name="connsiteY118" fmla="*/ 849502 h 1260603"/>
                      <a:gd name="connsiteX119" fmla="*/ 542363 w 1354819"/>
                      <a:gd name="connsiteY119" fmla="*/ 743994 h 1260603"/>
                      <a:gd name="connsiteX120" fmla="*/ 518917 w 1354819"/>
                      <a:gd name="connsiteY120" fmla="*/ 708825 h 1260603"/>
                      <a:gd name="connsiteX121" fmla="*/ 507193 w 1354819"/>
                      <a:gd name="connsiteY121" fmla="*/ 626763 h 1260603"/>
                      <a:gd name="connsiteX122" fmla="*/ 495470 w 1354819"/>
                      <a:gd name="connsiteY122" fmla="*/ 591594 h 1260603"/>
                      <a:gd name="connsiteX123" fmla="*/ 460301 w 1354819"/>
                      <a:gd name="connsiteY123" fmla="*/ 615040 h 1260603"/>
                      <a:gd name="connsiteX124" fmla="*/ 448578 w 1354819"/>
                      <a:gd name="connsiteY124" fmla="*/ 650210 h 1260603"/>
                      <a:gd name="connsiteX125" fmla="*/ 425132 w 1354819"/>
                      <a:gd name="connsiteY125" fmla="*/ 755717 h 1260603"/>
                      <a:gd name="connsiteX126" fmla="*/ 436855 w 1354819"/>
                      <a:gd name="connsiteY126" fmla="*/ 837779 h 1260603"/>
                      <a:gd name="connsiteX127" fmla="*/ 448578 w 1354819"/>
                      <a:gd name="connsiteY127" fmla="*/ 872948 h 1260603"/>
                      <a:gd name="connsiteX128" fmla="*/ 518917 w 1354819"/>
                      <a:gd name="connsiteY128" fmla="*/ 896394 h 1260603"/>
                      <a:gd name="connsiteX129" fmla="*/ 577532 w 1354819"/>
                      <a:gd name="connsiteY129" fmla="*/ 884671 h 1260603"/>
                      <a:gd name="connsiteX130" fmla="*/ 612701 w 1354819"/>
                      <a:gd name="connsiteY130" fmla="*/ 732271 h 1260603"/>
                      <a:gd name="connsiteX131" fmla="*/ 659593 w 1354819"/>
                      <a:gd name="connsiteY131" fmla="*/ 673656 h 1260603"/>
                      <a:gd name="connsiteX132" fmla="*/ 718209 w 1354819"/>
                      <a:gd name="connsiteY132" fmla="*/ 685379 h 1260603"/>
                      <a:gd name="connsiteX133" fmla="*/ 741655 w 1354819"/>
                      <a:gd name="connsiteY133" fmla="*/ 720548 h 1260603"/>
                      <a:gd name="connsiteX134" fmla="*/ 776824 w 1354819"/>
                      <a:gd name="connsiteY134" fmla="*/ 732271 h 1260603"/>
                      <a:gd name="connsiteX135" fmla="*/ 800270 w 1354819"/>
                      <a:gd name="connsiteY135" fmla="*/ 767440 h 1260603"/>
                      <a:gd name="connsiteX136" fmla="*/ 964393 w 1354819"/>
                      <a:gd name="connsiteY136" fmla="*/ 720548 h 1260603"/>
                      <a:gd name="connsiteX137" fmla="*/ 952670 w 1354819"/>
                      <a:gd name="connsiteY137" fmla="*/ 579871 h 1260603"/>
                      <a:gd name="connsiteX138" fmla="*/ 882332 w 1354819"/>
                      <a:gd name="connsiteY138" fmla="*/ 544702 h 1260603"/>
                      <a:gd name="connsiteX139" fmla="*/ 800270 w 1354819"/>
                      <a:gd name="connsiteY139" fmla="*/ 486087 h 126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54819" h="1260603">
                        <a:moveTo>
                          <a:pt x="577532" y="896394"/>
                        </a:moveTo>
                        <a:cubicBezTo>
                          <a:pt x="551604" y="870466"/>
                          <a:pt x="535239" y="858699"/>
                          <a:pt x="518917" y="826056"/>
                        </a:cubicBezTo>
                        <a:cubicBezTo>
                          <a:pt x="510505" y="809232"/>
                          <a:pt x="499228" y="759026"/>
                          <a:pt x="495470" y="743994"/>
                        </a:cubicBezTo>
                        <a:cubicBezTo>
                          <a:pt x="503286" y="677563"/>
                          <a:pt x="506401" y="610409"/>
                          <a:pt x="518917" y="544702"/>
                        </a:cubicBezTo>
                        <a:cubicBezTo>
                          <a:pt x="521460" y="531350"/>
                          <a:pt x="546353" y="482702"/>
                          <a:pt x="565809" y="474363"/>
                        </a:cubicBezTo>
                        <a:cubicBezTo>
                          <a:pt x="576236" y="469894"/>
                          <a:pt x="690061" y="451701"/>
                          <a:pt x="694763" y="450917"/>
                        </a:cubicBezTo>
                        <a:cubicBezTo>
                          <a:pt x="776824" y="454825"/>
                          <a:pt x="859054" y="456089"/>
                          <a:pt x="940947" y="462640"/>
                        </a:cubicBezTo>
                        <a:cubicBezTo>
                          <a:pt x="957008" y="463925"/>
                          <a:pt x="974641" y="465123"/>
                          <a:pt x="987840" y="474363"/>
                        </a:cubicBezTo>
                        <a:cubicBezTo>
                          <a:pt x="1015004" y="493378"/>
                          <a:pt x="1058178" y="544702"/>
                          <a:pt x="1058178" y="544702"/>
                        </a:cubicBezTo>
                        <a:cubicBezTo>
                          <a:pt x="1062086" y="556425"/>
                          <a:pt x="1067220" y="567808"/>
                          <a:pt x="1069901" y="579871"/>
                        </a:cubicBezTo>
                        <a:cubicBezTo>
                          <a:pt x="1094876" y="692260"/>
                          <a:pt x="1084916" y="762702"/>
                          <a:pt x="1058178" y="896394"/>
                        </a:cubicBezTo>
                        <a:cubicBezTo>
                          <a:pt x="1054346" y="915553"/>
                          <a:pt x="1032498" y="926207"/>
                          <a:pt x="1023009" y="943287"/>
                        </a:cubicBezTo>
                        <a:cubicBezTo>
                          <a:pt x="1012789" y="961682"/>
                          <a:pt x="1006218" y="981938"/>
                          <a:pt x="999563" y="1001902"/>
                        </a:cubicBezTo>
                        <a:cubicBezTo>
                          <a:pt x="994468" y="1017187"/>
                          <a:pt x="995046" y="1034383"/>
                          <a:pt x="987840" y="1048794"/>
                        </a:cubicBezTo>
                        <a:cubicBezTo>
                          <a:pt x="982897" y="1058680"/>
                          <a:pt x="972209" y="1064425"/>
                          <a:pt x="964393" y="1072240"/>
                        </a:cubicBezTo>
                        <a:cubicBezTo>
                          <a:pt x="952177" y="1108889"/>
                          <a:pt x="940330" y="1154713"/>
                          <a:pt x="905778" y="1177748"/>
                        </a:cubicBezTo>
                        <a:cubicBezTo>
                          <a:pt x="894055" y="1185563"/>
                          <a:pt x="881433" y="1192174"/>
                          <a:pt x="870609" y="1201194"/>
                        </a:cubicBezTo>
                        <a:cubicBezTo>
                          <a:pt x="799319" y="1260603"/>
                          <a:pt x="875319" y="1216423"/>
                          <a:pt x="788547" y="1259810"/>
                        </a:cubicBezTo>
                        <a:cubicBezTo>
                          <a:pt x="718209" y="1255902"/>
                          <a:pt x="647271" y="1258050"/>
                          <a:pt x="577532" y="1248087"/>
                        </a:cubicBezTo>
                        <a:cubicBezTo>
                          <a:pt x="563584" y="1246094"/>
                          <a:pt x="554596" y="1231630"/>
                          <a:pt x="542363" y="1224640"/>
                        </a:cubicBezTo>
                        <a:cubicBezTo>
                          <a:pt x="520907" y="1212379"/>
                          <a:pt x="479343" y="1196790"/>
                          <a:pt x="460301" y="1177748"/>
                        </a:cubicBezTo>
                        <a:cubicBezTo>
                          <a:pt x="436785" y="1154232"/>
                          <a:pt x="414068" y="1114918"/>
                          <a:pt x="401686" y="1083963"/>
                        </a:cubicBezTo>
                        <a:cubicBezTo>
                          <a:pt x="392507" y="1061016"/>
                          <a:pt x="387112" y="1036692"/>
                          <a:pt x="378240" y="1013625"/>
                        </a:cubicBezTo>
                        <a:cubicBezTo>
                          <a:pt x="367557" y="985848"/>
                          <a:pt x="354793" y="958917"/>
                          <a:pt x="343070" y="931563"/>
                        </a:cubicBezTo>
                        <a:cubicBezTo>
                          <a:pt x="346978" y="837779"/>
                          <a:pt x="354793" y="744076"/>
                          <a:pt x="354793" y="650210"/>
                        </a:cubicBezTo>
                        <a:cubicBezTo>
                          <a:pt x="354793" y="614824"/>
                          <a:pt x="356680" y="577366"/>
                          <a:pt x="343070" y="544702"/>
                        </a:cubicBezTo>
                        <a:cubicBezTo>
                          <a:pt x="335555" y="526667"/>
                          <a:pt x="312077" y="520889"/>
                          <a:pt x="296178" y="509533"/>
                        </a:cubicBezTo>
                        <a:cubicBezTo>
                          <a:pt x="256409" y="481127"/>
                          <a:pt x="269392" y="488882"/>
                          <a:pt x="225840" y="474363"/>
                        </a:cubicBezTo>
                        <a:cubicBezTo>
                          <a:pt x="178948" y="478271"/>
                          <a:pt x="106207" y="444000"/>
                          <a:pt x="85163" y="486087"/>
                        </a:cubicBezTo>
                        <a:cubicBezTo>
                          <a:pt x="0" y="656413"/>
                          <a:pt x="65146" y="700531"/>
                          <a:pt x="143778" y="779163"/>
                        </a:cubicBezTo>
                        <a:cubicBezTo>
                          <a:pt x="206301" y="775255"/>
                          <a:pt x="269469" y="777210"/>
                          <a:pt x="331347" y="767440"/>
                        </a:cubicBezTo>
                        <a:cubicBezTo>
                          <a:pt x="354542" y="763778"/>
                          <a:pt x="404198" y="703681"/>
                          <a:pt x="413409" y="697102"/>
                        </a:cubicBezTo>
                        <a:cubicBezTo>
                          <a:pt x="423464" y="689920"/>
                          <a:pt x="436855" y="689287"/>
                          <a:pt x="448578" y="685379"/>
                        </a:cubicBezTo>
                        <a:cubicBezTo>
                          <a:pt x="505164" y="600499"/>
                          <a:pt x="482868" y="640244"/>
                          <a:pt x="518917" y="568148"/>
                        </a:cubicBezTo>
                        <a:cubicBezTo>
                          <a:pt x="522825" y="552517"/>
                          <a:pt x="521703" y="534662"/>
                          <a:pt x="530640" y="521256"/>
                        </a:cubicBezTo>
                        <a:cubicBezTo>
                          <a:pt x="538455" y="509533"/>
                          <a:pt x="554985" y="506830"/>
                          <a:pt x="565809" y="497810"/>
                        </a:cubicBezTo>
                        <a:cubicBezTo>
                          <a:pt x="578545" y="487196"/>
                          <a:pt x="586583" y="470866"/>
                          <a:pt x="600978" y="462640"/>
                        </a:cubicBezTo>
                        <a:cubicBezTo>
                          <a:pt x="614967" y="454646"/>
                          <a:pt x="632378" y="455343"/>
                          <a:pt x="647870" y="450917"/>
                        </a:cubicBezTo>
                        <a:cubicBezTo>
                          <a:pt x="659752" y="447522"/>
                          <a:pt x="671317" y="443102"/>
                          <a:pt x="683040" y="439194"/>
                        </a:cubicBezTo>
                        <a:cubicBezTo>
                          <a:pt x="714301" y="443102"/>
                          <a:pt x="746429" y="442628"/>
                          <a:pt x="776824" y="450917"/>
                        </a:cubicBezTo>
                        <a:cubicBezTo>
                          <a:pt x="790417" y="454624"/>
                          <a:pt x="800528" y="466174"/>
                          <a:pt x="811993" y="474363"/>
                        </a:cubicBezTo>
                        <a:cubicBezTo>
                          <a:pt x="827892" y="485720"/>
                          <a:pt x="844363" y="496462"/>
                          <a:pt x="858886" y="509533"/>
                        </a:cubicBezTo>
                        <a:cubicBezTo>
                          <a:pt x="883532" y="531714"/>
                          <a:pt x="929224" y="579871"/>
                          <a:pt x="929224" y="579871"/>
                        </a:cubicBezTo>
                        <a:cubicBezTo>
                          <a:pt x="937039" y="603317"/>
                          <a:pt x="958664" y="626233"/>
                          <a:pt x="952670" y="650210"/>
                        </a:cubicBezTo>
                        <a:cubicBezTo>
                          <a:pt x="928821" y="745604"/>
                          <a:pt x="934877" y="750205"/>
                          <a:pt x="882332" y="837779"/>
                        </a:cubicBezTo>
                        <a:cubicBezTo>
                          <a:pt x="870609" y="857317"/>
                          <a:pt x="861592" y="878759"/>
                          <a:pt x="847163" y="896394"/>
                        </a:cubicBezTo>
                        <a:cubicBezTo>
                          <a:pt x="826166" y="922057"/>
                          <a:pt x="800270" y="943287"/>
                          <a:pt x="776824" y="966733"/>
                        </a:cubicBezTo>
                        <a:lnTo>
                          <a:pt x="729932" y="1013625"/>
                        </a:lnTo>
                        <a:lnTo>
                          <a:pt x="671317" y="1072240"/>
                        </a:lnTo>
                        <a:cubicBezTo>
                          <a:pt x="654481" y="1089076"/>
                          <a:pt x="635940" y="1110682"/>
                          <a:pt x="612701" y="1119133"/>
                        </a:cubicBezTo>
                        <a:cubicBezTo>
                          <a:pt x="582418" y="1130145"/>
                          <a:pt x="518917" y="1142579"/>
                          <a:pt x="518917" y="1142579"/>
                        </a:cubicBezTo>
                        <a:cubicBezTo>
                          <a:pt x="495236" y="1137843"/>
                          <a:pt x="396885" y="1133647"/>
                          <a:pt x="366517" y="1095687"/>
                        </a:cubicBezTo>
                        <a:cubicBezTo>
                          <a:pt x="358797" y="1086037"/>
                          <a:pt x="358045" y="1072439"/>
                          <a:pt x="354793" y="1060517"/>
                        </a:cubicBezTo>
                        <a:cubicBezTo>
                          <a:pt x="346314" y="1029429"/>
                          <a:pt x="331347" y="966733"/>
                          <a:pt x="331347" y="966733"/>
                        </a:cubicBezTo>
                        <a:cubicBezTo>
                          <a:pt x="327439" y="892487"/>
                          <a:pt x="319624" y="818343"/>
                          <a:pt x="319624" y="743994"/>
                        </a:cubicBezTo>
                        <a:cubicBezTo>
                          <a:pt x="319624" y="607169"/>
                          <a:pt x="324340" y="470332"/>
                          <a:pt x="331347" y="333687"/>
                        </a:cubicBezTo>
                        <a:cubicBezTo>
                          <a:pt x="331634" y="328100"/>
                          <a:pt x="349045" y="261205"/>
                          <a:pt x="354793" y="251625"/>
                        </a:cubicBezTo>
                        <a:cubicBezTo>
                          <a:pt x="360480" y="242147"/>
                          <a:pt x="371816" y="237173"/>
                          <a:pt x="378240" y="228179"/>
                        </a:cubicBezTo>
                        <a:cubicBezTo>
                          <a:pt x="391484" y="209638"/>
                          <a:pt x="401333" y="188885"/>
                          <a:pt x="413409" y="169563"/>
                        </a:cubicBezTo>
                        <a:cubicBezTo>
                          <a:pt x="420876" y="157615"/>
                          <a:pt x="426892" y="144357"/>
                          <a:pt x="436855" y="134394"/>
                        </a:cubicBezTo>
                        <a:cubicBezTo>
                          <a:pt x="442168" y="129081"/>
                          <a:pt x="505602" y="82436"/>
                          <a:pt x="518917" y="75779"/>
                        </a:cubicBezTo>
                        <a:cubicBezTo>
                          <a:pt x="529970" y="70253"/>
                          <a:pt x="543033" y="69582"/>
                          <a:pt x="554086" y="64056"/>
                        </a:cubicBezTo>
                        <a:cubicBezTo>
                          <a:pt x="566688" y="57755"/>
                          <a:pt x="576305" y="46160"/>
                          <a:pt x="589255" y="40610"/>
                        </a:cubicBezTo>
                        <a:cubicBezTo>
                          <a:pt x="624788" y="25382"/>
                          <a:pt x="720478" y="19516"/>
                          <a:pt x="741655" y="17163"/>
                        </a:cubicBezTo>
                        <a:cubicBezTo>
                          <a:pt x="901926" y="26591"/>
                          <a:pt x="896256" y="0"/>
                          <a:pt x="987840" y="52333"/>
                        </a:cubicBezTo>
                        <a:cubicBezTo>
                          <a:pt x="1000073" y="59323"/>
                          <a:pt x="1012537" y="66354"/>
                          <a:pt x="1023009" y="75779"/>
                        </a:cubicBezTo>
                        <a:cubicBezTo>
                          <a:pt x="1051763" y="101657"/>
                          <a:pt x="1105070" y="157840"/>
                          <a:pt x="1105070" y="157840"/>
                        </a:cubicBezTo>
                        <a:cubicBezTo>
                          <a:pt x="1108978" y="169563"/>
                          <a:pt x="1113796" y="181022"/>
                          <a:pt x="1116793" y="193010"/>
                        </a:cubicBezTo>
                        <a:cubicBezTo>
                          <a:pt x="1121626" y="212340"/>
                          <a:pt x="1124194" y="232174"/>
                          <a:pt x="1128517" y="251625"/>
                        </a:cubicBezTo>
                        <a:cubicBezTo>
                          <a:pt x="1132012" y="267353"/>
                          <a:pt x="1136332" y="282886"/>
                          <a:pt x="1140240" y="298517"/>
                        </a:cubicBezTo>
                        <a:cubicBezTo>
                          <a:pt x="1132424" y="392302"/>
                          <a:pt x="1127186" y="486337"/>
                          <a:pt x="1116793" y="579871"/>
                        </a:cubicBezTo>
                        <a:cubicBezTo>
                          <a:pt x="1115428" y="592153"/>
                          <a:pt x="1111201" y="604311"/>
                          <a:pt x="1105070" y="615040"/>
                        </a:cubicBezTo>
                        <a:cubicBezTo>
                          <a:pt x="1095376" y="632004"/>
                          <a:pt x="1084911" y="649425"/>
                          <a:pt x="1069901" y="661933"/>
                        </a:cubicBezTo>
                        <a:cubicBezTo>
                          <a:pt x="1060408" y="669844"/>
                          <a:pt x="1046455" y="669748"/>
                          <a:pt x="1034732" y="673656"/>
                        </a:cubicBezTo>
                        <a:cubicBezTo>
                          <a:pt x="968301" y="669748"/>
                          <a:pt x="901317" y="671344"/>
                          <a:pt x="835440" y="661933"/>
                        </a:cubicBezTo>
                        <a:cubicBezTo>
                          <a:pt x="818140" y="659462"/>
                          <a:pt x="804773" y="644977"/>
                          <a:pt x="788547" y="638487"/>
                        </a:cubicBezTo>
                        <a:cubicBezTo>
                          <a:pt x="765600" y="629308"/>
                          <a:pt x="718209" y="615040"/>
                          <a:pt x="718209" y="615040"/>
                        </a:cubicBezTo>
                        <a:cubicBezTo>
                          <a:pt x="565698" y="645542"/>
                          <a:pt x="649099" y="608793"/>
                          <a:pt x="671317" y="919840"/>
                        </a:cubicBezTo>
                        <a:cubicBezTo>
                          <a:pt x="672197" y="932166"/>
                          <a:pt x="679645" y="943128"/>
                          <a:pt x="683040" y="955010"/>
                        </a:cubicBezTo>
                        <a:cubicBezTo>
                          <a:pt x="684558" y="960322"/>
                          <a:pt x="699794" y="1027702"/>
                          <a:pt x="706486" y="1037071"/>
                        </a:cubicBezTo>
                        <a:cubicBezTo>
                          <a:pt x="730340" y="1070467"/>
                          <a:pt x="761589" y="1094516"/>
                          <a:pt x="800270" y="1107410"/>
                        </a:cubicBezTo>
                        <a:cubicBezTo>
                          <a:pt x="819173" y="1113711"/>
                          <a:pt x="839347" y="1115225"/>
                          <a:pt x="858886" y="1119133"/>
                        </a:cubicBezTo>
                        <a:cubicBezTo>
                          <a:pt x="890147" y="1115225"/>
                          <a:pt x="922276" y="1115700"/>
                          <a:pt x="952670" y="1107410"/>
                        </a:cubicBezTo>
                        <a:cubicBezTo>
                          <a:pt x="966263" y="1103703"/>
                          <a:pt x="975607" y="1090954"/>
                          <a:pt x="987840" y="1083963"/>
                        </a:cubicBezTo>
                        <a:cubicBezTo>
                          <a:pt x="1003013" y="1075293"/>
                          <a:pt x="1020191" y="1070211"/>
                          <a:pt x="1034732" y="1060517"/>
                        </a:cubicBezTo>
                        <a:cubicBezTo>
                          <a:pt x="1085433" y="1026716"/>
                          <a:pt x="1120453" y="986520"/>
                          <a:pt x="1163686" y="943287"/>
                        </a:cubicBezTo>
                        <a:cubicBezTo>
                          <a:pt x="1175409" y="931564"/>
                          <a:pt x="1191441" y="922946"/>
                          <a:pt x="1198855" y="908117"/>
                        </a:cubicBezTo>
                        <a:lnTo>
                          <a:pt x="1245747" y="814333"/>
                        </a:lnTo>
                        <a:cubicBezTo>
                          <a:pt x="1298614" y="708599"/>
                          <a:pt x="1237277" y="839747"/>
                          <a:pt x="1292640" y="673656"/>
                        </a:cubicBezTo>
                        <a:lnTo>
                          <a:pt x="1316086" y="603317"/>
                        </a:lnTo>
                        <a:cubicBezTo>
                          <a:pt x="1279357" y="419674"/>
                          <a:pt x="1321184" y="541136"/>
                          <a:pt x="1257470" y="439194"/>
                        </a:cubicBezTo>
                        <a:cubicBezTo>
                          <a:pt x="1248208" y="424375"/>
                          <a:pt x="1246381" y="404659"/>
                          <a:pt x="1234024" y="392302"/>
                        </a:cubicBezTo>
                        <a:cubicBezTo>
                          <a:pt x="1219538" y="377816"/>
                          <a:pt x="1172981" y="364139"/>
                          <a:pt x="1151963" y="357133"/>
                        </a:cubicBezTo>
                        <a:cubicBezTo>
                          <a:pt x="1140240" y="361041"/>
                          <a:pt x="1125531" y="360118"/>
                          <a:pt x="1116793" y="368856"/>
                        </a:cubicBezTo>
                        <a:cubicBezTo>
                          <a:pt x="1108055" y="377594"/>
                          <a:pt x="1105070" y="391668"/>
                          <a:pt x="1105070" y="404025"/>
                        </a:cubicBezTo>
                        <a:cubicBezTo>
                          <a:pt x="1105070" y="503619"/>
                          <a:pt x="1102451" y="488021"/>
                          <a:pt x="1140240" y="544702"/>
                        </a:cubicBezTo>
                        <a:cubicBezTo>
                          <a:pt x="1144148" y="564240"/>
                          <a:pt x="1139346" y="587896"/>
                          <a:pt x="1151963" y="603317"/>
                        </a:cubicBezTo>
                        <a:cubicBezTo>
                          <a:pt x="1191745" y="651940"/>
                          <a:pt x="1228879" y="670511"/>
                          <a:pt x="1280917" y="685379"/>
                        </a:cubicBezTo>
                        <a:cubicBezTo>
                          <a:pt x="1296409" y="689805"/>
                          <a:pt x="1312178" y="693194"/>
                          <a:pt x="1327809" y="697102"/>
                        </a:cubicBezTo>
                        <a:cubicBezTo>
                          <a:pt x="1335624" y="708825"/>
                          <a:pt x="1350473" y="718203"/>
                          <a:pt x="1351255" y="732271"/>
                        </a:cubicBezTo>
                        <a:cubicBezTo>
                          <a:pt x="1354347" y="787926"/>
                          <a:pt x="1354819" y="880263"/>
                          <a:pt x="1327809" y="943287"/>
                        </a:cubicBezTo>
                        <a:cubicBezTo>
                          <a:pt x="1320925" y="959350"/>
                          <a:pt x="1313033" y="975006"/>
                          <a:pt x="1304363" y="990179"/>
                        </a:cubicBezTo>
                        <a:cubicBezTo>
                          <a:pt x="1297373" y="1002412"/>
                          <a:pt x="1289106" y="1013883"/>
                          <a:pt x="1280917" y="1025348"/>
                        </a:cubicBezTo>
                        <a:cubicBezTo>
                          <a:pt x="1272861" y="1036626"/>
                          <a:pt x="1240473" y="1083572"/>
                          <a:pt x="1222301" y="1095687"/>
                        </a:cubicBezTo>
                        <a:cubicBezTo>
                          <a:pt x="1207761" y="1105381"/>
                          <a:pt x="1191040" y="1111318"/>
                          <a:pt x="1175409" y="1119133"/>
                        </a:cubicBezTo>
                        <a:cubicBezTo>
                          <a:pt x="1159778" y="1115225"/>
                          <a:pt x="1142928" y="1114615"/>
                          <a:pt x="1128517" y="1107410"/>
                        </a:cubicBezTo>
                        <a:cubicBezTo>
                          <a:pt x="1113612" y="1099957"/>
                          <a:pt x="1072181" y="1040111"/>
                          <a:pt x="1069901" y="1037071"/>
                        </a:cubicBezTo>
                        <a:cubicBezTo>
                          <a:pt x="1039800" y="946769"/>
                          <a:pt x="1055634" y="989680"/>
                          <a:pt x="1023009" y="908117"/>
                        </a:cubicBezTo>
                        <a:cubicBezTo>
                          <a:pt x="1026917" y="892486"/>
                          <a:pt x="1019275" y="865771"/>
                          <a:pt x="1034732" y="861225"/>
                        </a:cubicBezTo>
                        <a:cubicBezTo>
                          <a:pt x="1251745" y="797398"/>
                          <a:pt x="1199116" y="919058"/>
                          <a:pt x="1234024" y="814333"/>
                        </a:cubicBezTo>
                        <a:cubicBezTo>
                          <a:pt x="1230116" y="751810"/>
                          <a:pt x="1241295" y="686459"/>
                          <a:pt x="1222301" y="626763"/>
                        </a:cubicBezTo>
                        <a:cubicBezTo>
                          <a:pt x="1212248" y="595166"/>
                          <a:pt x="1151963" y="556425"/>
                          <a:pt x="1151963" y="556425"/>
                        </a:cubicBezTo>
                        <a:cubicBezTo>
                          <a:pt x="1120701" y="560333"/>
                          <a:pt x="1087848" y="557552"/>
                          <a:pt x="1058178" y="568148"/>
                        </a:cubicBezTo>
                        <a:cubicBezTo>
                          <a:pt x="1009785" y="585431"/>
                          <a:pt x="963701" y="639179"/>
                          <a:pt x="929224" y="673656"/>
                        </a:cubicBezTo>
                        <a:cubicBezTo>
                          <a:pt x="917501" y="685379"/>
                          <a:pt x="903251" y="695031"/>
                          <a:pt x="894055" y="708825"/>
                        </a:cubicBezTo>
                        <a:cubicBezTo>
                          <a:pt x="875263" y="737013"/>
                          <a:pt x="841384" y="792813"/>
                          <a:pt x="811993" y="802610"/>
                        </a:cubicBezTo>
                        <a:cubicBezTo>
                          <a:pt x="683732" y="845364"/>
                          <a:pt x="878007" y="777178"/>
                          <a:pt x="741655" y="837779"/>
                        </a:cubicBezTo>
                        <a:cubicBezTo>
                          <a:pt x="719071" y="847816"/>
                          <a:pt x="671317" y="861225"/>
                          <a:pt x="671317" y="861225"/>
                        </a:cubicBezTo>
                        <a:cubicBezTo>
                          <a:pt x="647871" y="857317"/>
                          <a:pt x="620451" y="863133"/>
                          <a:pt x="600978" y="849502"/>
                        </a:cubicBezTo>
                        <a:cubicBezTo>
                          <a:pt x="544112" y="809696"/>
                          <a:pt x="564365" y="787998"/>
                          <a:pt x="542363" y="743994"/>
                        </a:cubicBezTo>
                        <a:cubicBezTo>
                          <a:pt x="536062" y="731392"/>
                          <a:pt x="526732" y="720548"/>
                          <a:pt x="518917" y="708825"/>
                        </a:cubicBezTo>
                        <a:cubicBezTo>
                          <a:pt x="515009" y="681471"/>
                          <a:pt x="512612" y="653858"/>
                          <a:pt x="507193" y="626763"/>
                        </a:cubicBezTo>
                        <a:cubicBezTo>
                          <a:pt x="504769" y="614646"/>
                          <a:pt x="507458" y="594591"/>
                          <a:pt x="495470" y="591594"/>
                        </a:cubicBezTo>
                        <a:cubicBezTo>
                          <a:pt x="481801" y="588177"/>
                          <a:pt x="472024" y="607225"/>
                          <a:pt x="460301" y="615040"/>
                        </a:cubicBezTo>
                        <a:cubicBezTo>
                          <a:pt x="456393" y="626763"/>
                          <a:pt x="451973" y="638328"/>
                          <a:pt x="448578" y="650210"/>
                        </a:cubicBezTo>
                        <a:cubicBezTo>
                          <a:pt x="437541" y="688841"/>
                          <a:pt x="433190" y="715425"/>
                          <a:pt x="425132" y="755717"/>
                        </a:cubicBezTo>
                        <a:cubicBezTo>
                          <a:pt x="429040" y="783071"/>
                          <a:pt x="431436" y="810684"/>
                          <a:pt x="436855" y="837779"/>
                        </a:cubicBezTo>
                        <a:cubicBezTo>
                          <a:pt x="439278" y="849896"/>
                          <a:pt x="438523" y="865766"/>
                          <a:pt x="448578" y="872948"/>
                        </a:cubicBezTo>
                        <a:cubicBezTo>
                          <a:pt x="468689" y="887313"/>
                          <a:pt x="518917" y="896394"/>
                          <a:pt x="518917" y="896394"/>
                        </a:cubicBezTo>
                        <a:cubicBezTo>
                          <a:pt x="538455" y="892486"/>
                          <a:pt x="560232" y="894557"/>
                          <a:pt x="577532" y="884671"/>
                        </a:cubicBezTo>
                        <a:cubicBezTo>
                          <a:pt x="618458" y="861285"/>
                          <a:pt x="611574" y="739598"/>
                          <a:pt x="612701" y="732271"/>
                        </a:cubicBezTo>
                        <a:cubicBezTo>
                          <a:pt x="619172" y="690207"/>
                          <a:pt x="625210" y="696578"/>
                          <a:pt x="659593" y="673656"/>
                        </a:cubicBezTo>
                        <a:cubicBezTo>
                          <a:pt x="679132" y="677564"/>
                          <a:pt x="700909" y="675493"/>
                          <a:pt x="718209" y="685379"/>
                        </a:cubicBezTo>
                        <a:cubicBezTo>
                          <a:pt x="730442" y="692369"/>
                          <a:pt x="730653" y="711746"/>
                          <a:pt x="741655" y="720548"/>
                        </a:cubicBezTo>
                        <a:cubicBezTo>
                          <a:pt x="751304" y="728267"/>
                          <a:pt x="765101" y="728363"/>
                          <a:pt x="776824" y="732271"/>
                        </a:cubicBezTo>
                        <a:cubicBezTo>
                          <a:pt x="784639" y="743994"/>
                          <a:pt x="786304" y="765578"/>
                          <a:pt x="800270" y="767440"/>
                        </a:cubicBezTo>
                        <a:cubicBezTo>
                          <a:pt x="953938" y="787929"/>
                          <a:pt x="939239" y="796010"/>
                          <a:pt x="964393" y="720548"/>
                        </a:cubicBezTo>
                        <a:cubicBezTo>
                          <a:pt x="960485" y="673656"/>
                          <a:pt x="965597" y="625115"/>
                          <a:pt x="952670" y="579871"/>
                        </a:cubicBezTo>
                        <a:cubicBezTo>
                          <a:pt x="946778" y="559250"/>
                          <a:pt x="896172" y="552391"/>
                          <a:pt x="882332" y="544702"/>
                        </a:cubicBezTo>
                        <a:cubicBezTo>
                          <a:pt x="826128" y="513478"/>
                          <a:pt x="828245" y="514062"/>
                          <a:pt x="800270" y="486087"/>
                        </a:cubicBezTo>
                      </a:path>
                    </a:pathLst>
                  </a:custGeom>
                  <a:noFill/>
                  <a:ln w="12700" cap="flat" cmpd="sng" algn="ctr">
                    <a:solidFill>
                      <a:srgbClr val="FF0000"/>
                    </a:solidFill>
                    <a:prstDash val="solid"/>
                  </a:ln>
                  <a:effectLst>
                    <a:glow rad="63500">
                      <a:srgbClr val="FFFF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nvGrpSpPr>
                  <p:cNvPr id="1446" name="Group 1445">
                    <a:extLst>
                      <a:ext uri="{FF2B5EF4-FFF2-40B4-BE49-F238E27FC236}">
                        <a16:creationId xmlns:a16="http://schemas.microsoft.com/office/drawing/2014/main" id="{F6D45916-F6BA-9047-B0B6-FD0393668218}"/>
                      </a:ext>
                    </a:extLst>
                  </p:cNvPr>
                  <p:cNvGrpSpPr/>
                  <p:nvPr/>
                </p:nvGrpSpPr>
                <p:grpSpPr>
                  <a:xfrm>
                    <a:off x="872792" y="1805825"/>
                    <a:ext cx="3919322" cy="2285377"/>
                    <a:chOff x="2003000" y="1475626"/>
                    <a:chExt cx="6153576" cy="3608738"/>
                  </a:xfrm>
                </p:grpSpPr>
                <p:grpSp>
                  <p:nvGrpSpPr>
                    <p:cNvPr id="1454" name="Group 51">
                      <a:extLst>
                        <a:ext uri="{FF2B5EF4-FFF2-40B4-BE49-F238E27FC236}">
                          <a16:creationId xmlns:a16="http://schemas.microsoft.com/office/drawing/2014/main" id="{D680E1E6-7DC4-344C-8CD1-FC1189B82943}"/>
                        </a:ext>
                      </a:extLst>
                    </p:cNvPr>
                    <p:cNvGrpSpPr/>
                    <p:nvPr/>
                  </p:nvGrpSpPr>
                  <p:grpSpPr>
                    <a:xfrm>
                      <a:off x="4752421" y="1475626"/>
                      <a:ext cx="3404155" cy="3050218"/>
                      <a:chOff x="4653361" y="1551826"/>
                      <a:chExt cx="3404155" cy="3050218"/>
                    </a:xfrm>
                  </p:grpSpPr>
                  <p:grpSp>
                    <p:nvGrpSpPr>
                      <p:cNvPr id="1481" name="Group 37">
                        <a:extLst>
                          <a:ext uri="{FF2B5EF4-FFF2-40B4-BE49-F238E27FC236}">
                            <a16:creationId xmlns:a16="http://schemas.microsoft.com/office/drawing/2014/main" id="{6FD9D158-9CD9-1A40-A90C-FC158AAA06EE}"/>
                          </a:ext>
                        </a:extLst>
                      </p:cNvPr>
                      <p:cNvGrpSpPr/>
                      <p:nvPr/>
                    </p:nvGrpSpPr>
                    <p:grpSpPr>
                      <a:xfrm>
                        <a:off x="4653361" y="1551826"/>
                        <a:ext cx="3126714" cy="1566999"/>
                        <a:chOff x="4653361" y="1551826"/>
                        <a:chExt cx="3126714" cy="1566999"/>
                      </a:xfrm>
                    </p:grpSpPr>
                    <p:grpSp>
                      <p:nvGrpSpPr>
                        <p:cNvPr id="1495" name="Group 30">
                          <a:extLst>
                            <a:ext uri="{FF2B5EF4-FFF2-40B4-BE49-F238E27FC236}">
                              <a16:creationId xmlns:a16="http://schemas.microsoft.com/office/drawing/2014/main" id="{37945A8F-8FFE-5446-A37B-679C9819E21C}"/>
                            </a:ext>
                          </a:extLst>
                        </p:cNvPr>
                        <p:cNvGrpSpPr/>
                        <p:nvPr/>
                      </p:nvGrpSpPr>
                      <p:grpSpPr>
                        <a:xfrm>
                          <a:off x="4653361" y="1551826"/>
                          <a:ext cx="1453639" cy="1566999"/>
                          <a:chOff x="4653361" y="1551826"/>
                          <a:chExt cx="1453639" cy="1566999"/>
                        </a:xfrm>
                      </p:grpSpPr>
                      <p:sp>
                        <p:nvSpPr>
                          <p:cNvPr id="1502" name="Oval 1501">
                            <a:extLst>
                              <a:ext uri="{FF2B5EF4-FFF2-40B4-BE49-F238E27FC236}">
                                <a16:creationId xmlns:a16="http://schemas.microsoft.com/office/drawing/2014/main" id="{7FBD5747-8E35-F94A-B1C5-BFACBF9861AF}"/>
                              </a:ext>
                            </a:extLst>
                          </p:cNvPr>
                          <p:cNvSpPr/>
                          <p:nvPr/>
                        </p:nvSpPr>
                        <p:spPr>
                          <a:xfrm>
                            <a:off x="5258972" y="1777218"/>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503" name="Oval 1502">
                            <a:extLst>
                              <a:ext uri="{FF2B5EF4-FFF2-40B4-BE49-F238E27FC236}">
                                <a16:creationId xmlns:a16="http://schemas.microsoft.com/office/drawing/2014/main" id="{659DF2AF-CD8A-7C4E-B610-F0D37AD72046}"/>
                              </a:ext>
                            </a:extLst>
                          </p:cNvPr>
                          <p:cNvSpPr/>
                          <p:nvPr/>
                        </p:nvSpPr>
                        <p:spPr>
                          <a:xfrm>
                            <a:off x="6020972" y="215185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504" name="Oval 1503">
                            <a:extLst>
                              <a:ext uri="{FF2B5EF4-FFF2-40B4-BE49-F238E27FC236}">
                                <a16:creationId xmlns:a16="http://schemas.microsoft.com/office/drawing/2014/main" id="{81C7E235-CFE2-2E4E-A887-4DBEC0551D51}"/>
                              </a:ext>
                            </a:extLst>
                          </p:cNvPr>
                          <p:cNvSpPr/>
                          <p:nvPr/>
                        </p:nvSpPr>
                        <p:spPr>
                          <a:xfrm>
                            <a:off x="4653361" y="1551826"/>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505" name="Oval 1504">
                            <a:extLst>
                              <a:ext uri="{FF2B5EF4-FFF2-40B4-BE49-F238E27FC236}">
                                <a16:creationId xmlns:a16="http://schemas.microsoft.com/office/drawing/2014/main" id="{584A001D-DB5D-7644-941A-6F638F01E195}"/>
                              </a:ext>
                            </a:extLst>
                          </p:cNvPr>
                          <p:cNvSpPr/>
                          <p:nvPr/>
                        </p:nvSpPr>
                        <p:spPr>
                          <a:xfrm>
                            <a:off x="5423461" y="3042492"/>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506" name="Oval 29">
                            <a:extLst>
                              <a:ext uri="{FF2B5EF4-FFF2-40B4-BE49-F238E27FC236}">
                                <a16:creationId xmlns:a16="http://schemas.microsoft.com/office/drawing/2014/main" id="{9AE12893-7CED-A34B-A49F-D74BCFA78A04}"/>
                              </a:ext>
                            </a:extLst>
                          </p:cNvPr>
                          <p:cNvSpPr/>
                          <p:nvPr/>
                        </p:nvSpPr>
                        <p:spPr>
                          <a:xfrm>
                            <a:off x="4734900" y="233855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nvGrpSpPr>
                        <p:cNvPr id="1496" name="Group 31">
                          <a:extLst>
                            <a:ext uri="{FF2B5EF4-FFF2-40B4-BE49-F238E27FC236}">
                              <a16:creationId xmlns:a16="http://schemas.microsoft.com/office/drawing/2014/main" id="{FAD49DC0-3F7D-D248-94BD-9B5FA83818B4}"/>
                            </a:ext>
                          </a:extLst>
                        </p:cNvPr>
                        <p:cNvGrpSpPr/>
                        <p:nvPr/>
                      </p:nvGrpSpPr>
                      <p:grpSpPr>
                        <a:xfrm rot="3745637">
                          <a:off x="6081784" y="1124907"/>
                          <a:ext cx="1230636" cy="2165947"/>
                          <a:chOff x="4926042" y="317520"/>
                          <a:chExt cx="1230636" cy="2165947"/>
                        </a:xfrm>
                      </p:grpSpPr>
                      <p:sp>
                        <p:nvSpPr>
                          <p:cNvPr id="1497" name="Oval 32">
                            <a:extLst>
                              <a:ext uri="{FF2B5EF4-FFF2-40B4-BE49-F238E27FC236}">
                                <a16:creationId xmlns:a16="http://schemas.microsoft.com/office/drawing/2014/main" id="{01146E1F-4024-BB40-A73B-334106883F1A}"/>
                              </a:ext>
                            </a:extLst>
                          </p:cNvPr>
                          <p:cNvSpPr/>
                          <p:nvPr/>
                        </p:nvSpPr>
                        <p:spPr>
                          <a:xfrm>
                            <a:off x="5346290" y="71025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98" name="Oval 1497">
                            <a:extLst>
                              <a:ext uri="{FF2B5EF4-FFF2-40B4-BE49-F238E27FC236}">
                                <a16:creationId xmlns:a16="http://schemas.microsoft.com/office/drawing/2014/main" id="{3AEE2851-67FA-6A43-BB59-18DC466796C1}"/>
                              </a:ext>
                            </a:extLst>
                          </p:cNvPr>
                          <p:cNvSpPr/>
                          <p:nvPr/>
                        </p:nvSpPr>
                        <p:spPr>
                          <a:xfrm>
                            <a:off x="5406688" y="1224202"/>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99" name="Oval 1498">
                            <a:extLst>
                              <a:ext uri="{FF2B5EF4-FFF2-40B4-BE49-F238E27FC236}">
                                <a16:creationId xmlns:a16="http://schemas.microsoft.com/office/drawing/2014/main" id="{44742C94-2390-C447-8524-DE04300090F9}"/>
                              </a:ext>
                            </a:extLst>
                          </p:cNvPr>
                          <p:cNvSpPr/>
                          <p:nvPr/>
                        </p:nvSpPr>
                        <p:spPr>
                          <a:xfrm>
                            <a:off x="6070650" y="317520"/>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500" name="Oval 1499">
                            <a:extLst>
                              <a:ext uri="{FF2B5EF4-FFF2-40B4-BE49-F238E27FC236}">
                                <a16:creationId xmlns:a16="http://schemas.microsoft.com/office/drawing/2014/main" id="{4741836E-FDD9-384A-A2AC-4EE9397BC028}"/>
                              </a:ext>
                            </a:extLst>
                          </p:cNvPr>
                          <p:cNvSpPr/>
                          <p:nvPr/>
                        </p:nvSpPr>
                        <p:spPr>
                          <a:xfrm>
                            <a:off x="4926042" y="1485869"/>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501" name="Oval 1500">
                            <a:extLst>
                              <a:ext uri="{FF2B5EF4-FFF2-40B4-BE49-F238E27FC236}">
                                <a16:creationId xmlns:a16="http://schemas.microsoft.com/office/drawing/2014/main" id="{1AF25D48-D01C-214B-B630-D560A10DEAA0}"/>
                              </a:ext>
                            </a:extLst>
                          </p:cNvPr>
                          <p:cNvSpPr/>
                          <p:nvPr/>
                        </p:nvSpPr>
                        <p:spPr>
                          <a:xfrm>
                            <a:off x="5093040" y="240713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grpSp>
                    <p:nvGrpSpPr>
                      <p:cNvPr id="1482" name="Group 38">
                        <a:extLst>
                          <a:ext uri="{FF2B5EF4-FFF2-40B4-BE49-F238E27FC236}">
                            <a16:creationId xmlns:a16="http://schemas.microsoft.com/office/drawing/2014/main" id="{325E2611-BCF6-0A49-ACA4-0D2FE6491DCF}"/>
                          </a:ext>
                        </a:extLst>
                      </p:cNvPr>
                      <p:cNvGrpSpPr/>
                      <p:nvPr/>
                    </p:nvGrpSpPr>
                    <p:grpSpPr>
                      <a:xfrm rot="1536872">
                        <a:off x="5654095" y="2269454"/>
                        <a:ext cx="2403421" cy="2332590"/>
                        <a:chOff x="5030047" y="612952"/>
                        <a:chExt cx="2403421" cy="2332590"/>
                      </a:xfrm>
                    </p:grpSpPr>
                    <p:grpSp>
                      <p:nvGrpSpPr>
                        <p:cNvPr id="1483" name="Group 39">
                          <a:extLst>
                            <a:ext uri="{FF2B5EF4-FFF2-40B4-BE49-F238E27FC236}">
                              <a16:creationId xmlns:a16="http://schemas.microsoft.com/office/drawing/2014/main" id="{7B042668-AB89-A042-BDF0-7AA170C283B2}"/>
                            </a:ext>
                          </a:extLst>
                        </p:cNvPr>
                        <p:cNvGrpSpPr/>
                        <p:nvPr/>
                      </p:nvGrpSpPr>
                      <p:grpSpPr>
                        <a:xfrm>
                          <a:off x="5030047" y="612952"/>
                          <a:ext cx="2159778" cy="2332590"/>
                          <a:chOff x="5030047" y="612952"/>
                          <a:chExt cx="2159778" cy="2332590"/>
                        </a:xfrm>
                      </p:grpSpPr>
                      <p:sp>
                        <p:nvSpPr>
                          <p:cNvPr id="1490" name="Oval 1489">
                            <a:extLst>
                              <a:ext uri="{FF2B5EF4-FFF2-40B4-BE49-F238E27FC236}">
                                <a16:creationId xmlns:a16="http://schemas.microsoft.com/office/drawing/2014/main" id="{8B3A602C-835E-BF47-9A79-BDF94451FD66}"/>
                              </a:ext>
                            </a:extLst>
                          </p:cNvPr>
                          <p:cNvSpPr/>
                          <p:nvPr/>
                        </p:nvSpPr>
                        <p:spPr>
                          <a:xfrm>
                            <a:off x="5615536" y="1273568"/>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91" name="Oval 1490">
                            <a:extLst>
                              <a:ext uri="{FF2B5EF4-FFF2-40B4-BE49-F238E27FC236}">
                                <a16:creationId xmlns:a16="http://schemas.microsoft.com/office/drawing/2014/main" id="{1E8205E8-F6F2-2444-9B4E-41B8D017B2E5}"/>
                              </a:ext>
                            </a:extLst>
                          </p:cNvPr>
                          <p:cNvSpPr/>
                          <p:nvPr/>
                        </p:nvSpPr>
                        <p:spPr>
                          <a:xfrm>
                            <a:off x="5542300" y="2869209"/>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92" name="Oval 1491">
                            <a:extLst>
                              <a:ext uri="{FF2B5EF4-FFF2-40B4-BE49-F238E27FC236}">
                                <a16:creationId xmlns:a16="http://schemas.microsoft.com/office/drawing/2014/main" id="{1F115FBF-B1A2-F64A-9CBE-2E6B98CE6398}"/>
                              </a:ext>
                            </a:extLst>
                          </p:cNvPr>
                          <p:cNvSpPr/>
                          <p:nvPr/>
                        </p:nvSpPr>
                        <p:spPr>
                          <a:xfrm>
                            <a:off x="7103797" y="612952"/>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93" name="Oval 1492">
                            <a:extLst>
                              <a:ext uri="{FF2B5EF4-FFF2-40B4-BE49-F238E27FC236}">
                                <a16:creationId xmlns:a16="http://schemas.microsoft.com/office/drawing/2014/main" id="{E98E0C22-5269-9645-9DAC-3A25C2A9EDBA}"/>
                              </a:ext>
                            </a:extLst>
                          </p:cNvPr>
                          <p:cNvSpPr/>
                          <p:nvPr/>
                        </p:nvSpPr>
                        <p:spPr>
                          <a:xfrm>
                            <a:off x="5030047" y="1552476"/>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94" name="Oval 1493">
                            <a:extLst>
                              <a:ext uri="{FF2B5EF4-FFF2-40B4-BE49-F238E27FC236}">
                                <a16:creationId xmlns:a16="http://schemas.microsoft.com/office/drawing/2014/main" id="{4F0837BD-6A4D-4D45-AB03-474A40F39179}"/>
                              </a:ext>
                            </a:extLst>
                          </p:cNvPr>
                          <p:cNvSpPr/>
                          <p:nvPr/>
                        </p:nvSpPr>
                        <p:spPr>
                          <a:xfrm>
                            <a:off x="5093040" y="240713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nvGrpSpPr>
                        <p:cNvPr id="1484" name="Group 40">
                          <a:extLst>
                            <a:ext uri="{FF2B5EF4-FFF2-40B4-BE49-F238E27FC236}">
                              <a16:creationId xmlns:a16="http://schemas.microsoft.com/office/drawing/2014/main" id="{9E279735-187E-EE43-B105-9BE5EE1DF8B0}"/>
                            </a:ext>
                          </a:extLst>
                        </p:cNvPr>
                        <p:cNvGrpSpPr/>
                        <p:nvPr/>
                      </p:nvGrpSpPr>
                      <p:grpSpPr>
                        <a:xfrm rot="3745637">
                          <a:off x="6116900" y="910609"/>
                          <a:ext cx="674384" cy="1958752"/>
                          <a:chOff x="4809894" y="489381"/>
                          <a:chExt cx="674384" cy="1958752"/>
                        </a:xfrm>
                      </p:grpSpPr>
                      <p:sp>
                        <p:nvSpPr>
                          <p:cNvPr id="1485" name="Oval 1484">
                            <a:extLst>
                              <a:ext uri="{FF2B5EF4-FFF2-40B4-BE49-F238E27FC236}">
                                <a16:creationId xmlns:a16="http://schemas.microsoft.com/office/drawing/2014/main" id="{231EA0E9-0CC9-114E-820D-67244F6C2AB8}"/>
                              </a:ext>
                            </a:extLst>
                          </p:cNvPr>
                          <p:cNvSpPr/>
                          <p:nvPr/>
                        </p:nvSpPr>
                        <p:spPr>
                          <a:xfrm>
                            <a:off x="5398250" y="108930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86" name="Oval 1485">
                            <a:extLst>
                              <a:ext uri="{FF2B5EF4-FFF2-40B4-BE49-F238E27FC236}">
                                <a16:creationId xmlns:a16="http://schemas.microsoft.com/office/drawing/2014/main" id="{8071E81D-0810-5B4D-BB96-B2C7D6CB78B8}"/>
                              </a:ext>
                            </a:extLst>
                          </p:cNvPr>
                          <p:cNvSpPr/>
                          <p:nvPr/>
                        </p:nvSpPr>
                        <p:spPr>
                          <a:xfrm>
                            <a:off x="5380892" y="191563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87" name="Oval 1486">
                            <a:extLst>
                              <a:ext uri="{FF2B5EF4-FFF2-40B4-BE49-F238E27FC236}">
                                <a16:creationId xmlns:a16="http://schemas.microsoft.com/office/drawing/2014/main" id="{2B0F9430-26B6-0E49-896A-4C87E342B0E1}"/>
                              </a:ext>
                            </a:extLst>
                          </p:cNvPr>
                          <p:cNvSpPr/>
                          <p:nvPr/>
                        </p:nvSpPr>
                        <p:spPr>
                          <a:xfrm>
                            <a:off x="4859101" y="1765186"/>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88" name="Oval 1487">
                            <a:extLst>
                              <a:ext uri="{FF2B5EF4-FFF2-40B4-BE49-F238E27FC236}">
                                <a16:creationId xmlns:a16="http://schemas.microsoft.com/office/drawing/2014/main" id="{94305335-3E56-5048-BD51-AB6B616F75FE}"/>
                              </a:ext>
                            </a:extLst>
                          </p:cNvPr>
                          <p:cNvSpPr/>
                          <p:nvPr/>
                        </p:nvSpPr>
                        <p:spPr>
                          <a:xfrm>
                            <a:off x="4809894" y="2371800"/>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89" name="Oval 1488">
                            <a:extLst>
                              <a:ext uri="{FF2B5EF4-FFF2-40B4-BE49-F238E27FC236}">
                                <a16:creationId xmlns:a16="http://schemas.microsoft.com/office/drawing/2014/main" id="{AA9272FA-857C-914D-B6BF-FD8DC21128AF}"/>
                              </a:ext>
                            </a:extLst>
                          </p:cNvPr>
                          <p:cNvSpPr/>
                          <p:nvPr/>
                        </p:nvSpPr>
                        <p:spPr>
                          <a:xfrm>
                            <a:off x="4975622" y="489381"/>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grpSp>
                <p:grpSp>
                  <p:nvGrpSpPr>
                    <p:cNvPr id="1455" name="Group 53">
                      <a:extLst>
                        <a:ext uri="{FF2B5EF4-FFF2-40B4-BE49-F238E27FC236}">
                          <a16:creationId xmlns:a16="http://schemas.microsoft.com/office/drawing/2014/main" id="{D7EE006E-1778-E945-806E-7ABB665F727D}"/>
                        </a:ext>
                      </a:extLst>
                    </p:cNvPr>
                    <p:cNvGrpSpPr/>
                    <p:nvPr/>
                  </p:nvGrpSpPr>
                  <p:grpSpPr>
                    <a:xfrm rot="8965015">
                      <a:off x="2003000" y="1617843"/>
                      <a:ext cx="2384514" cy="1288311"/>
                      <a:chOff x="4396250" y="1195156"/>
                      <a:chExt cx="2384514" cy="1288311"/>
                    </a:xfrm>
                  </p:grpSpPr>
                  <p:grpSp>
                    <p:nvGrpSpPr>
                      <p:cNvPr id="1469" name="Group 67">
                        <a:extLst>
                          <a:ext uri="{FF2B5EF4-FFF2-40B4-BE49-F238E27FC236}">
                            <a16:creationId xmlns:a16="http://schemas.microsoft.com/office/drawing/2014/main" id="{57DEADEA-2F9F-6D41-AABC-C2865DE81B06}"/>
                          </a:ext>
                        </a:extLst>
                      </p:cNvPr>
                      <p:cNvGrpSpPr/>
                      <p:nvPr/>
                    </p:nvGrpSpPr>
                    <p:grpSpPr>
                      <a:xfrm>
                        <a:off x="4396250" y="1195156"/>
                        <a:ext cx="2384514" cy="1288311"/>
                        <a:chOff x="4396250" y="1195156"/>
                        <a:chExt cx="2384514" cy="1288311"/>
                      </a:xfrm>
                    </p:grpSpPr>
                    <p:sp>
                      <p:nvSpPr>
                        <p:cNvPr id="1476" name="Oval 1475">
                          <a:extLst>
                            <a:ext uri="{FF2B5EF4-FFF2-40B4-BE49-F238E27FC236}">
                              <a16:creationId xmlns:a16="http://schemas.microsoft.com/office/drawing/2014/main" id="{EAF706BC-DFE1-4344-BE4D-A86D3F5A958F}"/>
                            </a:ext>
                          </a:extLst>
                        </p:cNvPr>
                        <p:cNvSpPr/>
                        <p:nvPr/>
                      </p:nvSpPr>
                      <p:spPr>
                        <a:xfrm>
                          <a:off x="6694736" y="1195156"/>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77" name="Oval 1476">
                          <a:extLst>
                            <a:ext uri="{FF2B5EF4-FFF2-40B4-BE49-F238E27FC236}">
                              <a16:creationId xmlns:a16="http://schemas.microsoft.com/office/drawing/2014/main" id="{417620E2-78D9-2D48-B9DF-57FAF9482DC5}"/>
                            </a:ext>
                          </a:extLst>
                        </p:cNvPr>
                        <p:cNvSpPr/>
                        <p:nvPr/>
                      </p:nvSpPr>
                      <p:spPr>
                        <a:xfrm>
                          <a:off x="4396250" y="2024111"/>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78" name="Oval 1477">
                          <a:extLst>
                            <a:ext uri="{FF2B5EF4-FFF2-40B4-BE49-F238E27FC236}">
                              <a16:creationId xmlns:a16="http://schemas.microsoft.com/office/drawing/2014/main" id="{2CA2F11C-1D7F-E448-9370-64930134C816}"/>
                            </a:ext>
                          </a:extLst>
                        </p:cNvPr>
                        <p:cNvSpPr/>
                        <p:nvPr/>
                      </p:nvSpPr>
                      <p:spPr>
                        <a:xfrm>
                          <a:off x="4432702" y="151318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79" name="Oval 1478">
                          <a:extLst>
                            <a:ext uri="{FF2B5EF4-FFF2-40B4-BE49-F238E27FC236}">
                              <a16:creationId xmlns:a16="http://schemas.microsoft.com/office/drawing/2014/main" id="{AA6D5867-8C2A-7046-B74A-3599767035F8}"/>
                            </a:ext>
                          </a:extLst>
                        </p:cNvPr>
                        <p:cNvSpPr/>
                        <p:nvPr/>
                      </p:nvSpPr>
                      <p:spPr>
                        <a:xfrm>
                          <a:off x="4796737" y="2227779"/>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80" name="Oval 1479">
                          <a:extLst>
                            <a:ext uri="{FF2B5EF4-FFF2-40B4-BE49-F238E27FC236}">
                              <a16:creationId xmlns:a16="http://schemas.microsoft.com/office/drawing/2014/main" id="{FB9B4061-0321-184E-A33A-22DF6D5820AC}"/>
                            </a:ext>
                          </a:extLst>
                        </p:cNvPr>
                        <p:cNvSpPr/>
                        <p:nvPr/>
                      </p:nvSpPr>
                      <p:spPr>
                        <a:xfrm>
                          <a:off x="5093040" y="240713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nvGrpSpPr>
                      <p:cNvPr id="1470" name="Group 68">
                        <a:extLst>
                          <a:ext uri="{FF2B5EF4-FFF2-40B4-BE49-F238E27FC236}">
                            <a16:creationId xmlns:a16="http://schemas.microsoft.com/office/drawing/2014/main" id="{1442F40D-3DEC-8746-8449-D36BECC74B0D}"/>
                          </a:ext>
                        </a:extLst>
                      </p:cNvPr>
                      <p:cNvGrpSpPr/>
                      <p:nvPr/>
                    </p:nvGrpSpPr>
                    <p:grpSpPr>
                      <a:xfrm rot="3745637">
                        <a:off x="5769358" y="1570959"/>
                        <a:ext cx="578851" cy="1119504"/>
                        <a:chOff x="4888069" y="1370843"/>
                        <a:chExt cx="578851" cy="1119504"/>
                      </a:xfrm>
                    </p:grpSpPr>
                    <p:sp>
                      <p:nvSpPr>
                        <p:cNvPr id="1471" name="Oval 1470">
                          <a:extLst>
                            <a:ext uri="{FF2B5EF4-FFF2-40B4-BE49-F238E27FC236}">
                              <a16:creationId xmlns:a16="http://schemas.microsoft.com/office/drawing/2014/main" id="{81890F47-9C46-B34A-B44E-DDF0821BE512}"/>
                            </a:ext>
                          </a:extLst>
                        </p:cNvPr>
                        <p:cNvSpPr/>
                        <p:nvPr/>
                      </p:nvSpPr>
                      <p:spPr>
                        <a:xfrm>
                          <a:off x="5313933" y="1370843"/>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72" name="Oval 1471">
                          <a:extLst>
                            <a:ext uri="{FF2B5EF4-FFF2-40B4-BE49-F238E27FC236}">
                              <a16:creationId xmlns:a16="http://schemas.microsoft.com/office/drawing/2014/main" id="{5108FACE-BA6D-C24B-A5CB-03E99F4A4335}"/>
                            </a:ext>
                          </a:extLst>
                        </p:cNvPr>
                        <p:cNvSpPr/>
                        <p:nvPr/>
                      </p:nvSpPr>
                      <p:spPr>
                        <a:xfrm>
                          <a:off x="5380892" y="191563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73" name="Oval 1472">
                          <a:extLst>
                            <a:ext uri="{FF2B5EF4-FFF2-40B4-BE49-F238E27FC236}">
                              <a16:creationId xmlns:a16="http://schemas.microsoft.com/office/drawing/2014/main" id="{0A62C69F-A2F6-1F42-98CE-6F6B1A2BE0CA}"/>
                            </a:ext>
                          </a:extLst>
                        </p:cNvPr>
                        <p:cNvSpPr/>
                        <p:nvPr/>
                      </p:nvSpPr>
                      <p:spPr>
                        <a:xfrm>
                          <a:off x="4987603" y="1452152"/>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74" name="Oval 1473">
                          <a:extLst>
                            <a:ext uri="{FF2B5EF4-FFF2-40B4-BE49-F238E27FC236}">
                              <a16:creationId xmlns:a16="http://schemas.microsoft.com/office/drawing/2014/main" id="{33E1C1FF-2B2C-584A-AA86-E41D62FA07A0}"/>
                            </a:ext>
                          </a:extLst>
                        </p:cNvPr>
                        <p:cNvSpPr/>
                        <p:nvPr/>
                      </p:nvSpPr>
                      <p:spPr>
                        <a:xfrm>
                          <a:off x="4888069" y="2365770"/>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75" name="Oval 1474">
                          <a:extLst>
                            <a:ext uri="{FF2B5EF4-FFF2-40B4-BE49-F238E27FC236}">
                              <a16:creationId xmlns:a16="http://schemas.microsoft.com/office/drawing/2014/main" id="{109DF4A2-E3F0-9945-BC73-DE4FAE9C0E41}"/>
                            </a:ext>
                          </a:extLst>
                        </p:cNvPr>
                        <p:cNvSpPr/>
                        <p:nvPr/>
                      </p:nvSpPr>
                      <p:spPr>
                        <a:xfrm>
                          <a:off x="5240834" y="241401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grpSp>
                  <p:nvGrpSpPr>
                    <p:cNvPr id="1456" name="Group 79">
                      <a:extLst>
                        <a:ext uri="{FF2B5EF4-FFF2-40B4-BE49-F238E27FC236}">
                          <a16:creationId xmlns:a16="http://schemas.microsoft.com/office/drawing/2014/main" id="{EEAAC01E-61B9-F74F-9557-91C41A98C5FE}"/>
                        </a:ext>
                      </a:extLst>
                    </p:cNvPr>
                    <p:cNvGrpSpPr/>
                    <p:nvPr/>
                  </p:nvGrpSpPr>
                  <p:grpSpPr>
                    <a:xfrm rot="19941250">
                      <a:off x="3309486" y="2637946"/>
                      <a:ext cx="3395592" cy="2446418"/>
                      <a:chOff x="4800278" y="1594338"/>
                      <a:chExt cx="3395592" cy="2446418"/>
                    </a:xfrm>
                  </p:grpSpPr>
                  <p:grpSp>
                    <p:nvGrpSpPr>
                      <p:cNvPr id="1457" name="Group 80">
                        <a:extLst>
                          <a:ext uri="{FF2B5EF4-FFF2-40B4-BE49-F238E27FC236}">
                            <a16:creationId xmlns:a16="http://schemas.microsoft.com/office/drawing/2014/main" id="{ABF1FEEF-6824-CC4A-861F-0EF7A12F2312}"/>
                          </a:ext>
                        </a:extLst>
                      </p:cNvPr>
                      <p:cNvGrpSpPr/>
                      <p:nvPr/>
                    </p:nvGrpSpPr>
                    <p:grpSpPr>
                      <a:xfrm>
                        <a:off x="4800278" y="1594338"/>
                        <a:ext cx="3395592" cy="2446418"/>
                        <a:chOff x="4800278" y="1594338"/>
                        <a:chExt cx="3395592" cy="2446418"/>
                      </a:xfrm>
                    </p:grpSpPr>
                    <p:sp>
                      <p:nvSpPr>
                        <p:cNvPr id="1464" name="Oval 1463">
                          <a:extLst>
                            <a:ext uri="{FF2B5EF4-FFF2-40B4-BE49-F238E27FC236}">
                              <a16:creationId xmlns:a16="http://schemas.microsoft.com/office/drawing/2014/main" id="{47EC4336-8477-814F-9A1C-777D0FE511DA}"/>
                            </a:ext>
                          </a:extLst>
                        </p:cNvPr>
                        <p:cNvSpPr/>
                        <p:nvPr/>
                      </p:nvSpPr>
                      <p:spPr>
                        <a:xfrm>
                          <a:off x="5228492" y="1594338"/>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65" name="Oval 1464">
                          <a:extLst>
                            <a:ext uri="{FF2B5EF4-FFF2-40B4-BE49-F238E27FC236}">
                              <a16:creationId xmlns:a16="http://schemas.microsoft.com/office/drawing/2014/main" id="{1E7375E9-29F6-8C42-A0D2-DEA8578A67A0}"/>
                            </a:ext>
                          </a:extLst>
                        </p:cNvPr>
                        <p:cNvSpPr/>
                        <p:nvPr/>
                      </p:nvSpPr>
                      <p:spPr>
                        <a:xfrm>
                          <a:off x="8109842" y="3964423"/>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66" name="Oval 1465">
                          <a:extLst>
                            <a:ext uri="{FF2B5EF4-FFF2-40B4-BE49-F238E27FC236}">
                              <a16:creationId xmlns:a16="http://schemas.microsoft.com/office/drawing/2014/main" id="{FA3CD14D-DCC2-8E4C-9AB2-AE6CE6E0BE6F}"/>
                            </a:ext>
                          </a:extLst>
                        </p:cNvPr>
                        <p:cNvSpPr/>
                        <p:nvPr/>
                      </p:nvSpPr>
                      <p:spPr>
                        <a:xfrm>
                          <a:off x="4800278" y="1811793"/>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67" name="Oval 1466">
                          <a:extLst>
                            <a:ext uri="{FF2B5EF4-FFF2-40B4-BE49-F238E27FC236}">
                              <a16:creationId xmlns:a16="http://schemas.microsoft.com/office/drawing/2014/main" id="{6DFC55FE-88C8-7543-B67F-3AF47E1360B3}"/>
                            </a:ext>
                          </a:extLst>
                        </p:cNvPr>
                        <p:cNvSpPr/>
                        <p:nvPr/>
                      </p:nvSpPr>
                      <p:spPr>
                        <a:xfrm>
                          <a:off x="7269651" y="1775323"/>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68" name="Oval 1467">
                          <a:extLst>
                            <a:ext uri="{FF2B5EF4-FFF2-40B4-BE49-F238E27FC236}">
                              <a16:creationId xmlns:a16="http://schemas.microsoft.com/office/drawing/2014/main" id="{B91B1338-8C11-FC43-9A92-84E9CC7C53D3}"/>
                            </a:ext>
                          </a:extLst>
                        </p:cNvPr>
                        <p:cNvSpPr/>
                        <p:nvPr/>
                      </p:nvSpPr>
                      <p:spPr>
                        <a:xfrm>
                          <a:off x="5093040" y="2407134"/>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nvGrpSpPr>
                      <p:cNvPr id="1458" name="Group 81">
                        <a:extLst>
                          <a:ext uri="{FF2B5EF4-FFF2-40B4-BE49-F238E27FC236}">
                            <a16:creationId xmlns:a16="http://schemas.microsoft.com/office/drawing/2014/main" id="{775D9B97-CF0B-7C42-BFF8-84B72331775D}"/>
                          </a:ext>
                        </a:extLst>
                      </p:cNvPr>
                      <p:cNvGrpSpPr/>
                      <p:nvPr/>
                    </p:nvGrpSpPr>
                    <p:grpSpPr>
                      <a:xfrm rot="3745637">
                        <a:off x="5623399" y="1821504"/>
                        <a:ext cx="1257523" cy="1116731"/>
                        <a:chOff x="4859101" y="1316143"/>
                        <a:chExt cx="1257523" cy="1116731"/>
                      </a:xfrm>
                    </p:grpSpPr>
                    <p:sp>
                      <p:nvSpPr>
                        <p:cNvPr id="1459" name="Oval 1458">
                          <a:extLst>
                            <a:ext uri="{FF2B5EF4-FFF2-40B4-BE49-F238E27FC236}">
                              <a16:creationId xmlns:a16="http://schemas.microsoft.com/office/drawing/2014/main" id="{7204C9C9-7711-8640-B3C7-FFEAD5E67DB7}"/>
                            </a:ext>
                          </a:extLst>
                        </p:cNvPr>
                        <p:cNvSpPr/>
                        <p:nvPr/>
                      </p:nvSpPr>
                      <p:spPr>
                        <a:xfrm>
                          <a:off x="5629040" y="1316143"/>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60" name="Oval 1459">
                          <a:extLst>
                            <a:ext uri="{FF2B5EF4-FFF2-40B4-BE49-F238E27FC236}">
                              <a16:creationId xmlns:a16="http://schemas.microsoft.com/office/drawing/2014/main" id="{8F2AAA00-9043-3D46-A40C-F8C46A0EA1C0}"/>
                            </a:ext>
                          </a:extLst>
                        </p:cNvPr>
                        <p:cNvSpPr/>
                        <p:nvPr/>
                      </p:nvSpPr>
                      <p:spPr>
                        <a:xfrm>
                          <a:off x="6030596" y="1956099"/>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61" name="Oval 1460">
                          <a:extLst>
                            <a:ext uri="{FF2B5EF4-FFF2-40B4-BE49-F238E27FC236}">
                              <a16:creationId xmlns:a16="http://schemas.microsoft.com/office/drawing/2014/main" id="{89065C4E-4C39-E64F-B3F0-E3D225859800}"/>
                            </a:ext>
                          </a:extLst>
                        </p:cNvPr>
                        <p:cNvSpPr/>
                        <p:nvPr/>
                      </p:nvSpPr>
                      <p:spPr>
                        <a:xfrm>
                          <a:off x="4859101" y="1765186"/>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62" name="Oval 1461">
                          <a:extLst>
                            <a:ext uri="{FF2B5EF4-FFF2-40B4-BE49-F238E27FC236}">
                              <a16:creationId xmlns:a16="http://schemas.microsoft.com/office/drawing/2014/main" id="{02E9EBEE-2961-0B40-AD1B-71CDF0C45BA0}"/>
                            </a:ext>
                          </a:extLst>
                        </p:cNvPr>
                        <p:cNvSpPr/>
                        <p:nvPr/>
                      </p:nvSpPr>
                      <p:spPr>
                        <a:xfrm>
                          <a:off x="5116196" y="2356541"/>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63" name="Oval 1462">
                          <a:extLst>
                            <a:ext uri="{FF2B5EF4-FFF2-40B4-BE49-F238E27FC236}">
                              <a16:creationId xmlns:a16="http://schemas.microsoft.com/office/drawing/2014/main" id="{53AED27C-042E-454A-A33D-EAB3A06A7CA3}"/>
                            </a:ext>
                          </a:extLst>
                        </p:cNvPr>
                        <p:cNvSpPr/>
                        <p:nvPr/>
                      </p:nvSpPr>
                      <p:spPr>
                        <a:xfrm>
                          <a:off x="5512522" y="1902400"/>
                          <a:ext cx="86028" cy="76333"/>
                        </a:xfrm>
                        <a:prstGeom prst="ellipse">
                          <a:avLst/>
                        </a:prstGeom>
                        <a:solidFill>
                          <a:srgbClr val="FFAB40">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grpSp>
              <p:grpSp>
                <p:nvGrpSpPr>
                  <p:cNvPr id="1447" name="Group 1446">
                    <a:extLst>
                      <a:ext uri="{FF2B5EF4-FFF2-40B4-BE49-F238E27FC236}">
                        <a16:creationId xmlns:a16="http://schemas.microsoft.com/office/drawing/2014/main" id="{AC54E42A-4411-9048-822E-F5E982C8BB39}"/>
                      </a:ext>
                    </a:extLst>
                  </p:cNvPr>
                  <p:cNvGrpSpPr/>
                  <p:nvPr/>
                </p:nvGrpSpPr>
                <p:grpSpPr>
                  <a:xfrm>
                    <a:off x="3200419" y="1874310"/>
                    <a:ext cx="1256767" cy="1657972"/>
                    <a:chOff x="4175203" y="1632487"/>
                    <a:chExt cx="2365083" cy="2540085"/>
                  </a:xfrm>
                </p:grpSpPr>
                <p:sp>
                  <p:nvSpPr>
                    <p:cNvPr id="1451" name="Freeform 1450">
                      <a:extLst>
                        <a:ext uri="{FF2B5EF4-FFF2-40B4-BE49-F238E27FC236}">
                          <a16:creationId xmlns:a16="http://schemas.microsoft.com/office/drawing/2014/main" id="{4788ECE9-9B63-5F4E-9B5A-027781252322}"/>
                        </a:ext>
                      </a:extLst>
                    </p:cNvPr>
                    <p:cNvSpPr/>
                    <p:nvPr/>
                  </p:nvSpPr>
                  <p:spPr>
                    <a:xfrm>
                      <a:off x="6265215" y="2665708"/>
                      <a:ext cx="275071" cy="292590"/>
                    </a:xfrm>
                    <a:custGeom>
                      <a:avLst/>
                      <a:gdLst>
                        <a:gd name="connsiteX0" fmla="*/ 1089382 w 1945166"/>
                        <a:gd name="connsiteY0" fmla="*/ 1809529 h 1832975"/>
                        <a:gd name="connsiteX1" fmla="*/ 1335566 w 1945166"/>
                        <a:gd name="connsiteY1" fmla="*/ 1797806 h 1832975"/>
                        <a:gd name="connsiteX2" fmla="*/ 1382459 w 1945166"/>
                        <a:gd name="connsiteY2" fmla="*/ 1762637 h 1832975"/>
                        <a:gd name="connsiteX3" fmla="*/ 1452797 w 1945166"/>
                        <a:gd name="connsiteY3" fmla="*/ 1739191 h 1832975"/>
                        <a:gd name="connsiteX4" fmla="*/ 1581751 w 1945166"/>
                        <a:gd name="connsiteY4" fmla="*/ 1680575 h 1832975"/>
                        <a:gd name="connsiteX5" fmla="*/ 1663812 w 1945166"/>
                        <a:gd name="connsiteY5" fmla="*/ 1610237 h 1832975"/>
                        <a:gd name="connsiteX6" fmla="*/ 1698982 w 1945166"/>
                        <a:gd name="connsiteY6" fmla="*/ 1563345 h 1832975"/>
                        <a:gd name="connsiteX7" fmla="*/ 1792766 w 1945166"/>
                        <a:gd name="connsiteY7" fmla="*/ 1469560 h 1832975"/>
                        <a:gd name="connsiteX8" fmla="*/ 1827935 w 1945166"/>
                        <a:gd name="connsiteY8" fmla="*/ 1434391 h 1832975"/>
                        <a:gd name="connsiteX9" fmla="*/ 1886551 w 1945166"/>
                        <a:gd name="connsiteY9" fmla="*/ 1352329 h 1832975"/>
                        <a:gd name="connsiteX10" fmla="*/ 1898274 w 1945166"/>
                        <a:gd name="connsiteY10" fmla="*/ 1317160 h 1832975"/>
                        <a:gd name="connsiteX11" fmla="*/ 1909997 w 1945166"/>
                        <a:gd name="connsiteY11" fmla="*/ 1258545 h 1832975"/>
                        <a:gd name="connsiteX12" fmla="*/ 1933443 w 1945166"/>
                        <a:gd name="connsiteY12" fmla="*/ 1211652 h 1832975"/>
                        <a:gd name="connsiteX13" fmla="*/ 1945166 w 1945166"/>
                        <a:gd name="connsiteY13" fmla="*/ 1176483 h 1832975"/>
                        <a:gd name="connsiteX14" fmla="*/ 1933443 w 1945166"/>
                        <a:gd name="connsiteY14" fmla="*/ 719283 h 1832975"/>
                        <a:gd name="connsiteX15" fmla="*/ 1921720 w 1945166"/>
                        <a:gd name="connsiteY15" fmla="*/ 684114 h 1832975"/>
                        <a:gd name="connsiteX16" fmla="*/ 1898274 w 1945166"/>
                        <a:gd name="connsiteY16" fmla="*/ 578606 h 1832975"/>
                        <a:gd name="connsiteX17" fmla="*/ 1874828 w 1945166"/>
                        <a:gd name="connsiteY17" fmla="*/ 543437 h 1832975"/>
                        <a:gd name="connsiteX18" fmla="*/ 1863105 w 1945166"/>
                        <a:gd name="connsiteY18" fmla="*/ 508268 h 1832975"/>
                        <a:gd name="connsiteX19" fmla="*/ 1816212 w 1945166"/>
                        <a:gd name="connsiteY19" fmla="*/ 461375 h 1832975"/>
                        <a:gd name="connsiteX20" fmla="*/ 1804489 w 1945166"/>
                        <a:gd name="connsiteY20" fmla="*/ 426206 h 1832975"/>
                        <a:gd name="connsiteX21" fmla="*/ 1722428 w 1945166"/>
                        <a:gd name="connsiteY21" fmla="*/ 344145 h 1832975"/>
                        <a:gd name="connsiteX22" fmla="*/ 1628643 w 1945166"/>
                        <a:gd name="connsiteY22" fmla="*/ 226914 h 1832975"/>
                        <a:gd name="connsiteX23" fmla="*/ 1558305 w 1945166"/>
                        <a:gd name="connsiteY23" fmla="*/ 180021 h 1832975"/>
                        <a:gd name="connsiteX24" fmla="*/ 1534859 w 1945166"/>
                        <a:gd name="connsiteY24" fmla="*/ 144852 h 1832975"/>
                        <a:gd name="connsiteX25" fmla="*/ 1441074 w 1945166"/>
                        <a:gd name="connsiteY25" fmla="*/ 121406 h 1832975"/>
                        <a:gd name="connsiteX26" fmla="*/ 1394182 w 1945166"/>
                        <a:gd name="connsiteY26" fmla="*/ 97960 h 1832975"/>
                        <a:gd name="connsiteX27" fmla="*/ 1359012 w 1945166"/>
                        <a:gd name="connsiteY27" fmla="*/ 74514 h 1832975"/>
                        <a:gd name="connsiteX28" fmla="*/ 1312120 w 1945166"/>
                        <a:gd name="connsiteY28" fmla="*/ 62791 h 1832975"/>
                        <a:gd name="connsiteX29" fmla="*/ 1276951 w 1945166"/>
                        <a:gd name="connsiteY29" fmla="*/ 39345 h 1832975"/>
                        <a:gd name="connsiteX30" fmla="*/ 995597 w 1945166"/>
                        <a:gd name="connsiteY30" fmla="*/ 39345 h 1832975"/>
                        <a:gd name="connsiteX31" fmla="*/ 948705 w 1945166"/>
                        <a:gd name="connsiteY31" fmla="*/ 51068 h 1832975"/>
                        <a:gd name="connsiteX32" fmla="*/ 808028 w 1945166"/>
                        <a:gd name="connsiteY32" fmla="*/ 74514 h 1832975"/>
                        <a:gd name="connsiteX33" fmla="*/ 772859 w 1945166"/>
                        <a:gd name="connsiteY33" fmla="*/ 86237 h 1832975"/>
                        <a:gd name="connsiteX34" fmla="*/ 749412 w 1945166"/>
                        <a:gd name="connsiteY34" fmla="*/ 109683 h 1832975"/>
                        <a:gd name="connsiteX35" fmla="*/ 714243 w 1945166"/>
                        <a:gd name="connsiteY35" fmla="*/ 121406 h 1832975"/>
                        <a:gd name="connsiteX36" fmla="*/ 679074 w 1945166"/>
                        <a:gd name="connsiteY36" fmla="*/ 144852 h 1832975"/>
                        <a:gd name="connsiteX37" fmla="*/ 643905 w 1945166"/>
                        <a:gd name="connsiteY37" fmla="*/ 215191 h 1832975"/>
                        <a:gd name="connsiteX38" fmla="*/ 620459 w 1945166"/>
                        <a:gd name="connsiteY38" fmla="*/ 262083 h 1832975"/>
                        <a:gd name="connsiteX39" fmla="*/ 597012 w 1945166"/>
                        <a:gd name="connsiteY39" fmla="*/ 285529 h 1832975"/>
                        <a:gd name="connsiteX40" fmla="*/ 573566 w 1945166"/>
                        <a:gd name="connsiteY40" fmla="*/ 320698 h 1832975"/>
                        <a:gd name="connsiteX41" fmla="*/ 550120 w 1945166"/>
                        <a:gd name="connsiteY41" fmla="*/ 344145 h 1832975"/>
                        <a:gd name="connsiteX42" fmla="*/ 503228 w 1945166"/>
                        <a:gd name="connsiteY42" fmla="*/ 414483 h 1832975"/>
                        <a:gd name="connsiteX43" fmla="*/ 491505 w 1945166"/>
                        <a:gd name="connsiteY43" fmla="*/ 449652 h 1832975"/>
                        <a:gd name="connsiteX44" fmla="*/ 456335 w 1945166"/>
                        <a:gd name="connsiteY44" fmla="*/ 473098 h 1832975"/>
                        <a:gd name="connsiteX45" fmla="*/ 362551 w 1945166"/>
                        <a:gd name="connsiteY45" fmla="*/ 496545 h 1832975"/>
                        <a:gd name="connsiteX46" fmla="*/ 257043 w 1945166"/>
                        <a:gd name="connsiteY46" fmla="*/ 531714 h 1832975"/>
                        <a:gd name="connsiteX47" fmla="*/ 221874 w 1945166"/>
                        <a:gd name="connsiteY47" fmla="*/ 543437 h 1832975"/>
                        <a:gd name="connsiteX48" fmla="*/ 186705 w 1945166"/>
                        <a:gd name="connsiteY48" fmla="*/ 566883 h 1832975"/>
                        <a:gd name="connsiteX49" fmla="*/ 163259 w 1945166"/>
                        <a:gd name="connsiteY49" fmla="*/ 602052 h 1832975"/>
                        <a:gd name="connsiteX50" fmla="*/ 151535 w 1945166"/>
                        <a:gd name="connsiteY50" fmla="*/ 637221 h 1832975"/>
                        <a:gd name="connsiteX51" fmla="*/ 116366 w 1945166"/>
                        <a:gd name="connsiteY51" fmla="*/ 660668 h 1832975"/>
                        <a:gd name="connsiteX52" fmla="*/ 69474 w 1945166"/>
                        <a:gd name="connsiteY52" fmla="*/ 731006 h 1832975"/>
                        <a:gd name="connsiteX53" fmla="*/ 22582 w 1945166"/>
                        <a:gd name="connsiteY53" fmla="*/ 848237 h 1832975"/>
                        <a:gd name="connsiteX54" fmla="*/ 22582 w 1945166"/>
                        <a:gd name="connsiteY54" fmla="*/ 1164760 h 1832975"/>
                        <a:gd name="connsiteX55" fmla="*/ 69474 w 1945166"/>
                        <a:gd name="connsiteY55" fmla="*/ 1258545 h 1832975"/>
                        <a:gd name="connsiteX56" fmla="*/ 116366 w 1945166"/>
                        <a:gd name="connsiteY56" fmla="*/ 1270268 h 1832975"/>
                        <a:gd name="connsiteX57" fmla="*/ 198428 w 1945166"/>
                        <a:gd name="connsiteY57" fmla="*/ 1364052 h 1832975"/>
                        <a:gd name="connsiteX58" fmla="*/ 257043 w 1945166"/>
                        <a:gd name="connsiteY58" fmla="*/ 1422668 h 1832975"/>
                        <a:gd name="connsiteX59" fmla="*/ 292212 w 1945166"/>
                        <a:gd name="connsiteY59" fmla="*/ 1457837 h 1832975"/>
                        <a:gd name="connsiteX60" fmla="*/ 374274 w 1945166"/>
                        <a:gd name="connsiteY60" fmla="*/ 1504729 h 1832975"/>
                        <a:gd name="connsiteX61" fmla="*/ 444612 w 1945166"/>
                        <a:gd name="connsiteY61" fmla="*/ 1539898 h 1832975"/>
                        <a:gd name="connsiteX62" fmla="*/ 514951 w 1945166"/>
                        <a:gd name="connsiteY62" fmla="*/ 1598514 h 1832975"/>
                        <a:gd name="connsiteX63" fmla="*/ 550120 w 1945166"/>
                        <a:gd name="connsiteY63" fmla="*/ 1621960 h 1832975"/>
                        <a:gd name="connsiteX64" fmla="*/ 632182 w 1945166"/>
                        <a:gd name="connsiteY64" fmla="*/ 1645406 h 1832975"/>
                        <a:gd name="connsiteX65" fmla="*/ 702520 w 1945166"/>
                        <a:gd name="connsiteY65" fmla="*/ 1668852 h 1832975"/>
                        <a:gd name="connsiteX66" fmla="*/ 772859 w 1945166"/>
                        <a:gd name="connsiteY66" fmla="*/ 1704021 h 1832975"/>
                        <a:gd name="connsiteX67" fmla="*/ 854920 w 1945166"/>
                        <a:gd name="connsiteY67" fmla="*/ 1739191 h 1832975"/>
                        <a:gd name="connsiteX68" fmla="*/ 878366 w 1945166"/>
                        <a:gd name="connsiteY68" fmla="*/ 1774360 h 1832975"/>
                        <a:gd name="connsiteX69" fmla="*/ 913535 w 1945166"/>
                        <a:gd name="connsiteY69" fmla="*/ 1809529 h 1832975"/>
                        <a:gd name="connsiteX70" fmla="*/ 983874 w 1945166"/>
                        <a:gd name="connsiteY70" fmla="*/ 1832975 h 1832975"/>
                        <a:gd name="connsiteX71" fmla="*/ 1054212 w 1945166"/>
                        <a:gd name="connsiteY71" fmla="*/ 1821252 h 1832975"/>
                        <a:gd name="connsiteX72" fmla="*/ 1089382 w 1945166"/>
                        <a:gd name="connsiteY72" fmla="*/ 1809529 h 183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45166" h="1832975">
                          <a:moveTo>
                            <a:pt x="1089382" y="1809529"/>
                          </a:moveTo>
                          <a:cubicBezTo>
                            <a:pt x="1136274" y="1805621"/>
                            <a:pt x="1254443" y="1810786"/>
                            <a:pt x="1335566" y="1797806"/>
                          </a:cubicBezTo>
                          <a:cubicBezTo>
                            <a:pt x="1354859" y="1794719"/>
                            <a:pt x="1364983" y="1771375"/>
                            <a:pt x="1382459" y="1762637"/>
                          </a:cubicBezTo>
                          <a:cubicBezTo>
                            <a:pt x="1404564" y="1751585"/>
                            <a:pt x="1429351" y="1747006"/>
                            <a:pt x="1452797" y="1739191"/>
                          </a:cubicBezTo>
                          <a:cubicBezTo>
                            <a:pt x="1502592" y="1722593"/>
                            <a:pt x="1529331" y="1715522"/>
                            <a:pt x="1581751" y="1680575"/>
                          </a:cubicBezTo>
                          <a:cubicBezTo>
                            <a:pt x="1624442" y="1652114"/>
                            <a:pt x="1624013" y="1655721"/>
                            <a:pt x="1663812" y="1610237"/>
                          </a:cubicBezTo>
                          <a:cubicBezTo>
                            <a:pt x="1676678" y="1595533"/>
                            <a:pt x="1685779" y="1577748"/>
                            <a:pt x="1698982" y="1563345"/>
                          </a:cubicBezTo>
                          <a:cubicBezTo>
                            <a:pt x="1728856" y="1530755"/>
                            <a:pt x="1761505" y="1500822"/>
                            <a:pt x="1792766" y="1469560"/>
                          </a:cubicBezTo>
                          <a:cubicBezTo>
                            <a:pt x="1804489" y="1457837"/>
                            <a:pt x="1818739" y="1448185"/>
                            <a:pt x="1827935" y="1434391"/>
                          </a:cubicBezTo>
                          <a:cubicBezTo>
                            <a:pt x="1862220" y="1382964"/>
                            <a:pt x="1842928" y="1410493"/>
                            <a:pt x="1886551" y="1352329"/>
                          </a:cubicBezTo>
                          <a:cubicBezTo>
                            <a:pt x="1890459" y="1340606"/>
                            <a:pt x="1895277" y="1329148"/>
                            <a:pt x="1898274" y="1317160"/>
                          </a:cubicBezTo>
                          <a:cubicBezTo>
                            <a:pt x="1903107" y="1297830"/>
                            <a:pt x="1903696" y="1277448"/>
                            <a:pt x="1909997" y="1258545"/>
                          </a:cubicBezTo>
                          <a:cubicBezTo>
                            <a:pt x="1915523" y="1241966"/>
                            <a:pt x="1926559" y="1227715"/>
                            <a:pt x="1933443" y="1211652"/>
                          </a:cubicBezTo>
                          <a:cubicBezTo>
                            <a:pt x="1938311" y="1200294"/>
                            <a:pt x="1941258" y="1188206"/>
                            <a:pt x="1945166" y="1176483"/>
                          </a:cubicBezTo>
                          <a:cubicBezTo>
                            <a:pt x="1941258" y="1024083"/>
                            <a:pt x="1940694" y="871561"/>
                            <a:pt x="1933443" y="719283"/>
                          </a:cubicBezTo>
                          <a:cubicBezTo>
                            <a:pt x="1932855" y="706940"/>
                            <a:pt x="1924717" y="696102"/>
                            <a:pt x="1921720" y="684114"/>
                          </a:cubicBezTo>
                          <a:cubicBezTo>
                            <a:pt x="1918382" y="670760"/>
                            <a:pt x="1905495" y="595455"/>
                            <a:pt x="1898274" y="578606"/>
                          </a:cubicBezTo>
                          <a:cubicBezTo>
                            <a:pt x="1892724" y="565656"/>
                            <a:pt x="1881129" y="556039"/>
                            <a:pt x="1874828" y="543437"/>
                          </a:cubicBezTo>
                          <a:cubicBezTo>
                            <a:pt x="1869302" y="532384"/>
                            <a:pt x="1870287" y="518323"/>
                            <a:pt x="1863105" y="508268"/>
                          </a:cubicBezTo>
                          <a:cubicBezTo>
                            <a:pt x="1850256" y="490280"/>
                            <a:pt x="1816212" y="461375"/>
                            <a:pt x="1816212" y="461375"/>
                          </a:cubicBezTo>
                          <a:cubicBezTo>
                            <a:pt x="1812304" y="449652"/>
                            <a:pt x="1812208" y="435855"/>
                            <a:pt x="1804489" y="426206"/>
                          </a:cubicBezTo>
                          <a:cubicBezTo>
                            <a:pt x="1780323" y="395999"/>
                            <a:pt x="1722428" y="344145"/>
                            <a:pt x="1722428" y="344145"/>
                          </a:cubicBezTo>
                          <a:cubicBezTo>
                            <a:pt x="1684153" y="267594"/>
                            <a:pt x="1711340" y="309610"/>
                            <a:pt x="1628643" y="226914"/>
                          </a:cubicBezTo>
                          <a:cubicBezTo>
                            <a:pt x="1584735" y="183007"/>
                            <a:pt x="1609202" y="196988"/>
                            <a:pt x="1558305" y="180021"/>
                          </a:cubicBezTo>
                          <a:cubicBezTo>
                            <a:pt x="1550490" y="168298"/>
                            <a:pt x="1545861" y="153653"/>
                            <a:pt x="1534859" y="144852"/>
                          </a:cubicBezTo>
                          <a:cubicBezTo>
                            <a:pt x="1522843" y="135240"/>
                            <a:pt x="1443993" y="121990"/>
                            <a:pt x="1441074" y="121406"/>
                          </a:cubicBezTo>
                          <a:cubicBezTo>
                            <a:pt x="1425443" y="113591"/>
                            <a:pt x="1409355" y="106630"/>
                            <a:pt x="1394182" y="97960"/>
                          </a:cubicBezTo>
                          <a:cubicBezTo>
                            <a:pt x="1381949" y="90970"/>
                            <a:pt x="1371962" y="80064"/>
                            <a:pt x="1359012" y="74514"/>
                          </a:cubicBezTo>
                          <a:cubicBezTo>
                            <a:pt x="1344203" y="68167"/>
                            <a:pt x="1327751" y="66699"/>
                            <a:pt x="1312120" y="62791"/>
                          </a:cubicBezTo>
                          <a:cubicBezTo>
                            <a:pt x="1300397" y="54976"/>
                            <a:pt x="1289553" y="45646"/>
                            <a:pt x="1276951" y="39345"/>
                          </a:cubicBezTo>
                          <a:cubicBezTo>
                            <a:pt x="1198264" y="0"/>
                            <a:pt x="1025292" y="37931"/>
                            <a:pt x="995597" y="39345"/>
                          </a:cubicBezTo>
                          <a:cubicBezTo>
                            <a:pt x="979966" y="43253"/>
                            <a:pt x="964557" y="48186"/>
                            <a:pt x="948705" y="51068"/>
                          </a:cubicBezTo>
                          <a:cubicBezTo>
                            <a:pt x="875917" y="64302"/>
                            <a:pt x="872827" y="58314"/>
                            <a:pt x="808028" y="74514"/>
                          </a:cubicBezTo>
                          <a:cubicBezTo>
                            <a:pt x="796040" y="77511"/>
                            <a:pt x="784582" y="82329"/>
                            <a:pt x="772859" y="86237"/>
                          </a:cubicBezTo>
                          <a:cubicBezTo>
                            <a:pt x="765043" y="94052"/>
                            <a:pt x="758890" y="103996"/>
                            <a:pt x="749412" y="109683"/>
                          </a:cubicBezTo>
                          <a:cubicBezTo>
                            <a:pt x="738816" y="116041"/>
                            <a:pt x="725296" y="115880"/>
                            <a:pt x="714243" y="121406"/>
                          </a:cubicBezTo>
                          <a:cubicBezTo>
                            <a:pt x="701641" y="127707"/>
                            <a:pt x="690797" y="137037"/>
                            <a:pt x="679074" y="144852"/>
                          </a:cubicBezTo>
                          <a:cubicBezTo>
                            <a:pt x="657581" y="209331"/>
                            <a:pt x="680265" y="151560"/>
                            <a:pt x="643905" y="215191"/>
                          </a:cubicBezTo>
                          <a:cubicBezTo>
                            <a:pt x="635235" y="230364"/>
                            <a:pt x="630153" y="247543"/>
                            <a:pt x="620459" y="262083"/>
                          </a:cubicBezTo>
                          <a:cubicBezTo>
                            <a:pt x="614328" y="271279"/>
                            <a:pt x="603917" y="276898"/>
                            <a:pt x="597012" y="285529"/>
                          </a:cubicBezTo>
                          <a:cubicBezTo>
                            <a:pt x="588210" y="296531"/>
                            <a:pt x="582367" y="309696"/>
                            <a:pt x="573566" y="320698"/>
                          </a:cubicBezTo>
                          <a:cubicBezTo>
                            <a:pt x="566661" y="329329"/>
                            <a:pt x="556752" y="335303"/>
                            <a:pt x="550120" y="344145"/>
                          </a:cubicBezTo>
                          <a:cubicBezTo>
                            <a:pt x="533213" y="366688"/>
                            <a:pt x="512139" y="387750"/>
                            <a:pt x="503228" y="414483"/>
                          </a:cubicBezTo>
                          <a:cubicBezTo>
                            <a:pt x="499320" y="426206"/>
                            <a:pt x="499225" y="440003"/>
                            <a:pt x="491505" y="449652"/>
                          </a:cubicBezTo>
                          <a:cubicBezTo>
                            <a:pt x="482703" y="460654"/>
                            <a:pt x="468937" y="466797"/>
                            <a:pt x="456335" y="473098"/>
                          </a:cubicBezTo>
                          <a:cubicBezTo>
                            <a:pt x="427881" y="487325"/>
                            <a:pt x="391976" y="488520"/>
                            <a:pt x="362551" y="496545"/>
                          </a:cubicBezTo>
                          <a:lnTo>
                            <a:pt x="257043" y="531714"/>
                          </a:lnTo>
                          <a:cubicBezTo>
                            <a:pt x="245320" y="535622"/>
                            <a:pt x="232156" y="536582"/>
                            <a:pt x="221874" y="543437"/>
                          </a:cubicBezTo>
                          <a:lnTo>
                            <a:pt x="186705" y="566883"/>
                          </a:lnTo>
                          <a:cubicBezTo>
                            <a:pt x="178890" y="578606"/>
                            <a:pt x="169560" y="589450"/>
                            <a:pt x="163259" y="602052"/>
                          </a:cubicBezTo>
                          <a:cubicBezTo>
                            <a:pt x="157733" y="613105"/>
                            <a:pt x="159255" y="627572"/>
                            <a:pt x="151535" y="637221"/>
                          </a:cubicBezTo>
                          <a:cubicBezTo>
                            <a:pt x="142733" y="648223"/>
                            <a:pt x="128089" y="652852"/>
                            <a:pt x="116366" y="660668"/>
                          </a:cubicBezTo>
                          <a:cubicBezTo>
                            <a:pt x="100735" y="684114"/>
                            <a:pt x="78385" y="704273"/>
                            <a:pt x="69474" y="731006"/>
                          </a:cubicBezTo>
                          <a:cubicBezTo>
                            <a:pt x="40502" y="817924"/>
                            <a:pt x="57081" y="779240"/>
                            <a:pt x="22582" y="848237"/>
                          </a:cubicBezTo>
                          <a:cubicBezTo>
                            <a:pt x="3140" y="984334"/>
                            <a:pt x="0" y="969052"/>
                            <a:pt x="22582" y="1164760"/>
                          </a:cubicBezTo>
                          <a:cubicBezTo>
                            <a:pt x="25227" y="1187682"/>
                            <a:pt x="39419" y="1243517"/>
                            <a:pt x="69474" y="1258545"/>
                          </a:cubicBezTo>
                          <a:cubicBezTo>
                            <a:pt x="83885" y="1265751"/>
                            <a:pt x="100735" y="1266360"/>
                            <a:pt x="116366" y="1270268"/>
                          </a:cubicBezTo>
                          <a:cubicBezTo>
                            <a:pt x="171074" y="1352329"/>
                            <a:pt x="139813" y="1324975"/>
                            <a:pt x="198428" y="1364052"/>
                          </a:cubicBezTo>
                          <a:cubicBezTo>
                            <a:pt x="241411" y="1428527"/>
                            <a:pt x="198429" y="1373822"/>
                            <a:pt x="257043" y="1422668"/>
                          </a:cubicBezTo>
                          <a:cubicBezTo>
                            <a:pt x="269779" y="1433282"/>
                            <a:pt x="279476" y="1447224"/>
                            <a:pt x="292212" y="1457837"/>
                          </a:cubicBezTo>
                          <a:cubicBezTo>
                            <a:pt x="323368" y="1483800"/>
                            <a:pt x="337793" y="1483883"/>
                            <a:pt x="374274" y="1504729"/>
                          </a:cubicBezTo>
                          <a:cubicBezTo>
                            <a:pt x="437905" y="1541090"/>
                            <a:pt x="380132" y="1518405"/>
                            <a:pt x="444612" y="1539898"/>
                          </a:cubicBezTo>
                          <a:cubicBezTo>
                            <a:pt x="477934" y="1573220"/>
                            <a:pt x="466183" y="1563680"/>
                            <a:pt x="514951" y="1598514"/>
                          </a:cubicBezTo>
                          <a:cubicBezTo>
                            <a:pt x="526416" y="1606703"/>
                            <a:pt x="537518" y="1615659"/>
                            <a:pt x="550120" y="1621960"/>
                          </a:cubicBezTo>
                          <a:cubicBezTo>
                            <a:pt x="569820" y="1631810"/>
                            <a:pt x="613401" y="1639772"/>
                            <a:pt x="632182" y="1645406"/>
                          </a:cubicBezTo>
                          <a:cubicBezTo>
                            <a:pt x="655854" y="1652508"/>
                            <a:pt x="681956" y="1655143"/>
                            <a:pt x="702520" y="1668852"/>
                          </a:cubicBezTo>
                          <a:cubicBezTo>
                            <a:pt x="747971" y="1699153"/>
                            <a:pt x="724323" y="1687843"/>
                            <a:pt x="772859" y="1704021"/>
                          </a:cubicBezTo>
                          <a:cubicBezTo>
                            <a:pt x="843780" y="1774945"/>
                            <a:pt x="725280" y="1665111"/>
                            <a:pt x="854920" y="1739191"/>
                          </a:cubicBezTo>
                          <a:cubicBezTo>
                            <a:pt x="867153" y="1746181"/>
                            <a:pt x="869346" y="1763536"/>
                            <a:pt x="878366" y="1774360"/>
                          </a:cubicBezTo>
                          <a:cubicBezTo>
                            <a:pt x="888980" y="1787096"/>
                            <a:pt x="899042" y="1801478"/>
                            <a:pt x="913535" y="1809529"/>
                          </a:cubicBezTo>
                          <a:cubicBezTo>
                            <a:pt x="935139" y="1821531"/>
                            <a:pt x="983874" y="1832975"/>
                            <a:pt x="983874" y="1832975"/>
                          </a:cubicBezTo>
                          <a:cubicBezTo>
                            <a:pt x="1007320" y="1829067"/>
                            <a:pt x="1031009" y="1826408"/>
                            <a:pt x="1054212" y="1821252"/>
                          </a:cubicBezTo>
                          <a:cubicBezTo>
                            <a:pt x="1112527" y="1808293"/>
                            <a:pt x="1042490" y="1813437"/>
                            <a:pt x="1089382" y="1809529"/>
                          </a:cubicBezTo>
                          <a:close/>
                        </a:path>
                      </a:pathLst>
                    </a:custGeom>
                    <a:solidFill>
                      <a:srgbClr val="595959">
                        <a:lumMod val="60000"/>
                        <a:lumOff val="40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52" name="Freeform 1451">
                      <a:extLst>
                        <a:ext uri="{FF2B5EF4-FFF2-40B4-BE49-F238E27FC236}">
                          <a16:creationId xmlns:a16="http://schemas.microsoft.com/office/drawing/2014/main" id="{523F056E-6687-EF4D-91E1-0F891BF26F7B}"/>
                        </a:ext>
                      </a:extLst>
                    </p:cNvPr>
                    <p:cNvSpPr/>
                    <p:nvPr/>
                  </p:nvSpPr>
                  <p:spPr>
                    <a:xfrm rot="8185627">
                      <a:off x="4175203" y="3879982"/>
                      <a:ext cx="275071" cy="292590"/>
                    </a:xfrm>
                    <a:custGeom>
                      <a:avLst/>
                      <a:gdLst>
                        <a:gd name="connsiteX0" fmla="*/ 1089382 w 1945166"/>
                        <a:gd name="connsiteY0" fmla="*/ 1809529 h 1832975"/>
                        <a:gd name="connsiteX1" fmla="*/ 1335566 w 1945166"/>
                        <a:gd name="connsiteY1" fmla="*/ 1797806 h 1832975"/>
                        <a:gd name="connsiteX2" fmla="*/ 1382459 w 1945166"/>
                        <a:gd name="connsiteY2" fmla="*/ 1762637 h 1832975"/>
                        <a:gd name="connsiteX3" fmla="*/ 1452797 w 1945166"/>
                        <a:gd name="connsiteY3" fmla="*/ 1739191 h 1832975"/>
                        <a:gd name="connsiteX4" fmla="*/ 1581751 w 1945166"/>
                        <a:gd name="connsiteY4" fmla="*/ 1680575 h 1832975"/>
                        <a:gd name="connsiteX5" fmla="*/ 1663812 w 1945166"/>
                        <a:gd name="connsiteY5" fmla="*/ 1610237 h 1832975"/>
                        <a:gd name="connsiteX6" fmla="*/ 1698982 w 1945166"/>
                        <a:gd name="connsiteY6" fmla="*/ 1563345 h 1832975"/>
                        <a:gd name="connsiteX7" fmla="*/ 1792766 w 1945166"/>
                        <a:gd name="connsiteY7" fmla="*/ 1469560 h 1832975"/>
                        <a:gd name="connsiteX8" fmla="*/ 1827935 w 1945166"/>
                        <a:gd name="connsiteY8" fmla="*/ 1434391 h 1832975"/>
                        <a:gd name="connsiteX9" fmla="*/ 1886551 w 1945166"/>
                        <a:gd name="connsiteY9" fmla="*/ 1352329 h 1832975"/>
                        <a:gd name="connsiteX10" fmla="*/ 1898274 w 1945166"/>
                        <a:gd name="connsiteY10" fmla="*/ 1317160 h 1832975"/>
                        <a:gd name="connsiteX11" fmla="*/ 1909997 w 1945166"/>
                        <a:gd name="connsiteY11" fmla="*/ 1258545 h 1832975"/>
                        <a:gd name="connsiteX12" fmla="*/ 1933443 w 1945166"/>
                        <a:gd name="connsiteY12" fmla="*/ 1211652 h 1832975"/>
                        <a:gd name="connsiteX13" fmla="*/ 1945166 w 1945166"/>
                        <a:gd name="connsiteY13" fmla="*/ 1176483 h 1832975"/>
                        <a:gd name="connsiteX14" fmla="*/ 1933443 w 1945166"/>
                        <a:gd name="connsiteY14" fmla="*/ 719283 h 1832975"/>
                        <a:gd name="connsiteX15" fmla="*/ 1921720 w 1945166"/>
                        <a:gd name="connsiteY15" fmla="*/ 684114 h 1832975"/>
                        <a:gd name="connsiteX16" fmla="*/ 1898274 w 1945166"/>
                        <a:gd name="connsiteY16" fmla="*/ 578606 h 1832975"/>
                        <a:gd name="connsiteX17" fmla="*/ 1874828 w 1945166"/>
                        <a:gd name="connsiteY17" fmla="*/ 543437 h 1832975"/>
                        <a:gd name="connsiteX18" fmla="*/ 1863105 w 1945166"/>
                        <a:gd name="connsiteY18" fmla="*/ 508268 h 1832975"/>
                        <a:gd name="connsiteX19" fmla="*/ 1816212 w 1945166"/>
                        <a:gd name="connsiteY19" fmla="*/ 461375 h 1832975"/>
                        <a:gd name="connsiteX20" fmla="*/ 1804489 w 1945166"/>
                        <a:gd name="connsiteY20" fmla="*/ 426206 h 1832975"/>
                        <a:gd name="connsiteX21" fmla="*/ 1722428 w 1945166"/>
                        <a:gd name="connsiteY21" fmla="*/ 344145 h 1832975"/>
                        <a:gd name="connsiteX22" fmla="*/ 1628643 w 1945166"/>
                        <a:gd name="connsiteY22" fmla="*/ 226914 h 1832975"/>
                        <a:gd name="connsiteX23" fmla="*/ 1558305 w 1945166"/>
                        <a:gd name="connsiteY23" fmla="*/ 180021 h 1832975"/>
                        <a:gd name="connsiteX24" fmla="*/ 1534859 w 1945166"/>
                        <a:gd name="connsiteY24" fmla="*/ 144852 h 1832975"/>
                        <a:gd name="connsiteX25" fmla="*/ 1441074 w 1945166"/>
                        <a:gd name="connsiteY25" fmla="*/ 121406 h 1832975"/>
                        <a:gd name="connsiteX26" fmla="*/ 1394182 w 1945166"/>
                        <a:gd name="connsiteY26" fmla="*/ 97960 h 1832975"/>
                        <a:gd name="connsiteX27" fmla="*/ 1359012 w 1945166"/>
                        <a:gd name="connsiteY27" fmla="*/ 74514 h 1832975"/>
                        <a:gd name="connsiteX28" fmla="*/ 1312120 w 1945166"/>
                        <a:gd name="connsiteY28" fmla="*/ 62791 h 1832975"/>
                        <a:gd name="connsiteX29" fmla="*/ 1276951 w 1945166"/>
                        <a:gd name="connsiteY29" fmla="*/ 39345 h 1832975"/>
                        <a:gd name="connsiteX30" fmla="*/ 995597 w 1945166"/>
                        <a:gd name="connsiteY30" fmla="*/ 39345 h 1832975"/>
                        <a:gd name="connsiteX31" fmla="*/ 948705 w 1945166"/>
                        <a:gd name="connsiteY31" fmla="*/ 51068 h 1832975"/>
                        <a:gd name="connsiteX32" fmla="*/ 808028 w 1945166"/>
                        <a:gd name="connsiteY32" fmla="*/ 74514 h 1832975"/>
                        <a:gd name="connsiteX33" fmla="*/ 772859 w 1945166"/>
                        <a:gd name="connsiteY33" fmla="*/ 86237 h 1832975"/>
                        <a:gd name="connsiteX34" fmla="*/ 749412 w 1945166"/>
                        <a:gd name="connsiteY34" fmla="*/ 109683 h 1832975"/>
                        <a:gd name="connsiteX35" fmla="*/ 714243 w 1945166"/>
                        <a:gd name="connsiteY35" fmla="*/ 121406 h 1832975"/>
                        <a:gd name="connsiteX36" fmla="*/ 679074 w 1945166"/>
                        <a:gd name="connsiteY36" fmla="*/ 144852 h 1832975"/>
                        <a:gd name="connsiteX37" fmla="*/ 643905 w 1945166"/>
                        <a:gd name="connsiteY37" fmla="*/ 215191 h 1832975"/>
                        <a:gd name="connsiteX38" fmla="*/ 620459 w 1945166"/>
                        <a:gd name="connsiteY38" fmla="*/ 262083 h 1832975"/>
                        <a:gd name="connsiteX39" fmla="*/ 597012 w 1945166"/>
                        <a:gd name="connsiteY39" fmla="*/ 285529 h 1832975"/>
                        <a:gd name="connsiteX40" fmla="*/ 573566 w 1945166"/>
                        <a:gd name="connsiteY40" fmla="*/ 320698 h 1832975"/>
                        <a:gd name="connsiteX41" fmla="*/ 550120 w 1945166"/>
                        <a:gd name="connsiteY41" fmla="*/ 344145 h 1832975"/>
                        <a:gd name="connsiteX42" fmla="*/ 503228 w 1945166"/>
                        <a:gd name="connsiteY42" fmla="*/ 414483 h 1832975"/>
                        <a:gd name="connsiteX43" fmla="*/ 491505 w 1945166"/>
                        <a:gd name="connsiteY43" fmla="*/ 449652 h 1832975"/>
                        <a:gd name="connsiteX44" fmla="*/ 456335 w 1945166"/>
                        <a:gd name="connsiteY44" fmla="*/ 473098 h 1832975"/>
                        <a:gd name="connsiteX45" fmla="*/ 362551 w 1945166"/>
                        <a:gd name="connsiteY45" fmla="*/ 496545 h 1832975"/>
                        <a:gd name="connsiteX46" fmla="*/ 257043 w 1945166"/>
                        <a:gd name="connsiteY46" fmla="*/ 531714 h 1832975"/>
                        <a:gd name="connsiteX47" fmla="*/ 221874 w 1945166"/>
                        <a:gd name="connsiteY47" fmla="*/ 543437 h 1832975"/>
                        <a:gd name="connsiteX48" fmla="*/ 186705 w 1945166"/>
                        <a:gd name="connsiteY48" fmla="*/ 566883 h 1832975"/>
                        <a:gd name="connsiteX49" fmla="*/ 163259 w 1945166"/>
                        <a:gd name="connsiteY49" fmla="*/ 602052 h 1832975"/>
                        <a:gd name="connsiteX50" fmla="*/ 151535 w 1945166"/>
                        <a:gd name="connsiteY50" fmla="*/ 637221 h 1832975"/>
                        <a:gd name="connsiteX51" fmla="*/ 116366 w 1945166"/>
                        <a:gd name="connsiteY51" fmla="*/ 660668 h 1832975"/>
                        <a:gd name="connsiteX52" fmla="*/ 69474 w 1945166"/>
                        <a:gd name="connsiteY52" fmla="*/ 731006 h 1832975"/>
                        <a:gd name="connsiteX53" fmla="*/ 22582 w 1945166"/>
                        <a:gd name="connsiteY53" fmla="*/ 848237 h 1832975"/>
                        <a:gd name="connsiteX54" fmla="*/ 22582 w 1945166"/>
                        <a:gd name="connsiteY54" fmla="*/ 1164760 h 1832975"/>
                        <a:gd name="connsiteX55" fmla="*/ 69474 w 1945166"/>
                        <a:gd name="connsiteY55" fmla="*/ 1258545 h 1832975"/>
                        <a:gd name="connsiteX56" fmla="*/ 116366 w 1945166"/>
                        <a:gd name="connsiteY56" fmla="*/ 1270268 h 1832975"/>
                        <a:gd name="connsiteX57" fmla="*/ 198428 w 1945166"/>
                        <a:gd name="connsiteY57" fmla="*/ 1364052 h 1832975"/>
                        <a:gd name="connsiteX58" fmla="*/ 257043 w 1945166"/>
                        <a:gd name="connsiteY58" fmla="*/ 1422668 h 1832975"/>
                        <a:gd name="connsiteX59" fmla="*/ 292212 w 1945166"/>
                        <a:gd name="connsiteY59" fmla="*/ 1457837 h 1832975"/>
                        <a:gd name="connsiteX60" fmla="*/ 374274 w 1945166"/>
                        <a:gd name="connsiteY60" fmla="*/ 1504729 h 1832975"/>
                        <a:gd name="connsiteX61" fmla="*/ 444612 w 1945166"/>
                        <a:gd name="connsiteY61" fmla="*/ 1539898 h 1832975"/>
                        <a:gd name="connsiteX62" fmla="*/ 514951 w 1945166"/>
                        <a:gd name="connsiteY62" fmla="*/ 1598514 h 1832975"/>
                        <a:gd name="connsiteX63" fmla="*/ 550120 w 1945166"/>
                        <a:gd name="connsiteY63" fmla="*/ 1621960 h 1832975"/>
                        <a:gd name="connsiteX64" fmla="*/ 632182 w 1945166"/>
                        <a:gd name="connsiteY64" fmla="*/ 1645406 h 1832975"/>
                        <a:gd name="connsiteX65" fmla="*/ 702520 w 1945166"/>
                        <a:gd name="connsiteY65" fmla="*/ 1668852 h 1832975"/>
                        <a:gd name="connsiteX66" fmla="*/ 772859 w 1945166"/>
                        <a:gd name="connsiteY66" fmla="*/ 1704021 h 1832975"/>
                        <a:gd name="connsiteX67" fmla="*/ 854920 w 1945166"/>
                        <a:gd name="connsiteY67" fmla="*/ 1739191 h 1832975"/>
                        <a:gd name="connsiteX68" fmla="*/ 878366 w 1945166"/>
                        <a:gd name="connsiteY68" fmla="*/ 1774360 h 1832975"/>
                        <a:gd name="connsiteX69" fmla="*/ 913535 w 1945166"/>
                        <a:gd name="connsiteY69" fmla="*/ 1809529 h 1832975"/>
                        <a:gd name="connsiteX70" fmla="*/ 983874 w 1945166"/>
                        <a:gd name="connsiteY70" fmla="*/ 1832975 h 1832975"/>
                        <a:gd name="connsiteX71" fmla="*/ 1054212 w 1945166"/>
                        <a:gd name="connsiteY71" fmla="*/ 1821252 h 1832975"/>
                        <a:gd name="connsiteX72" fmla="*/ 1089382 w 1945166"/>
                        <a:gd name="connsiteY72" fmla="*/ 1809529 h 183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45166" h="1832975">
                          <a:moveTo>
                            <a:pt x="1089382" y="1809529"/>
                          </a:moveTo>
                          <a:cubicBezTo>
                            <a:pt x="1136274" y="1805621"/>
                            <a:pt x="1254443" y="1810786"/>
                            <a:pt x="1335566" y="1797806"/>
                          </a:cubicBezTo>
                          <a:cubicBezTo>
                            <a:pt x="1354859" y="1794719"/>
                            <a:pt x="1364983" y="1771375"/>
                            <a:pt x="1382459" y="1762637"/>
                          </a:cubicBezTo>
                          <a:cubicBezTo>
                            <a:pt x="1404564" y="1751585"/>
                            <a:pt x="1429351" y="1747006"/>
                            <a:pt x="1452797" y="1739191"/>
                          </a:cubicBezTo>
                          <a:cubicBezTo>
                            <a:pt x="1502592" y="1722593"/>
                            <a:pt x="1529331" y="1715522"/>
                            <a:pt x="1581751" y="1680575"/>
                          </a:cubicBezTo>
                          <a:cubicBezTo>
                            <a:pt x="1624442" y="1652114"/>
                            <a:pt x="1624013" y="1655721"/>
                            <a:pt x="1663812" y="1610237"/>
                          </a:cubicBezTo>
                          <a:cubicBezTo>
                            <a:pt x="1676678" y="1595533"/>
                            <a:pt x="1685779" y="1577748"/>
                            <a:pt x="1698982" y="1563345"/>
                          </a:cubicBezTo>
                          <a:cubicBezTo>
                            <a:pt x="1728856" y="1530755"/>
                            <a:pt x="1761505" y="1500822"/>
                            <a:pt x="1792766" y="1469560"/>
                          </a:cubicBezTo>
                          <a:cubicBezTo>
                            <a:pt x="1804489" y="1457837"/>
                            <a:pt x="1818739" y="1448185"/>
                            <a:pt x="1827935" y="1434391"/>
                          </a:cubicBezTo>
                          <a:cubicBezTo>
                            <a:pt x="1862220" y="1382964"/>
                            <a:pt x="1842928" y="1410493"/>
                            <a:pt x="1886551" y="1352329"/>
                          </a:cubicBezTo>
                          <a:cubicBezTo>
                            <a:pt x="1890459" y="1340606"/>
                            <a:pt x="1895277" y="1329148"/>
                            <a:pt x="1898274" y="1317160"/>
                          </a:cubicBezTo>
                          <a:cubicBezTo>
                            <a:pt x="1903107" y="1297830"/>
                            <a:pt x="1903696" y="1277448"/>
                            <a:pt x="1909997" y="1258545"/>
                          </a:cubicBezTo>
                          <a:cubicBezTo>
                            <a:pt x="1915523" y="1241966"/>
                            <a:pt x="1926559" y="1227715"/>
                            <a:pt x="1933443" y="1211652"/>
                          </a:cubicBezTo>
                          <a:cubicBezTo>
                            <a:pt x="1938311" y="1200294"/>
                            <a:pt x="1941258" y="1188206"/>
                            <a:pt x="1945166" y="1176483"/>
                          </a:cubicBezTo>
                          <a:cubicBezTo>
                            <a:pt x="1941258" y="1024083"/>
                            <a:pt x="1940694" y="871561"/>
                            <a:pt x="1933443" y="719283"/>
                          </a:cubicBezTo>
                          <a:cubicBezTo>
                            <a:pt x="1932855" y="706940"/>
                            <a:pt x="1924717" y="696102"/>
                            <a:pt x="1921720" y="684114"/>
                          </a:cubicBezTo>
                          <a:cubicBezTo>
                            <a:pt x="1918382" y="670760"/>
                            <a:pt x="1905495" y="595455"/>
                            <a:pt x="1898274" y="578606"/>
                          </a:cubicBezTo>
                          <a:cubicBezTo>
                            <a:pt x="1892724" y="565656"/>
                            <a:pt x="1881129" y="556039"/>
                            <a:pt x="1874828" y="543437"/>
                          </a:cubicBezTo>
                          <a:cubicBezTo>
                            <a:pt x="1869302" y="532384"/>
                            <a:pt x="1870287" y="518323"/>
                            <a:pt x="1863105" y="508268"/>
                          </a:cubicBezTo>
                          <a:cubicBezTo>
                            <a:pt x="1850256" y="490280"/>
                            <a:pt x="1816212" y="461375"/>
                            <a:pt x="1816212" y="461375"/>
                          </a:cubicBezTo>
                          <a:cubicBezTo>
                            <a:pt x="1812304" y="449652"/>
                            <a:pt x="1812208" y="435855"/>
                            <a:pt x="1804489" y="426206"/>
                          </a:cubicBezTo>
                          <a:cubicBezTo>
                            <a:pt x="1780323" y="395999"/>
                            <a:pt x="1722428" y="344145"/>
                            <a:pt x="1722428" y="344145"/>
                          </a:cubicBezTo>
                          <a:cubicBezTo>
                            <a:pt x="1684153" y="267594"/>
                            <a:pt x="1711340" y="309610"/>
                            <a:pt x="1628643" y="226914"/>
                          </a:cubicBezTo>
                          <a:cubicBezTo>
                            <a:pt x="1584735" y="183007"/>
                            <a:pt x="1609202" y="196988"/>
                            <a:pt x="1558305" y="180021"/>
                          </a:cubicBezTo>
                          <a:cubicBezTo>
                            <a:pt x="1550490" y="168298"/>
                            <a:pt x="1545861" y="153653"/>
                            <a:pt x="1534859" y="144852"/>
                          </a:cubicBezTo>
                          <a:cubicBezTo>
                            <a:pt x="1522843" y="135240"/>
                            <a:pt x="1443993" y="121990"/>
                            <a:pt x="1441074" y="121406"/>
                          </a:cubicBezTo>
                          <a:cubicBezTo>
                            <a:pt x="1425443" y="113591"/>
                            <a:pt x="1409355" y="106630"/>
                            <a:pt x="1394182" y="97960"/>
                          </a:cubicBezTo>
                          <a:cubicBezTo>
                            <a:pt x="1381949" y="90970"/>
                            <a:pt x="1371962" y="80064"/>
                            <a:pt x="1359012" y="74514"/>
                          </a:cubicBezTo>
                          <a:cubicBezTo>
                            <a:pt x="1344203" y="68167"/>
                            <a:pt x="1327751" y="66699"/>
                            <a:pt x="1312120" y="62791"/>
                          </a:cubicBezTo>
                          <a:cubicBezTo>
                            <a:pt x="1300397" y="54976"/>
                            <a:pt x="1289553" y="45646"/>
                            <a:pt x="1276951" y="39345"/>
                          </a:cubicBezTo>
                          <a:cubicBezTo>
                            <a:pt x="1198264" y="0"/>
                            <a:pt x="1025292" y="37931"/>
                            <a:pt x="995597" y="39345"/>
                          </a:cubicBezTo>
                          <a:cubicBezTo>
                            <a:pt x="979966" y="43253"/>
                            <a:pt x="964557" y="48186"/>
                            <a:pt x="948705" y="51068"/>
                          </a:cubicBezTo>
                          <a:cubicBezTo>
                            <a:pt x="875917" y="64302"/>
                            <a:pt x="872827" y="58314"/>
                            <a:pt x="808028" y="74514"/>
                          </a:cubicBezTo>
                          <a:cubicBezTo>
                            <a:pt x="796040" y="77511"/>
                            <a:pt x="784582" y="82329"/>
                            <a:pt x="772859" y="86237"/>
                          </a:cubicBezTo>
                          <a:cubicBezTo>
                            <a:pt x="765043" y="94052"/>
                            <a:pt x="758890" y="103996"/>
                            <a:pt x="749412" y="109683"/>
                          </a:cubicBezTo>
                          <a:cubicBezTo>
                            <a:pt x="738816" y="116041"/>
                            <a:pt x="725296" y="115880"/>
                            <a:pt x="714243" y="121406"/>
                          </a:cubicBezTo>
                          <a:cubicBezTo>
                            <a:pt x="701641" y="127707"/>
                            <a:pt x="690797" y="137037"/>
                            <a:pt x="679074" y="144852"/>
                          </a:cubicBezTo>
                          <a:cubicBezTo>
                            <a:pt x="657581" y="209331"/>
                            <a:pt x="680265" y="151560"/>
                            <a:pt x="643905" y="215191"/>
                          </a:cubicBezTo>
                          <a:cubicBezTo>
                            <a:pt x="635235" y="230364"/>
                            <a:pt x="630153" y="247543"/>
                            <a:pt x="620459" y="262083"/>
                          </a:cubicBezTo>
                          <a:cubicBezTo>
                            <a:pt x="614328" y="271279"/>
                            <a:pt x="603917" y="276898"/>
                            <a:pt x="597012" y="285529"/>
                          </a:cubicBezTo>
                          <a:cubicBezTo>
                            <a:pt x="588210" y="296531"/>
                            <a:pt x="582367" y="309696"/>
                            <a:pt x="573566" y="320698"/>
                          </a:cubicBezTo>
                          <a:cubicBezTo>
                            <a:pt x="566661" y="329329"/>
                            <a:pt x="556752" y="335303"/>
                            <a:pt x="550120" y="344145"/>
                          </a:cubicBezTo>
                          <a:cubicBezTo>
                            <a:pt x="533213" y="366688"/>
                            <a:pt x="512139" y="387750"/>
                            <a:pt x="503228" y="414483"/>
                          </a:cubicBezTo>
                          <a:cubicBezTo>
                            <a:pt x="499320" y="426206"/>
                            <a:pt x="499225" y="440003"/>
                            <a:pt x="491505" y="449652"/>
                          </a:cubicBezTo>
                          <a:cubicBezTo>
                            <a:pt x="482703" y="460654"/>
                            <a:pt x="468937" y="466797"/>
                            <a:pt x="456335" y="473098"/>
                          </a:cubicBezTo>
                          <a:cubicBezTo>
                            <a:pt x="427881" y="487325"/>
                            <a:pt x="391976" y="488520"/>
                            <a:pt x="362551" y="496545"/>
                          </a:cubicBezTo>
                          <a:lnTo>
                            <a:pt x="257043" y="531714"/>
                          </a:lnTo>
                          <a:cubicBezTo>
                            <a:pt x="245320" y="535622"/>
                            <a:pt x="232156" y="536582"/>
                            <a:pt x="221874" y="543437"/>
                          </a:cubicBezTo>
                          <a:lnTo>
                            <a:pt x="186705" y="566883"/>
                          </a:lnTo>
                          <a:cubicBezTo>
                            <a:pt x="178890" y="578606"/>
                            <a:pt x="169560" y="589450"/>
                            <a:pt x="163259" y="602052"/>
                          </a:cubicBezTo>
                          <a:cubicBezTo>
                            <a:pt x="157733" y="613105"/>
                            <a:pt x="159255" y="627572"/>
                            <a:pt x="151535" y="637221"/>
                          </a:cubicBezTo>
                          <a:cubicBezTo>
                            <a:pt x="142733" y="648223"/>
                            <a:pt x="128089" y="652852"/>
                            <a:pt x="116366" y="660668"/>
                          </a:cubicBezTo>
                          <a:cubicBezTo>
                            <a:pt x="100735" y="684114"/>
                            <a:pt x="78385" y="704273"/>
                            <a:pt x="69474" y="731006"/>
                          </a:cubicBezTo>
                          <a:cubicBezTo>
                            <a:pt x="40502" y="817924"/>
                            <a:pt x="57081" y="779240"/>
                            <a:pt x="22582" y="848237"/>
                          </a:cubicBezTo>
                          <a:cubicBezTo>
                            <a:pt x="3140" y="984334"/>
                            <a:pt x="0" y="969052"/>
                            <a:pt x="22582" y="1164760"/>
                          </a:cubicBezTo>
                          <a:cubicBezTo>
                            <a:pt x="25227" y="1187682"/>
                            <a:pt x="39419" y="1243517"/>
                            <a:pt x="69474" y="1258545"/>
                          </a:cubicBezTo>
                          <a:cubicBezTo>
                            <a:pt x="83885" y="1265751"/>
                            <a:pt x="100735" y="1266360"/>
                            <a:pt x="116366" y="1270268"/>
                          </a:cubicBezTo>
                          <a:cubicBezTo>
                            <a:pt x="171074" y="1352329"/>
                            <a:pt x="139813" y="1324975"/>
                            <a:pt x="198428" y="1364052"/>
                          </a:cubicBezTo>
                          <a:cubicBezTo>
                            <a:pt x="241411" y="1428527"/>
                            <a:pt x="198429" y="1373822"/>
                            <a:pt x="257043" y="1422668"/>
                          </a:cubicBezTo>
                          <a:cubicBezTo>
                            <a:pt x="269779" y="1433282"/>
                            <a:pt x="279476" y="1447224"/>
                            <a:pt x="292212" y="1457837"/>
                          </a:cubicBezTo>
                          <a:cubicBezTo>
                            <a:pt x="323368" y="1483800"/>
                            <a:pt x="337793" y="1483883"/>
                            <a:pt x="374274" y="1504729"/>
                          </a:cubicBezTo>
                          <a:cubicBezTo>
                            <a:pt x="437905" y="1541090"/>
                            <a:pt x="380132" y="1518405"/>
                            <a:pt x="444612" y="1539898"/>
                          </a:cubicBezTo>
                          <a:cubicBezTo>
                            <a:pt x="477934" y="1573220"/>
                            <a:pt x="466183" y="1563680"/>
                            <a:pt x="514951" y="1598514"/>
                          </a:cubicBezTo>
                          <a:cubicBezTo>
                            <a:pt x="526416" y="1606703"/>
                            <a:pt x="537518" y="1615659"/>
                            <a:pt x="550120" y="1621960"/>
                          </a:cubicBezTo>
                          <a:cubicBezTo>
                            <a:pt x="569820" y="1631810"/>
                            <a:pt x="613401" y="1639772"/>
                            <a:pt x="632182" y="1645406"/>
                          </a:cubicBezTo>
                          <a:cubicBezTo>
                            <a:pt x="655854" y="1652508"/>
                            <a:pt x="681956" y="1655143"/>
                            <a:pt x="702520" y="1668852"/>
                          </a:cubicBezTo>
                          <a:cubicBezTo>
                            <a:pt x="747971" y="1699153"/>
                            <a:pt x="724323" y="1687843"/>
                            <a:pt x="772859" y="1704021"/>
                          </a:cubicBezTo>
                          <a:cubicBezTo>
                            <a:pt x="843780" y="1774945"/>
                            <a:pt x="725280" y="1665111"/>
                            <a:pt x="854920" y="1739191"/>
                          </a:cubicBezTo>
                          <a:cubicBezTo>
                            <a:pt x="867153" y="1746181"/>
                            <a:pt x="869346" y="1763536"/>
                            <a:pt x="878366" y="1774360"/>
                          </a:cubicBezTo>
                          <a:cubicBezTo>
                            <a:pt x="888980" y="1787096"/>
                            <a:pt x="899042" y="1801478"/>
                            <a:pt x="913535" y="1809529"/>
                          </a:cubicBezTo>
                          <a:cubicBezTo>
                            <a:pt x="935139" y="1821531"/>
                            <a:pt x="983874" y="1832975"/>
                            <a:pt x="983874" y="1832975"/>
                          </a:cubicBezTo>
                          <a:cubicBezTo>
                            <a:pt x="1007320" y="1829067"/>
                            <a:pt x="1031009" y="1826408"/>
                            <a:pt x="1054212" y="1821252"/>
                          </a:cubicBezTo>
                          <a:cubicBezTo>
                            <a:pt x="1112527" y="1808293"/>
                            <a:pt x="1042490" y="1813437"/>
                            <a:pt x="1089382" y="1809529"/>
                          </a:cubicBezTo>
                          <a:close/>
                        </a:path>
                      </a:pathLst>
                    </a:custGeom>
                    <a:solidFill>
                      <a:srgbClr val="FFFFFF">
                        <a:lumMod val="8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53" name="Freeform 1452">
                      <a:extLst>
                        <a:ext uri="{FF2B5EF4-FFF2-40B4-BE49-F238E27FC236}">
                          <a16:creationId xmlns:a16="http://schemas.microsoft.com/office/drawing/2014/main" id="{8C273D6D-5662-FD40-9B87-B23369BC76AB}"/>
                        </a:ext>
                      </a:extLst>
                    </p:cNvPr>
                    <p:cNvSpPr/>
                    <p:nvPr/>
                  </p:nvSpPr>
                  <p:spPr>
                    <a:xfrm>
                      <a:off x="4852286" y="1632487"/>
                      <a:ext cx="275071" cy="292590"/>
                    </a:xfrm>
                    <a:custGeom>
                      <a:avLst/>
                      <a:gdLst>
                        <a:gd name="connsiteX0" fmla="*/ 1089382 w 1945166"/>
                        <a:gd name="connsiteY0" fmla="*/ 1809529 h 1832975"/>
                        <a:gd name="connsiteX1" fmla="*/ 1335566 w 1945166"/>
                        <a:gd name="connsiteY1" fmla="*/ 1797806 h 1832975"/>
                        <a:gd name="connsiteX2" fmla="*/ 1382459 w 1945166"/>
                        <a:gd name="connsiteY2" fmla="*/ 1762637 h 1832975"/>
                        <a:gd name="connsiteX3" fmla="*/ 1452797 w 1945166"/>
                        <a:gd name="connsiteY3" fmla="*/ 1739191 h 1832975"/>
                        <a:gd name="connsiteX4" fmla="*/ 1581751 w 1945166"/>
                        <a:gd name="connsiteY4" fmla="*/ 1680575 h 1832975"/>
                        <a:gd name="connsiteX5" fmla="*/ 1663812 w 1945166"/>
                        <a:gd name="connsiteY5" fmla="*/ 1610237 h 1832975"/>
                        <a:gd name="connsiteX6" fmla="*/ 1698982 w 1945166"/>
                        <a:gd name="connsiteY6" fmla="*/ 1563345 h 1832975"/>
                        <a:gd name="connsiteX7" fmla="*/ 1792766 w 1945166"/>
                        <a:gd name="connsiteY7" fmla="*/ 1469560 h 1832975"/>
                        <a:gd name="connsiteX8" fmla="*/ 1827935 w 1945166"/>
                        <a:gd name="connsiteY8" fmla="*/ 1434391 h 1832975"/>
                        <a:gd name="connsiteX9" fmla="*/ 1886551 w 1945166"/>
                        <a:gd name="connsiteY9" fmla="*/ 1352329 h 1832975"/>
                        <a:gd name="connsiteX10" fmla="*/ 1898274 w 1945166"/>
                        <a:gd name="connsiteY10" fmla="*/ 1317160 h 1832975"/>
                        <a:gd name="connsiteX11" fmla="*/ 1909997 w 1945166"/>
                        <a:gd name="connsiteY11" fmla="*/ 1258545 h 1832975"/>
                        <a:gd name="connsiteX12" fmla="*/ 1933443 w 1945166"/>
                        <a:gd name="connsiteY12" fmla="*/ 1211652 h 1832975"/>
                        <a:gd name="connsiteX13" fmla="*/ 1945166 w 1945166"/>
                        <a:gd name="connsiteY13" fmla="*/ 1176483 h 1832975"/>
                        <a:gd name="connsiteX14" fmla="*/ 1933443 w 1945166"/>
                        <a:gd name="connsiteY14" fmla="*/ 719283 h 1832975"/>
                        <a:gd name="connsiteX15" fmla="*/ 1921720 w 1945166"/>
                        <a:gd name="connsiteY15" fmla="*/ 684114 h 1832975"/>
                        <a:gd name="connsiteX16" fmla="*/ 1898274 w 1945166"/>
                        <a:gd name="connsiteY16" fmla="*/ 578606 h 1832975"/>
                        <a:gd name="connsiteX17" fmla="*/ 1874828 w 1945166"/>
                        <a:gd name="connsiteY17" fmla="*/ 543437 h 1832975"/>
                        <a:gd name="connsiteX18" fmla="*/ 1863105 w 1945166"/>
                        <a:gd name="connsiteY18" fmla="*/ 508268 h 1832975"/>
                        <a:gd name="connsiteX19" fmla="*/ 1816212 w 1945166"/>
                        <a:gd name="connsiteY19" fmla="*/ 461375 h 1832975"/>
                        <a:gd name="connsiteX20" fmla="*/ 1804489 w 1945166"/>
                        <a:gd name="connsiteY20" fmla="*/ 426206 h 1832975"/>
                        <a:gd name="connsiteX21" fmla="*/ 1722428 w 1945166"/>
                        <a:gd name="connsiteY21" fmla="*/ 344145 h 1832975"/>
                        <a:gd name="connsiteX22" fmla="*/ 1628643 w 1945166"/>
                        <a:gd name="connsiteY22" fmla="*/ 226914 h 1832975"/>
                        <a:gd name="connsiteX23" fmla="*/ 1558305 w 1945166"/>
                        <a:gd name="connsiteY23" fmla="*/ 180021 h 1832975"/>
                        <a:gd name="connsiteX24" fmla="*/ 1534859 w 1945166"/>
                        <a:gd name="connsiteY24" fmla="*/ 144852 h 1832975"/>
                        <a:gd name="connsiteX25" fmla="*/ 1441074 w 1945166"/>
                        <a:gd name="connsiteY25" fmla="*/ 121406 h 1832975"/>
                        <a:gd name="connsiteX26" fmla="*/ 1394182 w 1945166"/>
                        <a:gd name="connsiteY26" fmla="*/ 97960 h 1832975"/>
                        <a:gd name="connsiteX27" fmla="*/ 1359012 w 1945166"/>
                        <a:gd name="connsiteY27" fmla="*/ 74514 h 1832975"/>
                        <a:gd name="connsiteX28" fmla="*/ 1312120 w 1945166"/>
                        <a:gd name="connsiteY28" fmla="*/ 62791 h 1832975"/>
                        <a:gd name="connsiteX29" fmla="*/ 1276951 w 1945166"/>
                        <a:gd name="connsiteY29" fmla="*/ 39345 h 1832975"/>
                        <a:gd name="connsiteX30" fmla="*/ 995597 w 1945166"/>
                        <a:gd name="connsiteY30" fmla="*/ 39345 h 1832975"/>
                        <a:gd name="connsiteX31" fmla="*/ 948705 w 1945166"/>
                        <a:gd name="connsiteY31" fmla="*/ 51068 h 1832975"/>
                        <a:gd name="connsiteX32" fmla="*/ 808028 w 1945166"/>
                        <a:gd name="connsiteY32" fmla="*/ 74514 h 1832975"/>
                        <a:gd name="connsiteX33" fmla="*/ 772859 w 1945166"/>
                        <a:gd name="connsiteY33" fmla="*/ 86237 h 1832975"/>
                        <a:gd name="connsiteX34" fmla="*/ 749412 w 1945166"/>
                        <a:gd name="connsiteY34" fmla="*/ 109683 h 1832975"/>
                        <a:gd name="connsiteX35" fmla="*/ 714243 w 1945166"/>
                        <a:gd name="connsiteY35" fmla="*/ 121406 h 1832975"/>
                        <a:gd name="connsiteX36" fmla="*/ 679074 w 1945166"/>
                        <a:gd name="connsiteY36" fmla="*/ 144852 h 1832975"/>
                        <a:gd name="connsiteX37" fmla="*/ 643905 w 1945166"/>
                        <a:gd name="connsiteY37" fmla="*/ 215191 h 1832975"/>
                        <a:gd name="connsiteX38" fmla="*/ 620459 w 1945166"/>
                        <a:gd name="connsiteY38" fmla="*/ 262083 h 1832975"/>
                        <a:gd name="connsiteX39" fmla="*/ 597012 w 1945166"/>
                        <a:gd name="connsiteY39" fmla="*/ 285529 h 1832975"/>
                        <a:gd name="connsiteX40" fmla="*/ 573566 w 1945166"/>
                        <a:gd name="connsiteY40" fmla="*/ 320698 h 1832975"/>
                        <a:gd name="connsiteX41" fmla="*/ 550120 w 1945166"/>
                        <a:gd name="connsiteY41" fmla="*/ 344145 h 1832975"/>
                        <a:gd name="connsiteX42" fmla="*/ 503228 w 1945166"/>
                        <a:gd name="connsiteY42" fmla="*/ 414483 h 1832975"/>
                        <a:gd name="connsiteX43" fmla="*/ 491505 w 1945166"/>
                        <a:gd name="connsiteY43" fmla="*/ 449652 h 1832975"/>
                        <a:gd name="connsiteX44" fmla="*/ 456335 w 1945166"/>
                        <a:gd name="connsiteY44" fmla="*/ 473098 h 1832975"/>
                        <a:gd name="connsiteX45" fmla="*/ 362551 w 1945166"/>
                        <a:gd name="connsiteY45" fmla="*/ 496545 h 1832975"/>
                        <a:gd name="connsiteX46" fmla="*/ 257043 w 1945166"/>
                        <a:gd name="connsiteY46" fmla="*/ 531714 h 1832975"/>
                        <a:gd name="connsiteX47" fmla="*/ 221874 w 1945166"/>
                        <a:gd name="connsiteY47" fmla="*/ 543437 h 1832975"/>
                        <a:gd name="connsiteX48" fmla="*/ 186705 w 1945166"/>
                        <a:gd name="connsiteY48" fmla="*/ 566883 h 1832975"/>
                        <a:gd name="connsiteX49" fmla="*/ 163259 w 1945166"/>
                        <a:gd name="connsiteY49" fmla="*/ 602052 h 1832975"/>
                        <a:gd name="connsiteX50" fmla="*/ 151535 w 1945166"/>
                        <a:gd name="connsiteY50" fmla="*/ 637221 h 1832975"/>
                        <a:gd name="connsiteX51" fmla="*/ 116366 w 1945166"/>
                        <a:gd name="connsiteY51" fmla="*/ 660668 h 1832975"/>
                        <a:gd name="connsiteX52" fmla="*/ 69474 w 1945166"/>
                        <a:gd name="connsiteY52" fmla="*/ 731006 h 1832975"/>
                        <a:gd name="connsiteX53" fmla="*/ 22582 w 1945166"/>
                        <a:gd name="connsiteY53" fmla="*/ 848237 h 1832975"/>
                        <a:gd name="connsiteX54" fmla="*/ 22582 w 1945166"/>
                        <a:gd name="connsiteY54" fmla="*/ 1164760 h 1832975"/>
                        <a:gd name="connsiteX55" fmla="*/ 69474 w 1945166"/>
                        <a:gd name="connsiteY55" fmla="*/ 1258545 h 1832975"/>
                        <a:gd name="connsiteX56" fmla="*/ 116366 w 1945166"/>
                        <a:gd name="connsiteY56" fmla="*/ 1270268 h 1832975"/>
                        <a:gd name="connsiteX57" fmla="*/ 198428 w 1945166"/>
                        <a:gd name="connsiteY57" fmla="*/ 1364052 h 1832975"/>
                        <a:gd name="connsiteX58" fmla="*/ 257043 w 1945166"/>
                        <a:gd name="connsiteY58" fmla="*/ 1422668 h 1832975"/>
                        <a:gd name="connsiteX59" fmla="*/ 292212 w 1945166"/>
                        <a:gd name="connsiteY59" fmla="*/ 1457837 h 1832975"/>
                        <a:gd name="connsiteX60" fmla="*/ 374274 w 1945166"/>
                        <a:gd name="connsiteY60" fmla="*/ 1504729 h 1832975"/>
                        <a:gd name="connsiteX61" fmla="*/ 444612 w 1945166"/>
                        <a:gd name="connsiteY61" fmla="*/ 1539898 h 1832975"/>
                        <a:gd name="connsiteX62" fmla="*/ 514951 w 1945166"/>
                        <a:gd name="connsiteY62" fmla="*/ 1598514 h 1832975"/>
                        <a:gd name="connsiteX63" fmla="*/ 550120 w 1945166"/>
                        <a:gd name="connsiteY63" fmla="*/ 1621960 h 1832975"/>
                        <a:gd name="connsiteX64" fmla="*/ 632182 w 1945166"/>
                        <a:gd name="connsiteY64" fmla="*/ 1645406 h 1832975"/>
                        <a:gd name="connsiteX65" fmla="*/ 702520 w 1945166"/>
                        <a:gd name="connsiteY65" fmla="*/ 1668852 h 1832975"/>
                        <a:gd name="connsiteX66" fmla="*/ 772859 w 1945166"/>
                        <a:gd name="connsiteY66" fmla="*/ 1704021 h 1832975"/>
                        <a:gd name="connsiteX67" fmla="*/ 854920 w 1945166"/>
                        <a:gd name="connsiteY67" fmla="*/ 1739191 h 1832975"/>
                        <a:gd name="connsiteX68" fmla="*/ 878366 w 1945166"/>
                        <a:gd name="connsiteY68" fmla="*/ 1774360 h 1832975"/>
                        <a:gd name="connsiteX69" fmla="*/ 913535 w 1945166"/>
                        <a:gd name="connsiteY69" fmla="*/ 1809529 h 1832975"/>
                        <a:gd name="connsiteX70" fmla="*/ 983874 w 1945166"/>
                        <a:gd name="connsiteY70" fmla="*/ 1832975 h 1832975"/>
                        <a:gd name="connsiteX71" fmla="*/ 1054212 w 1945166"/>
                        <a:gd name="connsiteY71" fmla="*/ 1821252 h 1832975"/>
                        <a:gd name="connsiteX72" fmla="*/ 1089382 w 1945166"/>
                        <a:gd name="connsiteY72" fmla="*/ 1809529 h 183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45166" h="1832975">
                          <a:moveTo>
                            <a:pt x="1089382" y="1809529"/>
                          </a:moveTo>
                          <a:cubicBezTo>
                            <a:pt x="1136274" y="1805621"/>
                            <a:pt x="1254443" y="1810786"/>
                            <a:pt x="1335566" y="1797806"/>
                          </a:cubicBezTo>
                          <a:cubicBezTo>
                            <a:pt x="1354859" y="1794719"/>
                            <a:pt x="1364983" y="1771375"/>
                            <a:pt x="1382459" y="1762637"/>
                          </a:cubicBezTo>
                          <a:cubicBezTo>
                            <a:pt x="1404564" y="1751585"/>
                            <a:pt x="1429351" y="1747006"/>
                            <a:pt x="1452797" y="1739191"/>
                          </a:cubicBezTo>
                          <a:cubicBezTo>
                            <a:pt x="1502592" y="1722593"/>
                            <a:pt x="1529331" y="1715522"/>
                            <a:pt x="1581751" y="1680575"/>
                          </a:cubicBezTo>
                          <a:cubicBezTo>
                            <a:pt x="1624442" y="1652114"/>
                            <a:pt x="1624013" y="1655721"/>
                            <a:pt x="1663812" y="1610237"/>
                          </a:cubicBezTo>
                          <a:cubicBezTo>
                            <a:pt x="1676678" y="1595533"/>
                            <a:pt x="1685779" y="1577748"/>
                            <a:pt x="1698982" y="1563345"/>
                          </a:cubicBezTo>
                          <a:cubicBezTo>
                            <a:pt x="1728856" y="1530755"/>
                            <a:pt x="1761505" y="1500822"/>
                            <a:pt x="1792766" y="1469560"/>
                          </a:cubicBezTo>
                          <a:cubicBezTo>
                            <a:pt x="1804489" y="1457837"/>
                            <a:pt x="1818739" y="1448185"/>
                            <a:pt x="1827935" y="1434391"/>
                          </a:cubicBezTo>
                          <a:cubicBezTo>
                            <a:pt x="1862220" y="1382964"/>
                            <a:pt x="1842928" y="1410493"/>
                            <a:pt x="1886551" y="1352329"/>
                          </a:cubicBezTo>
                          <a:cubicBezTo>
                            <a:pt x="1890459" y="1340606"/>
                            <a:pt x="1895277" y="1329148"/>
                            <a:pt x="1898274" y="1317160"/>
                          </a:cubicBezTo>
                          <a:cubicBezTo>
                            <a:pt x="1903107" y="1297830"/>
                            <a:pt x="1903696" y="1277448"/>
                            <a:pt x="1909997" y="1258545"/>
                          </a:cubicBezTo>
                          <a:cubicBezTo>
                            <a:pt x="1915523" y="1241966"/>
                            <a:pt x="1926559" y="1227715"/>
                            <a:pt x="1933443" y="1211652"/>
                          </a:cubicBezTo>
                          <a:cubicBezTo>
                            <a:pt x="1938311" y="1200294"/>
                            <a:pt x="1941258" y="1188206"/>
                            <a:pt x="1945166" y="1176483"/>
                          </a:cubicBezTo>
                          <a:cubicBezTo>
                            <a:pt x="1941258" y="1024083"/>
                            <a:pt x="1940694" y="871561"/>
                            <a:pt x="1933443" y="719283"/>
                          </a:cubicBezTo>
                          <a:cubicBezTo>
                            <a:pt x="1932855" y="706940"/>
                            <a:pt x="1924717" y="696102"/>
                            <a:pt x="1921720" y="684114"/>
                          </a:cubicBezTo>
                          <a:cubicBezTo>
                            <a:pt x="1918382" y="670760"/>
                            <a:pt x="1905495" y="595455"/>
                            <a:pt x="1898274" y="578606"/>
                          </a:cubicBezTo>
                          <a:cubicBezTo>
                            <a:pt x="1892724" y="565656"/>
                            <a:pt x="1881129" y="556039"/>
                            <a:pt x="1874828" y="543437"/>
                          </a:cubicBezTo>
                          <a:cubicBezTo>
                            <a:pt x="1869302" y="532384"/>
                            <a:pt x="1870287" y="518323"/>
                            <a:pt x="1863105" y="508268"/>
                          </a:cubicBezTo>
                          <a:cubicBezTo>
                            <a:pt x="1850256" y="490280"/>
                            <a:pt x="1816212" y="461375"/>
                            <a:pt x="1816212" y="461375"/>
                          </a:cubicBezTo>
                          <a:cubicBezTo>
                            <a:pt x="1812304" y="449652"/>
                            <a:pt x="1812208" y="435855"/>
                            <a:pt x="1804489" y="426206"/>
                          </a:cubicBezTo>
                          <a:cubicBezTo>
                            <a:pt x="1780323" y="395999"/>
                            <a:pt x="1722428" y="344145"/>
                            <a:pt x="1722428" y="344145"/>
                          </a:cubicBezTo>
                          <a:cubicBezTo>
                            <a:pt x="1684153" y="267594"/>
                            <a:pt x="1711340" y="309610"/>
                            <a:pt x="1628643" y="226914"/>
                          </a:cubicBezTo>
                          <a:cubicBezTo>
                            <a:pt x="1584735" y="183007"/>
                            <a:pt x="1609202" y="196988"/>
                            <a:pt x="1558305" y="180021"/>
                          </a:cubicBezTo>
                          <a:cubicBezTo>
                            <a:pt x="1550490" y="168298"/>
                            <a:pt x="1545861" y="153653"/>
                            <a:pt x="1534859" y="144852"/>
                          </a:cubicBezTo>
                          <a:cubicBezTo>
                            <a:pt x="1522843" y="135240"/>
                            <a:pt x="1443993" y="121990"/>
                            <a:pt x="1441074" y="121406"/>
                          </a:cubicBezTo>
                          <a:cubicBezTo>
                            <a:pt x="1425443" y="113591"/>
                            <a:pt x="1409355" y="106630"/>
                            <a:pt x="1394182" y="97960"/>
                          </a:cubicBezTo>
                          <a:cubicBezTo>
                            <a:pt x="1381949" y="90970"/>
                            <a:pt x="1371962" y="80064"/>
                            <a:pt x="1359012" y="74514"/>
                          </a:cubicBezTo>
                          <a:cubicBezTo>
                            <a:pt x="1344203" y="68167"/>
                            <a:pt x="1327751" y="66699"/>
                            <a:pt x="1312120" y="62791"/>
                          </a:cubicBezTo>
                          <a:cubicBezTo>
                            <a:pt x="1300397" y="54976"/>
                            <a:pt x="1289553" y="45646"/>
                            <a:pt x="1276951" y="39345"/>
                          </a:cubicBezTo>
                          <a:cubicBezTo>
                            <a:pt x="1198264" y="0"/>
                            <a:pt x="1025292" y="37931"/>
                            <a:pt x="995597" y="39345"/>
                          </a:cubicBezTo>
                          <a:cubicBezTo>
                            <a:pt x="979966" y="43253"/>
                            <a:pt x="964557" y="48186"/>
                            <a:pt x="948705" y="51068"/>
                          </a:cubicBezTo>
                          <a:cubicBezTo>
                            <a:pt x="875917" y="64302"/>
                            <a:pt x="872827" y="58314"/>
                            <a:pt x="808028" y="74514"/>
                          </a:cubicBezTo>
                          <a:cubicBezTo>
                            <a:pt x="796040" y="77511"/>
                            <a:pt x="784582" y="82329"/>
                            <a:pt x="772859" y="86237"/>
                          </a:cubicBezTo>
                          <a:cubicBezTo>
                            <a:pt x="765043" y="94052"/>
                            <a:pt x="758890" y="103996"/>
                            <a:pt x="749412" y="109683"/>
                          </a:cubicBezTo>
                          <a:cubicBezTo>
                            <a:pt x="738816" y="116041"/>
                            <a:pt x="725296" y="115880"/>
                            <a:pt x="714243" y="121406"/>
                          </a:cubicBezTo>
                          <a:cubicBezTo>
                            <a:pt x="701641" y="127707"/>
                            <a:pt x="690797" y="137037"/>
                            <a:pt x="679074" y="144852"/>
                          </a:cubicBezTo>
                          <a:cubicBezTo>
                            <a:pt x="657581" y="209331"/>
                            <a:pt x="680265" y="151560"/>
                            <a:pt x="643905" y="215191"/>
                          </a:cubicBezTo>
                          <a:cubicBezTo>
                            <a:pt x="635235" y="230364"/>
                            <a:pt x="630153" y="247543"/>
                            <a:pt x="620459" y="262083"/>
                          </a:cubicBezTo>
                          <a:cubicBezTo>
                            <a:pt x="614328" y="271279"/>
                            <a:pt x="603917" y="276898"/>
                            <a:pt x="597012" y="285529"/>
                          </a:cubicBezTo>
                          <a:cubicBezTo>
                            <a:pt x="588210" y="296531"/>
                            <a:pt x="582367" y="309696"/>
                            <a:pt x="573566" y="320698"/>
                          </a:cubicBezTo>
                          <a:cubicBezTo>
                            <a:pt x="566661" y="329329"/>
                            <a:pt x="556752" y="335303"/>
                            <a:pt x="550120" y="344145"/>
                          </a:cubicBezTo>
                          <a:cubicBezTo>
                            <a:pt x="533213" y="366688"/>
                            <a:pt x="512139" y="387750"/>
                            <a:pt x="503228" y="414483"/>
                          </a:cubicBezTo>
                          <a:cubicBezTo>
                            <a:pt x="499320" y="426206"/>
                            <a:pt x="499225" y="440003"/>
                            <a:pt x="491505" y="449652"/>
                          </a:cubicBezTo>
                          <a:cubicBezTo>
                            <a:pt x="482703" y="460654"/>
                            <a:pt x="468937" y="466797"/>
                            <a:pt x="456335" y="473098"/>
                          </a:cubicBezTo>
                          <a:cubicBezTo>
                            <a:pt x="427881" y="487325"/>
                            <a:pt x="391976" y="488520"/>
                            <a:pt x="362551" y="496545"/>
                          </a:cubicBezTo>
                          <a:lnTo>
                            <a:pt x="257043" y="531714"/>
                          </a:lnTo>
                          <a:cubicBezTo>
                            <a:pt x="245320" y="535622"/>
                            <a:pt x="232156" y="536582"/>
                            <a:pt x="221874" y="543437"/>
                          </a:cubicBezTo>
                          <a:lnTo>
                            <a:pt x="186705" y="566883"/>
                          </a:lnTo>
                          <a:cubicBezTo>
                            <a:pt x="178890" y="578606"/>
                            <a:pt x="169560" y="589450"/>
                            <a:pt x="163259" y="602052"/>
                          </a:cubicBezTo>
                          <a:cubicBezTo>
                            <a:pt x="157733" y="613105"/>
                            <a:pt x="159255" y="627572"/>
                            <a:pt x="151535" y="637221"/>
                          </a:cubicBezTo>
                          <a:cubicBezTo>
                            <a:pt x="142733" y="648223"/>
                            <a:pt x="128089" y="652852"/>
                            <a:pt x="116366" y="660668"/>
                          </a:cubicBezTo>
                          <a:cubicBezTo>
                            <a:pt x="100735" y="684114"/>
                            <a:pt x="78385" y="704273"/>
                            <a:pt x="69474" y="731006"/>
                          </a:cubicBezTo>
                          <a:cubicBezTo>
                            <a:pt x="40502" y="817924"/>
                            <a:pt x="57081" y="779240"/>
                            <a:pt x="22582" y="848237"/>
                          </a:cubicBezTo>
                          <a:cubicBezTo>
                            <a:pt x="3140" y="984334"/>
                            <a:pt x="0" y="969052"/>
                            <a:pt x="22582" y="1164760"/>
                          </a:cubicBezTo>
                          <a:cubicBezTo>
                            <a:pt x="25227" y="1187682"/>
                            <a:pt x="39419" y="1243517"/>
                            <a:pt x="69474" y="1258545"/>
                          </a:cubicBezTo>
                          <a:cubicBezTo>
                            <a:pt x="83885" y="1265751"/>
                            <a:pt x="100735" y="1266360"/>
                            <a:pt x="116366" y="1270268"/>
                          </a:cubicBezTo>
                          <a:cubicBezTo>
                            <a:pt x="171074" y="1352329"/>
                            <a:pt x="139813" y="1324975"/>
                            <a:pt x="198428" y="1364052"/>
                          </a:cubicBezTo>
                          <a:cubicBezTo>
                            <a:pt x="241411" y="1428527"/>
                            <a:pt x="198429" y="1373822"/>
                            <a:pt x="257043" y="1422668"/>
                          </a:cubicBezTo>
                          <a:cubicBezTo>
                            <a:pt x="269779" y="1433282"/>
                            <a:pt x="279476" y="1447224"/>
                            <a:pt x="292212" y="1457837"/>
                          </a:cubicBezTo>
                          <a:cubicBezTo>
                            <a:pt x="323368" y="1483800"/>
                            <a:pt x="337793" y="1483883"/>
                            <a:pt x="374274" y="1504729"/>
                          </a:cubicBezTo>
                          <a:cubicBezTo>
                            <a:pt x="437905" y="1541090"/>
                            <a:pt x="380132" y="1518405"/>
                            <a:pt x="444612" y="1539898"/>
                          </a:cubicBezTo>
                          <a:cubicBezTo>
                            <a:pt x="477934" y="1573220"/>
                            <a:pt x="466183" y="1563680"/>
                            <a:pt x="514951" y="1598514"/>
                          </a:cubicBezTo>
                          <a:cubicBezTo>
                            <a:pt x="526416" y="1606703"/>
                            <a:pt x="537518" y="1615659"/>
                            <a:pt x="550120" y="1621960"/>
                          </a:cubicBezTo>
                          <a:cubicBezTo>
                            <a:pt x="569820" y="1631810"/>
                            <a:pt x="613401" y="1639772"/>
                            <a:pt x="632182" y="1645406"/>
                          </a:cubicBezTo>
                          <a:cubicBezTo>
                            <a:pt x="655854" y="1652508"/>
                            <a:pt x="681956" y="1655143"/>
                            <a:pt x="702520" y="1668852"/>
                          </a:cubicBezTo>
                          <a:cubicBezTo>
                            <a:pt x="747971" y="1699153"/>
                            <a:pt x="724323" y="1687843"/>
                            <a:pt x="772859" y="1704021"/>
                          </a:cubicBezTo>
                          <a:cubicBezTo>
                            <a:pt x="843780" y="1774945"/>
                            <a:pt x="725280" y="1665111"/>
                            <a:pt x="854920" y="1739191"/>
                          </a:cubicBezTo>
                          <a:cubicBezTo>
                            <a:pt x="867153" y="1746181"/>
                            <a:pt x="869346" y="1763536"/>
                            <a:pt x="878366" y="1774360"/>
                          </a:cubicBezTo>
                          <a:cubicBezTo>
                            <a:pt x="888980" y="1787096"/>
                            <a:pt x="899042" y="1801478"/>
                            <a:pt x="913535" y="1809529"/>
                          </a:cubicBezTo>
                          <a:cubicBezTo>
                            <a:pt x="935139" y="1821531"/>
                            <a:pt x="983874" y="1832975"/>
                            <a:pt x="983874" y="1832975"/>
                          </a:cubicBezTo>
                          <a:cubicBezTo>
                            <a:pt x="1007320" y="1829067"/>
                            <a:pt x="1031009" y="1826408"/>
                            <a:pt x="1054212" y="1821252"/>
                          </a:cubicBezTo>
                          <a:cubicBezTo>
                            <a:pt x="1112527" y="1808293"/>
                            <a:pt x="1042490" y="1813437"/>
                            <a:pt x="1089382" y="1809529"/>
                          </a:cubicBezTo>
                          <a:close/>
                        </a:path>
                      </a:pathLst>
                    </a:custGeom>
                    <a:solidFill>
                      <a:srgbClr val="FFFFFF">
                        <a:lumMod val="8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nvGrpSpPr>
                  <p:cNvPr id="1448" name="Group 1447">
                    <a:extLst>
                      <a:ext uri="{FF2B5EF4-FFF2-40B4-BE49-F238E27FC236}">
                        <a16:creationId xmlns:a16="http://schemas.microsoft.com/office/drawing/2014/main" id="{4CC83789-1E83-4E49-9686-6EAE0A454501}"/>
                      </a:ext>
                    </a:extLst>
                  </p:cNvPr>
                  <p:cNvGrpSpPr/>
                  <p:nvPr/>
                </p:nvGrpSpPr>
                <p:grpSpPr>
                  <a:xfrm rot="554118">
                    <a:off x="2744553" y="2148490"/>
                    <a:ext cx="1422984" cy="745375"/>
                    <a:chOff x="5109386" y="1755648"/>
                    <a:chExt cx="2439224" cy="1223908"/>
                  </a:xfrm>
                </p:grpSpPr>
                <p:sp>
                  <p:nvSpPr>
                    <p:cNvPr id="1449" name="Donut 16">
                      <a:extLst>
                        <a:ext uri="{FF2B5EF4-FFF2-40B4-BE49-F238E27FC236}">
                          <a16:creationId xmlns:a16="http://schemas.microsoft.com/office/drawing/2014/main" id="{FB17394D-9305-3B45-B832-BD14AE9975EE}"/>
                        </a:ext>
                      </a:extLst>
                    </p:cNvPr>
                    <p:cNvSpPr/>
                    <p:nvPr/>
                  </p:nvSpPr>
                  <p:spPr>
                    <a:xfrm>
                      <a:off x="7023529" y="2304293"/>
                      <a:ext cx="525081" cy="675263"/>
                    </a:xfrm>
                    <a:prstGeom prst="donut">
                      <a:avLst>
                        <a:gd name="adj" fmla="val 12688"/>
                      </a:avLst>
                    </a:prstGeom>
                    <a:solidFill>
                      <a:srgbClr val="FFAB40"/>
                    </a:solidFill>
                    <a:ln w="28575" cap="flat" cmpd="sng" algn="ctr">
                      <a:solidFill>
                        <a:srgbClr val="FFAB4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sp>
                  <p:nvSpPr>
                    <p:cNvPr id="1450" name="Donut 161">
                      <a:extLst>
                        <a:ext uri="{FF2B5EF4-FFF2-40B4-BE49-F238E27FC236}">
                          <a16:creationId xmlns:a16="http://schemas.microsoft.com/office/drawing/2014/main" id="{2A229F0D-3334-2C48-AA13-B48D1E9420E1}"/>
                        </a:ext>
                      </a:extLst>
                    </p:cNvPr>
                    <p:cNvSpPr/>
                    <p:nvPr/>
                  </p:nvSpPr>
                  <p:spPr>
                    <a:xfrm>
                      <a:off x="5109386" y="1755648"/>
                      <a:ext cx="523318" cy="548172"/>
                    </a:xfrm>
                    <a:prstGeom prst="donut">
                      <a:avLst>
                        <a:gd name="adj" fmla="val 12688"/>
                      </a:avLst>
                    </a:prstGeom>
                    <a:solidFill>
                      <a:srgbClr val="FFAB40"/>
                    </a:solidFill>
                    <a:ln w="25400" cap="flat" cmpd="sng" algn="ctr">
                      <a:solidFill>
                        <a:srgbClr val="FFAB4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effectLst/>
                        <a:uLnTx/>
                        <a:uFillTx/>
                        <a:latin typeface="Arial"/>
                        <a:ea typeface="+mn-ea"/>
                        <a:cs typeface="+mn-cs"/>
                        <a:sym typeface="Arial"/>
                      </a:endParaRPr>
                    </a:p>
                  </p:txBody>
                </p:sp>
              </p:grpSp>
            </p:grpSp>
          </p:grpSp>
        </p:grpSp>
        <p:sp>
          <p:nvSpPr>
            <p:cNvPr id="1520" name="Rectangle 1519">
              <a:extLst>
                <a:ext uri="{FF2B5EF4-FFF2-40B4-BE49-F238E27FC236}">
                  <a16:creationId xmlns:a16="http://schemas.microsoft.com/office/drawing/2014/main" id="{DD2871AD-BBE9-FF45-8CCD-400BACEB4384}"/>
                </a:ext>
              </a:extLst>
            </p:cNvPr>
            <p:cNvSpPr/>
            <p:nvPr/>
          </p:nvSpPr>
          <p:spPr>
            <a:xfrm>
              <a:off x="107504" y="1140341"/>
              <a:ext cx="1604798" cy="276999"/>
            </a:xfrm>
            <a:prstGeom prst="rect">
              <a:avLst/>
            </a:prstGeom>
          </p:spPr>
          <p:txBody>
            <a:bodyPr wrap="none">
              <a:spAutoFit/>
            </a:bodyPr>
            <a:lstStyle/>
            <a:p>
              <a:r>
                <a:rPr lang="en-US" sz="1200" b="1" dirty="0"/>
                <a:t>Agrobacterium vector</a:t>
              </a:r>
            </a:p>
          </p:txBody>
        </p:sp>
      </p:grpSp>
      <p:pic>
        <p:nvPicPr>
          <p:cNvPr id="1983" name="Picture 1982">
            <a:extLst>
              <a:ext uri="{FF2B5EF4-FFF2-40B4-BE49-F238E27FC236}">
                <a16:creationId xmlns:a16="http://schemas.microsoft.com/office/drawing/2014/main" id="{B5EDEDA2-31D8-9446-9D83-D72314807A4B}"/>
              </a:ext>
            </a:extLst>
          </p:cNvPr>
          <p:cNvPicPr>
            <a:picLocks noChangeAspect="1"/>
          </p:cNvPicPr>
          <p:nvPr/>
        </p:nvPicPr>
        <p:blipFill rotWithShape="1">
          <a:blip r:embed="rId2"/>
          <a:srcRect l="47994" t="1" r="41152" b="-1"/>
          <a:stretch/>
        </p:blipFill>
        <p:spPr>
          <a:xfrm rot="2762424" flipV="1">
            <a:off x="3159632" y="3332153"/>
            <a:ext cx="303551" cy="109083"/>
          </a:xfrm>
          <a:prstGeom prst="rect">
            <a:avLst/>
          </a:prstGeom>
        </p:spPr>
      </p:pic>
      <p:pic>
        <p:nvPicPr>
          <p:cNvPr id="1984" name="Picture 1983">
            <a:extLst>
              <a:ext uri="{FF2B5EF4-FFF2-40B4-BE49-F238E27FC236}">
                <a16:creationId xmlns:a16="http://schemas.microsoft.com/office/drawing/2014/main" id="{69717FFB-F5DC-2545-B337-C11A5951CA68}"/>
              </a:ext>
            </a:extLst>
          </p:cNvPr>
          <p:cNvPicPr>
            <a:picLocks noChangeAspect="1"/>
          </p:cNvPicPr>
          <p:nvPr/>
        </p:nvPicPr>
        <p:blipFill rotWithShape="1">
          <a:blip r:embed="rId2"/>
          <a:srcRect l="47994" t="1" r="41152" b="-1"/>
          <a:stretch/>
        </p:blipFill>
        <p:spPr>
          <a:xfrm rot="11770153" flipV="1">
            <a:off x="3018990" y="3620834"/>
            <a:ext cx="303551" cy="109083"/>
          </a:xfrm>
          <a:prstGeom prst="rect">
            <a:avLst/>
          </a:prstGeom>
        </p:spPr>
      </p:pic>
      <p:pic>
        <p:nvPicPr>
          <p:cNvPr id="1985" name="Picture 1984">
            <a:extLst>
              <a:ext uri="{FF2B5EF4-FFF2-40B4-BE49-F238E27FC236}">
                <a16:creationId xmlns:a16="http://schemas.microsoft.com/office/drawing/2014/main" id="{68893A2E-15F5-0145-87D0-6811C650B5C1}"/>
              </a:ext>
            </a:extLst>
          </p:cNvPr>
          <p:cNvPicPr>
            <a:picLocks noChangeAspect="1"/>
          </p:cNvPicPr>
          <p:nvPr/>
        </p:nvPicPr>
        <p:blipFill rotWithShape="1">
          <a:blip r:embed="rId2"/>
          <a:srcRect l="47994" t="1" r="41152" b="-1"/>
          <a:stretch/>
        </p:blipFill>
        <p:spPr>
          <a:xfrm flipV="1">
            <a:off x="3301938" y="3873545"/>
            <a:ext cx="303551" cy="109083"/>
          </a:xfrm>
          <a:prstGeom prst="rect">
            <a:avLst/>
          </a:prstGeom>
        </p:spPr>
      </p:pic>
      <p:pic>
        <p:nvPicPr>
          <p:cNvPr id="1986" name="Picture 1985">
            <a:extLst>
              <a:ext uri="{FF2B5EF4-FFF2-40B4-BE49-F238E27FC236}">
                <a16:creationId xmlns:a16="http://schemas.microsoft.com/office/drawing/2014/main" id="{9635E4B9-8A4A-F24A-B6CC-71FB8D7C1008}"/>
              </a:ext>
            </a:extLst>
          </p:cNvPr>
          <p:cNvPicPr>
            <a:picLocks noChangeAspect="1"/>
          </p:cNvPicPr>
          <p:nvPr/>
        </p:nvPicPr>
        <p:blipFill rotWithShape="1">
          <a:blip r:embed="rId2"/>
          <a:srcRect l="47994" t="1" r="41152" b="-1"/>
          <a:stretch/>
        </p:blipFill>
        <p:spPr>
          <a:xfrm rot="18454185" flipV="1">
            <a:off x="3420908" y="3546649"/>
            <a:ext cx="303551" cy="109083"/>
          </a:xfrm>
          <a:prstGeom prst="rect">
            <a:avLst/>
          </a:prstGeom>
        </p:spPr>
      </p:pic>
      <p:sp>
        <p:nvSpPr>
          <p:cNvPr id="3021" name="Right Arrow 3020">
            <a:extLst>
              <a:ext uri="{FF2B5EF4-FFF2-40B4-BE49-F238E27FC236}">
                <a16:creationId xmlns:a16="http://schemas.microsoft.com/office/drawing/2014/main" id="{20C42F0A-AD0F-414B-B7FC-EE9B8FBC783E}"/>
              </a:ext>
            </a:extLst>
          </p:cNvPr>
          <p:cNvSpPr/>
          <p:nvPr/>
        </p:nvSpPr>
        <p:spPr>
          <a:xfrm rot="5400000">
            <a:off x="2201146" y="3212133"/>
            <a:ext cx="792086" cy="82824"/>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2" name="Bent Arrow 3021">
            <a:extLst>
              <a:ext uri="{FF2B5EF4-FFF2-40B4-BE49-F238E27FC236}">
                <a16:creationId xmlns:a16="http://schemas.microsoft.com/office/drawing/2014/main" id="{5517AF47-939B-0D41-9727-B3E5EE651EEA}"/>
              </a:ext>
            </a:extLst>
          </p:cNvPr>
          <p:cNvSpPr/>
          <p:nvPr/>
        </p:nvSpPr>
        <p:spPr>
          <a:xfrm>
            <a:off x="3420737" y="1941787"/>
            <a:ext cx="759864" cy="1471828"/>
          </a:xfrm>
          <a:prstGeom prst="bentArrow">
            <a:avLst>
              <a:gd name="adj1" fmla="val 9870"/>
              <a:gd name="adj2" fmla="val 13905"/>
              <a:gd name="adj3" fmla="val 20965"/>
              <a:gd name="adj4" fmla="val 4375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077" name="Group 3076">
            <a:extLst>
              <a:ext uri="{FF2B5EF4-FFF2-40B4-BE49-F238E27FC236}">
                <a16:creationId xmlns:a16="http://schemas.microsoft.com/office/drawing/2014/main" id="{2925943C-D914-CF46-ABD3-20D4898767FB}"/>
              </a:ext>
            </a:extLst>
          </p:cNvPr>
          <p:cNvGrpSpPr/>
          <p:nvPr/>
        </p:nvGrpSpPr>
        <p:grpSpPr>
          <a:xfrm>
            <a:off x="457200" y="649700"/>
            <a:ext cx="868724" cy="421321"/>
            <a:chOff x="1768283" y="697260"/>
            <a:chExt cx="868724" cy="421321"/>
          </a:xfrm>
        </p:grpSpPr>
        <p:pic>
          <p:nvPicPr>
            <p:cNvPr id="1978" name="Picture 1977">
              <a:extLst>
                <a:ext uri="{FF2B5EF4-FFF2-40B4-BE49-F238E27FC236}">
                  <a16:creationId xmlns:a16="http://schemas.microsoft.com/office/drawing/2014/main" id="{3E891641-FB90-CD48-8B4E-388D3B82B7AC}"/>
                </a:ext>
              </a:extLst>
            </p:cNvPr>
            <p:cNvPicPr>
              <a:picLocks noChangeAspect="1"/>
            </p:cNvPicPr>
            <p:nvPr/>
          </p:nvPicPr>
          <p:blipFill rotWithShape="1">
            <a:blip r:embed="rId2"/>
            <a:srcRect l="47994" r="11190"/>
            <a:stretch/>
          </p:blipFill>
          <p:spPr>
            <a:xfrm flipV="1">
              <a:off x="1768283" y="697260"/>
              <a:ext cx="868724" cy="172744"/>
            </a:xfrm>
            <a:prstGeom prst="rect">
              <a:avLst/>
            </a:prstGeom>
          </p:spPr>
        </p:pic>
        <p:sp>
          <p:nvSpPr>
            <p:cNvPr id="3076" name="Rectangle 3075">
              <a:extLst>
                <a:ext uri="{FF2B5EF4-FFF2-40B4-BE49-F238E27FC236}">
                  <a16:creationId xmlns:a16="http://schemas.microsoft.com/office/drawing/2014/main" id="{FE27B542-8460-AB4B-98CE-6286C91CC0D4}"/>
                </a:ext>
              </a:extLst>
            </p:cNvPr>
            <p:cNvSpPr/>
            <p:nvPr/>
          </p:nvSpPr>
          <p:spPr>
            <a:xfrm>
              <a:off x="1861338" y="810804"/>
              <a:ext cx="681597" cy="307777"/>
            </a:xfrm>
            <a:prstGeom prst="rect">
              <a:avLst/>
            </a:prstGeom>
          </p:spPr>
          <p:txBody>
            <a:bodyPr wrap="none">
              <a:spAutoFit/>
            </a:bodyPr>
            <a:lstStyle/>
            <a:p>
              <a:r>
                <a:rPr lang="en-US" sz="1400" b="1" dirty="0">
                  <a:solidFill>
                    <a:srgbClr val="7030A0"/>
                  </a:solidFill>
                </a:rPr>
                <a:t>dsRNA</a:t>
              </a:r>
            </a:p>
          </p:txBody>
        </p:sp>
      </p:grpSp>
      <p:grpSp>
        <p:nvGrpSpPr>
          <p:cNvPr id="3079" name="Group 3078">
            <a:extLst>
              <a:ext uri="{FF2B5EF4-FFF2-40B4-BE49-F238E27FC236}">
                <a16:creationId xmlns:a16="http://schemas.microsoft.com/office/drawing/2014/main" id="{73C03337-DA97-8E4E-B962-2BD1D5D9C73A}"/>
              </a:ext>
            </a:extLst>
          </p:cNvPr>
          <p:cNvGrpSpPr/>
          <p:nvPr/>
        </p:nvGrpSpPr>
        <p:grpSpPr>
          <a:xfrm>
            <a:off x="1983183" y="2909763"/>
            <a:ext cx="572593" cy="451793"/>
            <a:chOff x="133832" y="1675538"/>
            <a:chExt cx="572593" cy="451793"/>
          </a:xfrm>
        </p:grpSpPr>
        <p:sp>
          <p:nvSpPr>
            <p:cNvPr id="1995" name="Pie 1994">
              <a:extLst>
                <a:ext uri="{FF2B5EF4-FFF2-40B4-BE49-F238E27FC236}">
                  <a16:creationId xmlns:a16="http://schemas.microsoft.com/office/drawing/2014/main" id="{EE9E85A1-0EF1-594B-A9BC-05B97C4D0169}"/>
                </a:ext>
              </a:extLst>
            </p:cNvPr>
            <p:cNvSpPr/>
            <p:nvPr/>
          </p:nvSpPr>
          <p:spPr>
            <a:xfrm>
              <a:off x="297837" y="1675538"/>
              <a:ext cx="237094" cy="219900"/>
            </a:xfrm>
            <a:prstGeom prst="pie">
              <a:avLst>
                <a:gd name="adj1" fmla="val 6"/>
                <a:gd name="adj2" fmla="val 17226698"/>
              </a:avLst>
            </a:prstGeom>
            <a:solidFill>
              <a:srgbClr val="7030A0"/>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3078" name="Rectangle 3077">
              <a:extLst>
                <a:ext uri="{FF2B5EF4-FFF2-40B4-BE49-F238E27FC236}">
                  <a16:creationId xmlns:a16="http://schemas.microsoft.com/office/drawing/2014/main" id="{CF58E3F6-5944-5242-A646-3D7FC26DB547}"/>
                </a:ext>
              </a:extLst>
            </p:cNvPr>
            <p:cNvSpPr/>
            <p:nvPr/>
          </p:nvSpPr>
          <p:spPr>
            <a:xfrm>
              <a:off x="133832" y="1819554"/>
              <a:ext cx="572593" cy="307777"/>
            </a:xfrm>
            <a:prstGeom prst="rect">
              <a:avLst/>
            </a:prstGeom>
          </p:spPr>
          <p:txBody>
            <a:bodyPr wrap="none">
              <a:spAutoFit/>
            </a:bodyPr>
            <a:lstStyle/>
            <a:p>
              <a:r>
                <a:rPr lang="en-US" sz="1400" b="1" dirty="0">
                  <a:solidFill>
                    <a:srgbClr val="7030A0"/>
                  </a:solidFill>
                </a:rPr>
                <a:t>Dicer</a:t>
              </a:r>
            </a:p>
          </p:txBody>
        </p:sp>
      </p:grpSp>
      <p:grpSp>
        <p:nvGrpSpPr>
          <p:cNvPr id="3082" name="Group 3081">
            <a:extLst>
              <a:ext uri="{FF2B5EF4-FFF2-40B4-BE49-F238E27FC236}">
                <a16:creationId xmlns:a16="http://schemas.microsoft.com/office/drawing/2014/main" id="{B9DBC442-B096-AE42-846B-C7642C1ED748}"/>
              </a:ext>
            </a:extLst>
          </p:cNvPr>
          <p:cNvGrpSpPr/>
          <p:nvPr/>
        </p:nvGrpSpPr>
        <p:grpSpPr>
          <a:xfrm>
            <a:off x="1826575" y="3417974"/>
            <a:ext cx="1521289" cy="951694"/>
            <a:chOff x="4556158" y="988547"/>
            <a:chExt cx="1521289" cy="951694"/>
          </a:xfrm>
        </p:grpSpPr>
        <p:grpSp>
          <p:nvGrpSpPr>
            <p:cNvPr id="3017" name="Group 3016">
              <a:extLst>
                <a:ext uri="{FF2B5EF4-FFF2-40B4-BE49-F238E27FC236}">
                  <a16:creationId xmlns:a16="http://schemas.microsoft.com/office/drawing/2014/main" id="{0B847645-FB00-5A4F-B84C-B00C46B476DC}"/>
                </a:ext>
              </a:extLst>
            </p:cNvPr>
            <p:cNvGrpSpPr/>
            <p:nvPr/>
          </p:nvGrpSpPr>
          <p:grpSpPr>
            <a:xfrm rot="19641616">
              <a:off x="5121229" y="988547"/>
              <a:ext cx="266695" cy="615863"/>
              <a:chOff x="886636" y="1301123"/>
              <a:chExt cx="584349" cy="1378103"/>
            </a:xfrm>
          </p:grpSpPr>
          <p:pic>
            <p:nvPicPr>
              <p:cNvPr id="3018" name="Picture 3017">
                <a:extLst>
                  <a:ext uri="{FF2B5EF4-FFF2-40B4-BE49-F238E27FC236}">
                    <a16:creationId xmlns:a16="http://schemas.microsoft.com/office/drawing/2014/main" id="{477CACAE-056C-F243-884A-CE7D47E30255}"/>
                  </a:ext>
                </a:extLst>
              </p:cNvPr>
              <p:cNvPicPr>
                <a:picLocks noChangeAspect="1"/>
              </p:cNvPicPr>
              <p:nvPr/>
            </p:nvPicPr>
            <p:blipFill rotWithShape="1">
              <a:blip r:embed="rId2"/>
              <a:srcRect l="47994" r="11190"/>
              <a:stretch/>
            </p:blipFill>
            <p:spPr>
              <a:xfrm rot="3954567" flipV="1">
                <a:off x="502543" y="1853158"/>
                <a:ext cx="1378103" cy="274033"/>
              </a:xfrm>
              <a:prstGeom prst="rect">
                <a:avLst/>
              </a:prstGeom>
            </p:spPr>
          </p:pic>
          <p:sp>
            <p:nvSpPr>
              <p:cNvPr id="3019" name="Pie 3018">
                <a:extLst>
                  <a:ext uri="{FF2B5EF4-FFF2-40B4-BE49-F238E27FC236}">
                    <a16:creationId xmlns:a16="http://schemas.microsoft.com/office/drawing/2014/main" id="{66B7A6FD-EF19-8746-9B75-94DDC60FEF94}"/>
                  </a:ext>
                </a:extLst>
              </p:cNvPr>
              <p:cNvSpPr/>
              <p:nvPr/>
            </p:nvSpPr>
            <p:spPr>
              <a:xfrm>
                <a:off x="886636" y="1796035"/>
                <a:ext cx="457961" cy="486857"/>
              </a:xfrm>
              <a:prstGeom prst="pie">
                <a:avLst>
                  <a:gd name="adj1" fmla="val 6"/>
                  <a:gd name="adj2" fmla="val 17226698"/>
                </a:avLst>
              </a:prstGeom>
              <a:solidFill>
                <a:srgbClr val="7030A0"/>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pic>
            <p:nvPicPr>
              <p:cNvPr id="3020" name="Picture 3019">
                <a:extLst>
                  <a:ext uri="{FF2B5EF4-FFF2-40B4-BE49-F238E27FC236}">
                    <a16:creationId xmlns:a16="http://schemas.microsoft.com/office/drawing/2014/main" id="{E595B8BC-EEA0-A841-8536-0DBA62EFFD0A}"/>
                  </a:ext>
                </a:extLst>
              </p:cNvPr>
              <p:cNvPicPr>
                <a:picLocks noChangeAspect="1"/>
              </p:cNvPicPr>
              <p:nvPr/>
            </p:nvPicPr>
            <p:blipFill rotWithShape="1">
              <a:blip r:embed="rId2"/>
              <a:srcRect l="69273" r="11190"/>
              <a:stretch/>
            </p:blipFill>
            <p:spPr>
              <a:xfrm rot="3954567" flipV="1">
                <a:off x="1004155" y="2181113"/>
                <a:ext cx="659627" cy="274032"/>
              </a:xfrm>
              <a:prstGeom prst="rect">
                <a:avLst/>
              </a:prstGeom>
            </p:spPr>
          </p:pic>
        </p:grpSp>
        <p:sp>
          <p:nvSpPr>
            <p:cNvPr id="3080" name="Rectangle 3079">
              <a:extLst>
                <a:ext uri="{FF2B5EF4-FFF2-40B4-BE49-F238E27FC236}">
                  <a16:creationId xmlns:a16="http://schemas.microsoft.com/office/drawing/2014/main" id="{C0DDFB88-A0A1-6D48-A87C-AD0302C23F3F}"/>
                </a:ext>
              </a:extLst>
            </p:cNvPr>
            <p:cNvSpPr/>
            <p:nvPr/>
          </p:nvSpPr>
          <p:spPr>
            <a:xfrm>
              <a:off x="4556158" y="1417021"/>
              <a:ext cx="1521289" cy="523220"/>
            </a:xfrm>
            <a:prstGeom prst="rect">
              <a:avLst/>
            </a:prstGeom>
          </p:spPr>
          <p:txBody>
            <a:bodyPr wrap="square">
              <a:spAutoFit/>
            </a:bodyPr>
            <a:lstStyle/>
            <a:p>
              <a:pPr algn="ctr"/>
              <a:r>
                <a:rPr lang="en-US" sz="1400" b="1" dirty="0">
                  <a:solidFill>
                    <a:srgbClr val="7030A0"/>
                  </a:solidFill>
                </a:rPr>
                <a:t>Interaction of dicer with dsDNA</a:t>
              </a:r>
            </a:p>
          </p:txBody>
        </p:sp>
      </p:grpSp>
      <p:sp>
        <p:nvSpPr>
          <p:cNvPr id="3086" name="Rectangle 3085">
            <a:extLst>
              <a:ext uri="{FF2B5EF4-FFF2-40B4-BE49-F238E27FC236}">
                <a16:creationId xmlns:a16="http://schemas.microsoft.com/office/drawing/2014/main" id="{ED420B23-AE2F-7248-8B9D-DB93C312C411}"/>
              </a:ext>
            </a:extLst>
          </p:cNvPr>
          <p:cNvSpPr/>
          <p:nvPr/>
        </p:nvSpPr>
        <p:spPr>
          <a:xfrm>
            <a:off x="7380312" y="880150"/>
            <a:ext cx="1810626" cy="307777"/>
          </a:xfrm>
          <a:prstGeom prst="rect">
            <a:avLst/>
          </a:prstGeom>
        </p:spPr>
        <p:txBody>
          <a:bodyPr wrap="square">
            <a:spAutoFit/>
          </a:bodyPr>
          <a:lstStyle/>
          <a:p>
            <a:r>
              <a:rPr lang="en-US" sz="1400" b="1" dirty="0"/>
              <a:t>Cleaves target mRNA</a:t>
            </a:r>
          </a:p>
        </p:txBody>
      </p:sp>
      <p:grpSp>
        <p:nvGrpSpPr>
          <p:cNvPr id="3094" name="Group 3093">
            <a:extLst>
              <a:ext uri="{FF2B5EF4-FFF2-40B4-BE49-F238E27FC236}">
                <a16:creationId xmlns:a16="http://schemas.microsoft.com/office/drawing/2014/main" id="{DD0782F1-1360-0248-938A-72EC79B484BA}"/>
              </a:ext>
            </a:extLst>
          </p:cNvPr>
          <p:cNvGrpSpPr/>
          <p:nvPr/>
        </p:nvGrpSpPr>
        <p:grpSpPr>
          <a:xfrm>
            <a:off x="4136303" y="1189213"/>
            <a:ext cx="4997721" cy="2274548"/>
            <a:chOff x="4207934" y="1206202"/>
            <a:chExt cx="4997721" cy="2274548"/>
          </a:xfrm>
        </p:grpSpPr>
        <p:grpSp>
          <p:nvGrpSpPr>
            <p:cNvPr id="3053" name="Group 3052">
              <a:extLst>
                <a:ext uri="{FF2B5EF4-FFF2-40B4-BE49-F238E27FC236}">
                  <a16:creationId xmlns:a16="http://schemas.microsoft.com/office/drawing/2014/main" id="{16DA44FA-2E04-214C-B143-620A5214EB29}"/>
                </a:ext>
              </a:extLst>
            </p:cNvPr>
            <p:cNvGrpSpPr/>
            <p:nvPr/>
          </p:nvGrpSpPr>
          <p:grpSpPr>
            <a:xfrm>
              <a:off x="4207934" y="1206202"/>
              <a:ext cx="4984634" cy="1712478"/>
              <a:chOff x="4159366" y="2359744"/>
              <a:chExt cx="4984634" cy="1712478"/>
            </a:xfrm>
          </p:grpSpPr>
          <p:sp>
            <p:nvSpPr>
              <p:cNvPr id="3023" name="Rounded Rectangle 3022">
                <a:extLst>
                  <a:ext uri="{FF2B5EF4-FFF2-40B4-BE49-F238E27FC236}">
                    <a16:creationId xmlns:a16="http://schemas.microsoft.com/office/drawing/2014/main" id="{CA6EBFA6-D702-6C47-9516-37FAF3C74322}"/>
                  </a:ext>
                </a:extLst>
              </p:cNvPr>
              <p:cNvSpPr/>
              <p:nvPr/>
            </p:nvSpPr>
            <p:spPr>
              <a:xfrm>
                <a:off x="4289387" y="2359744"/>
                <a:ext cx="4854613" cy="1712478"/>
              </a:xfrm>
              <a:prstGeom prst="roundRect">
                <a:avLst>
                  <a:gd name="adj" fmla="val 50000"/>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52" name="Group 3051">
                <a:extLst>
                  <a:ext uri="{FF2B5EF4-FFF2-40B4-BE49-F238E27FC236}">
                    <a16:creationId xmlns:a16="http://schemas.microsoft.com/office/drawing/2014/main" id="{3DAB2DF3-2B68-E14D-AF45-73A70670BAB9}"/>
                  </a:ext>
                </a:extLst>
              </p:cNvPr>
              <p:cNvGrpSpPr/>
              <p:nvPr/>
            </p:nvGrpSpPr>
            <p:grpSpPr>
              <a:xfrm>
                <a:off x="4159366" y="2434842"/>
                <a:ext cx="4252049" cy="1510699"/>
                <a:chOff x="4159366" y="2434842"/>
                <a:chExt cx="4252049" cy="1510699"/>
              </a:xfrm>
            </p:grpSpPr>
            <p:grpSp>
              <p:nvGrpSpPr>
                <p:cNvPr id="3050" name="Group 3049">
                  <a:extLst>
                    <a:ext uri="{FF2B5EF4-FFF2-40B4-BE49-F238E27FC236}">
                      <a16:creationId xmlns:a16="http://schemas.microsoft.com/office/drawing/2014/main" id="{E054BF23-95B3-8043-9C39-151DB46D3DB6}"/>
                    </a:ext>
                  </a:extLst>
                </p:cNvPr>
                <p:cNvGrpSpPr/>
                <p:nvPr/>
              </p:nvGrpSpPr>
              <p:grpSpPr>
                <a:xfrm>
                  <a:off x="4159366" y="2924196"/>
                  <a:ext cx="1523861" cy="572025"/>
                  <a:chOff x="4159366" y="2924196"/>
                  <a:chExt cx="1523861" cy="572025"/>
                </a:xfrm>
              </p:grpSpPr>
              <p:sp>
                <p:nvSpPr>
                  <p:cNvPr id="3042" name="Rectangle 3041">
                    <a:extLst>
                      <a:ext uri="{FF2B5EF4-FFF2-40B4-BE49-F238E27FC236}">
                        <a16:creationId xmlns:a16="http://schemas.microsoft.com/office/drawing/2014/main" id="{F3D3BA4C-49B0-DC46-8198-E2296C8CA5E5}"/>
                      </a:ext>
                    </a:extLst>
                  </p:cNvPr>
                  <p:cNvSpPr/>
                  <p:nvPr/>
                </p:nvSpPr>
                <p:spPr>
                  <a:xfrm>
                    <a:off x="5346350" y="3187015"/>
                    <a:ext cx="336877" cy="57935"/>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3" name="Rectangle 3042">
                    <a:extLst>
                      <a:ext uri="{FF2B5EF4-FFF2-40B4-BE49-F238E27FC236}">
                        <a16:creationId xmlns:a16="http://schemas.microsoft.com/office/drawing/2014/main" id="{BA2D1006-CB0A-834A-B747-84F60B8B0182}"/>
                      </a:ext>
                    </a:extLst>
                  </p:cNvPr>
                  <p:cNvSpPr/>
                  <p:nvPr/>
                </p:nvSpPr>
                <p:spPr>
                  <a:xfrm>
                    <a:off x="4523155" y="3190176"/>
                    <a:ext cx="336877" cy="57935"/>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44" name="Group 3043">
                    <a:extLst>
                      <a:ext uri="{FF2B5EF4-FFF2-40B4-BE49-F238E27FC236}">
                        <a16:creationId xmlns:a16="http://schemas.microsoft.com/office/drawing/2014/main" id="{06749A42-695E-6644-9127-8B8EFEF2FCF7}"/>
                      </a:ext>
                    </a:extLst>
                  </p:cNvPr>
                  <p:cNvGrpSpPr/>
                  <p:nvPr/>
                </p:nvGrpSpPr>
                <p:grpSpPr>
                  <a:xfrm>
                    <a:off x="4814553" y="2924196"/>
                    <a:ext cx="597692" cy="572025"/>
                    <a:chOff x="5631445" y="3281795"/>
                    <a:chExt cx="749500" cy="745673"/>
                  </a:xfrm>
                </p:grpSpPr>
                <p:sp>
                  <p:nvSpPr>
                    <p:cNvPr id="3045" name="&quot;No&quot; Symbol 3044">
                      <a:extLst>
                        <a:ext uri="{FF2B5EF4-FFF2-40B4-BE49-F238E27FC236}">
                          <a16:creationId xmlns:a16="http://schemas.microsoft.com/office/drawing/2014/main" id="{1DB51BE8-7DBF-FD4D-BAB0-9EEA700EAFDD}"/>
                        </a:ext>
                      </a:extLst>
                    </p:cNvPr>
                    <p:cNvSpPr/>
                    <p:nvPr/>
                  </p:nvSpPr>
                  <p:spPr>
                    <a:xfrm>
                      <a:off x="5652120" y="3281795"/>
                      <a:ext cx="720080" cy="721484"/>
                    </a:xfrm>
                    <a:prstGeom prst="noSmoking">
                      <a:avLst>
                        <a:gd name="adj" fmla="val 1088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46" name="&quot;No&quot; Symbol 3045">
                      <a:extLst>
                        <a:ext uri="{FF2B5EF4-FFF2-40B4-BE49-F238E27FC236}">
                          <a16:creationId xmlns:a16="http://schemas.microsoft.com/office/drawing/2014/main" id="{6BC141EB-D779-814C-A570-4F4CAFB4DDD5}"/>
                        </a:ext>
                      </a:extLst>
                    </p:cNvPr>
                    <p:cNvSpPr/>
                    <p:nvPr/>
                  </p:nvSpPr>
                  <p:spPr>
                    <a:xfrm rot="5660758">
                      <a:off x="5632147" y="3289858"/>
                      <a:ext cx="720080" cy="721484"/>
                    </a:xfrm>
                    <a:prstGeom prst="noSmoking">
                      <a:avLst>
                        <a:gd name="adj" fmla="val 1088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47" name="&quot;No&quot; Symbol 3046">
                      <a:extLst>
                        <a:ext uri="{FF2B5EF4-FFF2-40B4-BE49-F238E27FC236}">
                          <a16:creationId xmlns:a16="http://schemas.microsoft.com/office/drawing/2014/main" id="{46CC3D4B-B1A9-2E4A-8CD9-A252EA6A8576}"/>
                        </a:ext>
                      </a:extLst>
                    </p:cNvPr>
                    <p:cNvSpPr/>
                    <p:nvPr/>
                  </p:nvSpPr>
                  <p:spPr>
                    <a:xfrm rot="2710370">
                      <a:off x="5646506" y="3297921"/>
                      <a:ext cx="720080" cy="721484"/>
                    </a:xfrm>
                    <a:prstGeom prst="noSmoking">
                      <a:avLst>
                        <a:gd name="adj" fmla="val 1088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48" name="&quot;No&quot; Symbol 3047">
                      <a:extLst>
                        <a:ext uri="{FF2B5EF4-FFF2-40B4-BE49-F238E27FC236}">
                          <a16:creationId xmlns:a16="http://schemas.microsoft.com/office/drawing/2014/main" id="{A2B5A99D-BA24-154F-85DC-F847785EA51D}"/>
                        </a:ext>
                      </a:extLst>
                    </p:cNvPr>
                    <p:cNvSpPr/>
                    <p:nvPr/>
                  </p:nvSpPr>
                  <p:spPr>
                    <a:xfrm rot="8563792">
                      <a:off x="5660865" y="3305984"/>
                      <a:ext cx="720080" cy="721484"/>
                    </a:xfrm>
                    <a:prstGeom prst="noSmoking">
                      <a:avLst>
                        <a:gd name="adj" fmla="val 1088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49" name="Right Arrow 3048">
                    <a:extLst>
                      <a:ext uri="{FF2B5EF4-FFF2-40B4-BE49-F238E27FC236}">
                        <a16:creationId xmlns:a16="http://schemas.microsoft.com/office/drawing/2014/main" id="{5BA5CB71-937D-5448-83EB-65A771FABDE8}"/>
                      </a:ext>
                    </a:extLst>
                  </p:cNvPr>
                  <p:cNvSpPr/>
                  <p:nvPr/>
                </p:nvSpPr>
                <p:spPr>
                  <a:xfrm rot="10800000">
                    <a:off x="4159366" y="3056968"/>
                    <a:ext cx="465479" cy="304587"/>
                  </a:xfrm>
                  <a:prstGeom prst="rightArrow">
                    <a:avLst>
                      <a:gd name="adj1" fmla="val 100000"/>
                      <a:gd name="adj2" fmla="val 50000"/>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051" name="Rounded Rectangle 3050">
                  <a:extLst>
                    <a:ext uri="{FF2B5EF4-FFF2-40B4-BE49-F238E27FC236}">
                      <a16:creationId xmlns:a16="http://schemas.microsoft.com/office/drawing/2014/main" id="{6502730D-6AEF-AA4F-ADC4-71FDD924E593}"/>
                    </a:ext>
                  </a:extLst>
                </p:cNvPr>
                <p:cNvSpPr/>
                <p:nvPr/>
              </p:nvSpPr>
              <p:spPr>
                <a:xfrm>
                  <a:off x="5652120" y="2434842"/>
                  <a:ext cx="2759295" cy="1510699"/>
                </a:xfrm>
                <a:prstGeom prst="roundRect">
                  <a:avLst/>
                </a:pr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88" name="Rectangle 3087">
              <a:extLst>
                <a:ext uri="{FF2B5EF4-FFF2-40B4-BE49-F238E27FC236}">
                  <a16:creationId xmlns:a16="http://schemas.microsoft.com/office/drawing/2014/main" id="{13354209-30B3-6F4F-B700-FA395C0EE3A9}"/>
                </a:ext>
              </a:extLst>
            </p:cNvPr>
            <p:cNvSpPr/>
            <p:nvPr/>
          </p:nvSpPr>
          <p:spPr>
            <a:xfrm>
              <a:off x="7012747" y="2895975"/>
              <a:ext cx="2192908" cy="584775"/>
            </a:xfrm>
            <a:prstGeom prst="rect">
              <a:avLst/>
            </a:prstGeom>
          </p:spPr>
          <p:txBody>
            <a:bodyPr wrap="none">
              <a:spAutoFit/>
            </a:bodyPr>
            <a:lstStyle/>
            <a:p>
              <a:r>
                <a:rPr lang="en-US" sz="1600" b="1" i="1" dirty="0" err="1"/>
                <a:t>Meloidegyne</a:t>
              </a:r>
              <a:r>
                <a:rPr lang="en-US" sz="1600" b="1" i="1" dirty="0"/>
                <a:t> </a:t>
              </a:r>
              <a:r>
                <a:rPr lang="en-US" sz="1600" b="1" i="1" dirty="0" err="1"/>
                <a:t>incognitia</a:t>
              </a:r>
              <a:endParaRPr lang="en-US" sz="1600" b="1" i="1" dirty="0"/>
            </a:p>
            <a:p>
              <a:pPr algn="ctr"/>
              <a:r>
                <a:rPr lang="en-US" sz="1600" b="1" i="1" dirty="0"/>
                <a:t>(Root knot nematode)</a:t>
              </a:r>
              <a:r>
                <a:rPr lang="en-US" sz="1600" b="1" dirty="0"/>
                <a:t> </a:t>
              </a:r>
              <a:endParaRPr lang="en-US" sz="1600" dirty="0"/>
            </a:p>
          </p:txBody>
        </p:sp>
      </p:grpSp>
      <p:grpSp>
        <p:nvGrpSpPr>
          <p:cNvPr id="3093" name="Group 3092">
            <a:extLst>
              <a:ext uri="{FF2B5EF4-FFF2-40B4-BE49-F238E27FC236}">
                <a16:creationId xmlns:a16="http://schemas.microsoft.com/office/drawing/2014/main" id="{70D90C08-C935-6A49-9902-71F6DE057717}"/>
              </a:ext>
            </a:extLst>
          </p:cNvPr>
          <p:cNvGrpSpPr/>
          <p:nvPr/>
        </p:nvGrpSpPr>
        <p:grpSpPr>
          <a:xfrm>
            <a:off x="3464340" y="3798112"/>
            <a:ext cx="3335918" cy="307777"/>
            <a:chOff x="3464340" y="3798112"/>
            <a:chExt cx="3335918" cy="307777"/>
          </a:xfrm>
        </p:grpSpPr>
        <p:sp>
          <p:nvSpPr>
            <p:cNvPr id="3081" name="Rectangle 3080">
              <a:extLst>
                <a:ext uri="{FF2B5EF4-FFF2-40B4-BE49-F238E27FC236}">
                  <a16:creationId xmlns:a16="http://schemas.microsoft.com/office/drawing/2014/main" id="{B3E3449D-3559-4D40-B5D3-748B259D288E}"/>
                </a:ext>
              </a:extLst>
            </p:cNvPr>
            <p:cNvSpPr/>
            <p:nvPr/>
          </p:nvSpPr>
          <p:spPr>
            <a:xfrm>
              <a:off x="4288056" y="3798112"/>
              <a:ext cx="2512202" cy="307777"/>
            </a:xfrm>
            <a:prstGeom prst="rect">
              <a:avLst/>
            </a:prstGeom>
          </p:spPr>
          <p:txBody>
            <a:bodyPr wrap="square">
              <a:spAutoFit/>
            </a:bodyPr>
            <a:lstStyle/>
            <a:p>
              <a:pPr algn="ctr"/>
              <a:r>
                <a:rPr lang="en-US" sz="1400" b="1" dirty="0"/>
                <a:t>Small interfering RNA (siRNA )</a:t>
              </a:r>
            </a:p>
          </p:txBody>
        </p:sp>
        <p:cxnSp>
          <p:nvCxnSpPr>
            <p:cNvPr id="3091" name="Straight Arrow Connector 3090">
              <a:extLst>
                <a:ext uri="{FF2B5EF4-FFF2-40B4-BE49-F238E27FC236}">
                  <a16:creationId xmlns:a16="http://schemas.microsoft.com/office/drawing/2014/main" id="{946EF756-2F06-9C47-8ADD-DD791EE22FC2}"/>
                </a:ext>
              </a:extLst>
            </p:cNvPr>
            <p:cNvCxnSpPr>
              <a:cxnSpLocks/>
            </p:cNvCxnSpPr>
            <p:nvPr/>
          </p:nvCxnSpPr>
          <p:spPr>
            <a:xfrm>
              <a:off x="3464340" y="3933458"/>
              <a:ext cx="963644" cy="216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098" name="Group 3097">
            <a:extLst>
              <a:ext uri="{FF2B5EF4-FFF2-40B4-BE49-F238E27FC236}">
                <a16:creationId xmlns:a16="http://schemas.microsoft.com/office/drawing/2014/main" id="{8E5C0C6C-55E3-2E4A-92C6-CAEBFD84EA44}"/>
              </a:ext>
            </a:extLst>
          </p:cNvPr>
          <p:cNvGrpSpPr/>
          <p:nvPr/>
        </p:nvGrpSpPr>
        <p:grpSpPr>
          <a:xfrm>
            <a:off x="4164381" y="2077587"/>
            <a:ext cx="2207819" cy="1499993"/>
            <a:chOff x="4231730" y="2069772"/>
            <a:chExt cx="2207819" cy="1499993"/>
          </a:xfrm>
        </p:grpSpPr>
        <p:sp>
          <p:nvSpPr>
            <p:cNvPr id="3095" name="Rectangle 3094">
              <a:extLst>
                <a:ext uri="{FF2B5EF4-FFF2-40B4-BE49-F238E27FC236}">
                  <a16:creationId xmlns:a16="http://schemas.microsoft.com/office/drawing/2014/main" id="{F2577643-ED02-FD4F-92F9-77D774C9DACA}"/>
                </a:ext>
              </a:extLst>
            </p:cNvPr>
            <p:cNvSpPr/>
            <p:nvPr/>
          </p:nvSpPr>
          <p:spPr>
            <a:xfrm>
              <a:off x="4329108" y="3046545"/>
              <a:ext cx="2110441" cy="523220"/>
            </a:xfrm>
            <a:prstGeom prst="rect">
              <a:avLst/>
            </a:prstGeom>
          </p:spPr>
          <p:txBody>
            <a:bodyPr wrap="square">
              <a:spAutoFit/>
            </a:bodyPr>
            <a:lstStyle/>
            <a:p>
              <a:r>
                <a:rPr lang="en-US" sz="1400" b="1" dirty="0"/>
                <a:t>Uptake of siRNA  by </a:t>
              </a:r>
              <a:r>
                <a:rPr lang="en-US" sz="1400" b="1" i="1" dirty="0" err="1"/>
                <a:t>Meloidegyne</a:t>
              </a:r>
              <a:r>
                <a:rPr lang="en-US" sz="1400" b="1" i="1" dirty="0"/>
                <a:t> </a:t>
              </a:r>
              <a:r>
                <a:rPr lang="en-US" sz="1400" b="1" i="1" dirty="0" err="1"/>
                <a:t>incognitia</a:t>
              </a:r>
              <a:r>
                <a:rPr lang="en-US" sz="1400" b="1" dirty="0"/>
                <a:t> </a:t>
              </a:r>
            </a:p>
          </p:txBody>
        </p:sp>
        <p:cxnSp>
          <p:nvCxnSpPr>
            <p:cNvPr id="3096" name="Straight Arrow Connector 3095">
              <a:extLst>
                <a:ext uri="{FF2B5EF4-FFF2-40B4-BE49-F238E27FC236}">
                  <a16:creationId xmlns:a16="http://schemas.microsoft.com/office/drawing/2014/main" id="{F2E2531A-DF5B-E44E-9AA2-F2C4B31DC387}"/>
                </a:ext>
              </a:extLst>
            </p:cNvPr>
            <p:cNvCxnSpPr>
              <a:cxnSpLocks/>
            </p:cNvCxnSpPr>
            <p:nvPr/>
          </p:nvCxnSpPr>
          <p:spPr>
            <a:xfrm>
              <a:off x="4231730" y="2069772"/>
              <a:ext cx="320330" cy="10623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100" name="Group 3099">
            <a:extLst>
              <a:ext uri="{FF2B5EF4-FFF2-40B4-BE49-F238E27FC236}">
                <a16:creationId xmlns:a16="http://schemas.microsoft.com/office/drawing/2014/main" id="{CC3E17E2-D10D-4A46-8EDA-8F328532C81F}"/>
              </a:ext>
            </a:extLst>
          </p:cNvPr>
          <p:cNvGrpSpPr/>
          <p:nvPr/>
        </p:nvGrpSpPr>
        <p:grpSpPr>
          <a:xfrm>
            <a:off x="6506797" y="1331947"/>
            <a:ext cx="657504" cy="577891"/>
            <a:chOff x="8442563" y="4225652"/>
            <a:chExt cx="692186" cy="767626"/>
          </a:xfrm>
        </p:grpSpPr>
        <p:sp>
          <p:nvSpPr>
            <p:cNvPr id="3101" name="Oval 3100">
              <a:extLst>
                <a:ext uri="{FF2B5EF4-FFF2-40B4-BE49-F238E27FC236}">
                  <a16:creationId xmlns:a16="http://schemas.microsoft.com/office/drawing/2014/main" id="{B2CC387B-0F5D-0C46-AFF8-851FAEC5A493}"/>
                </a:ext>
              </a:extLst>
            </p:cNvPr>
            <p:cNvSpPr/>
            <p:nvPr/>
          </p:nvSpPr>
          <p:spPr>
            <a:xfrm>
              <a:off x="8532440" y="4225652"/>
              <a:ext cx="539552" cy="452717"/>
            </a:xfrm>
            <a:prstGeom prst="ellipse">
              <a:avLst/>
            </a:prstGeom>
            <a:solidFill>
              <a:schemeClr val="accent1">
                <a:lumMod val="75000"/>
              </a:schemeClr>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3" name="Oval 3102">
              <a:extLst>
                <a:ext uri="{FF2B5EF4-FFF2-40B4-BE49-F238E27FC236}">
                  <a16:creationId xmlns:a16="http://schemas.microsoft.com/office/drawing/2014/main" id="{EB67E882-C933-D34A-BD8F-999D3C8DE80D}"/>
                </a:ext>
              </a:extLst>
            </p:cNvPr>
            <p:cNvSpPr/>
            <p:nvPr/>
          </p:nvSpPr>
          <p:spPr>
            <a:xfrm>
              <a:off x="8442563" y="4487482"/>
              <a:ext cx="692186" cy="505796"/>
            </a:xfrm>
            <a:prstGeom prst="ellipse">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0" scaled="1"/>
              <a:tileRect/>
            </a:gra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04" name="Straight Arrow Connector 3103">
            <a:extLst>
              <a:ext uri="{FF2B5EF4-FFF2-40B4-BE49-F238E27FC236}">
                <a16:creationId xmlns:a16="http://schemas.microsoft.com/office/drawing/2014/main" id="{225F6175-4C1E-E24E-A62E-733A6C4359C7}"/>
              </a:ext>
            </a:extLst>
          </p:cNvPr>
          <p:cNvCxnSpPr>
            <a:cxnSpLocks/>
          </p:cNvCxnSpPr>
          <p:nvPr/>
        </p:nvCxnSpPr>
        <p:spPr>
          <a:xfrm>
            <a:off x="6263096" y="2269731"/>
            <a:ext cx="8972" cy="160048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112" name="Group 3111">
            <a:extLst>
              <a:ext uri="{FF2B5EF4-FFF2-40B4-BE49-F238E27FC236}">
                <a16:creationId xmlns:a16="http://schemas.microsoft.com/office/drawing/2014/main" id="{872BC168-8084-FA49-A0C5-9A6D9BA75226}"/>
              </a:ext>
            </a:extLst>
          </p:cNvPr>
          <p:cNvGrpSpPr/>
          <p:nvPr/>
        </p:nvGrpSpPr>
        <p:grpSpPr>
          <a:xfrm>
            <a:off x="5815747" y="1909838"/>
            <a:ext cx="584983" cy="449056"/>
            <a:chOff x="5383812" y="4745022"/>
            <a:chExt cx="796683" cy="586898"/>
          </a:xfrm>
        </p:grpSpPr>
        <p:pic>
          <p:nvPicPr>
            <p:cNvPr id="3054" name="Picture 3053">
              <a:extLst>
                <a:ext uri="{FF2B5EF4-FFF2-40B4-BE49-F238E27FC236}">
                  <a16:creationId xmlns:a16="http://schemas.microsoft.com/office/drawing/2014/main" id="{0A2039C2-A5C6-A045-9DAC-F8A505B7E64D}"/>
                </a:ext>
              </a:extLst>
            </p:cNvPr>
            <p:cNvPicPr>
              <a:picLocks noChangeAspect="1"/>
            </p:cNvPicPr>
            <p:nvPr/>
          </p:nvPicPr>
          <p:blipFill rotWithShape="1">
            <a:blip r:embed="rId2"/>
            <a:srcRect l="47994" t="1" r="41152" b="-1"/>
            <a:stretch/>
          </p:blipFill>
          <p:spPr>
            <a:xfrm flipV="1">
              <a:off x="5392928" y="5201851"/>
              <a:ext cx="366485" cy="130069"/>
            </a:xfrm>
            <a:prstGeom prst="rect">
              <a:avLst/>
            </a:prstGeom>
          </p:spPr>
        </p:pic>
        <p:pic>
          <p:nvPicPr>
            <p:cNvPr id="3055" name="Picture 3054">
              <a:extLst>
                <a:ext uri="{FF2B5EF4-FFF2-40B4-BE49-F238E27FC236}">
                  <a16:creationId xmlns:a16="http://schemas.microsoft.com/office/drawing/2014/main" id="{49481764-022A-1747-8012-FC7FC8FC868D}"/>
                </a:ext>
              </a:extLst>
            </p:cNvPr>
            <p:cNvPicPr>
              <a:picLocks noChangeAspect="1"/>
            </p:cNvPicPr>
            <p:nvPr/>
          </p:nvPicPr>
          <p:blipFill rotWithShape="1">
            <a:blip r:embed="rId2"/>
            <a:srcRect l="47994" t="1" r="41152" b="-1"/>
            <a:stretch/>
          </p:blipFill>
          <p:spPr>
            <a:xfrm rot="1676072" flipV="1">
              <a:off x="5383812" y="4928168"/>
              <a:ext cx="366485" cy="130069"/>
            </a:xfrm>
            <a:prstGeom prst="rect">
              <a:avLst/>
            </a:prstGeom>
          </p:spPr>
        </p:pic>
        <p:pic>
          <p:nvPicPr>
            <p:cNvPr id="3110" name="Picture 3109">
              <a:extLst>
                <a:ext uri="{FF2B5EF4-FFF2-40B4-BE49-F238E27FC236}">
                  <a16:creationId xmlns:a16="http://schemas.microsoft.com/office/drawing/2014/main" id="{20ED3B56-62A6-C542-A79C-415045272D7C}"/>
                </a:ext>
              </a:extLst>
            </p:cNvPr>
            <p:cNvPicPr>
              <a:picLocks noChangeAspect="1"/>
            </p:cNvPicPr>
            <p:nvPr/>
          </p:nvPicPr>
          <p:blipFill rotWithShape="1">
            <a:blip r:embed="rId2"/>
            <a:srcRect l="47994" t="1" r="41152" b="-1"/>
            <a:stretch/>
          </p:blipFill>
          <p:spPr>
            <a:xfrm rot="8894282" flipV="1">
              <a:off x="5814010" y="5032870"/>
              <a:ext cx="366485" cy="130069"/>
            </a:xfrm>
            <a:prstGeom prst="rect">
              <a:avLst/>
            </a:prstGeom>
          </p:spPr>
        </p:pic>
        <p:pic>
          <p:nvPicPr>
            <p:cNvPr id="3111" name="Picture 3110">
              <a:extLst>
                <a:ext uri="{FF2B5EF4-FFF2-40B4-BE49-F238E27FC236}">
                  <a16:creationId xmlns:a16="http://schemas.microsoft.com/office/drawing/2014/main" id="{14E23339-B51E-DC46-B7B4-E6FCB4B589AA}"/>
                </a:ext>
              </a:extLst>
            </p:cNvPr>
            <p:cNvPicPr>
              <a:picLocks noChangeAspect="1"/>
            </p:cNvPicPr>
            <p:nvPr/>
          </p:nvPicPr>
          <p:blipFill rotWithShape="1">
            <a:blip r:embed="rId2"/>
            <a:srcRect l="47994" t="1" r="41152" b="-1"/>
            <a:stretch/>
          </p:blipFill>
          <p:spPr>
            <a:xfrm rot="8894282" flipV="1">
              <a:off x="5657840" y="4745022"/>
              <a:ext cx="366485" cy="130069"/>
            </a:xfrm>
            <a:prstGeom prst="rect">
              <a:avLst/>
            </a:prstGeom>
          </p:spPr>
        </p:pic>
      </p:grpSp>
      <p:grpSp>
        <p:nvGrpSpPr>
          <p:cNvPr id="4" name="Group 3">
            <a:extLst>
              <a:ext uri="{FF2B5EF4-FFF2-40B4-BE49-F238E27FC236}">
                <a16:creationId xmlns:a16="http://schemas.microsoft.com/office/drawing/2014/main" id="{91BB1AA2-C256-4340-B716-0C1A47D6BE0C}"/>
              </a:ext>
            </a:extLst>
          </p:cNvPr>
          <p:cNvGrpSpPr/>
          <p:nvPr/>
        </p:nvGrpSpPr>
        <p:grpSpPr>
          <a:xfrm>
            <a:off x="4623646" y="538430"/>
            <a:ext cx="2929700" cy="1057935"/>
            <a:chOff x="4623646" y="538430"/>
            <a:chExt cx="2929700" cy="1057935"/>
          </a:xfrm>
        </p:grpSpPr>
        <p:sp>
          <p:nvSpPr>
            <p:cNvPr id="3085" name="Rectangle 3084">
              <a:extLst>
                <a:ext uri="{FF2B5EF4-FFF2-40B4-BE49-F238E27FC236}">
                  <a16:creationId xmlns:a16="http://schemas.microsoft.com/office/drawing/2014/main" id="{E1F184DE-3BD8-6441-9AD8-FE372D439A5A}"/>
                </a:ext>
              </a:extLst>
            </p:cNvPr>
            <p:cNvSpPr/>
            <p:nvPr/>
          </p:nvSpPr>
          <p:spPr>
            <a:xfrm>
              <a:off x="4623646" y="538430"/>
              <a:ext cx="2929700" cy="523220"/>
            </a:xfrm>
            <a:prstGeom prst="rect">
              <a:avLst/>
            </a:prstGeom>
          </p:spPr>
          <p:txBody>
            <a:bodyPr wrap="square">
              <a:spAutoFit/>
            </a:bodyPr>
            <a:lstStyle/>
            <a:p>
              <a:r>
                <a:rPr lang="en-US" sz="1400" b="1" dirty="0"/>
                <a:t>RNA induced Silencing Complex (RISC Complex) with unzipped SiRNA</a:t>
              </a:r>
            </a:p>
          </p:txBody>
        </p:sp>
        <p:cxnSp>
          <p:nvCxnSpPr>
            <p:cNvPr id="3114" name="Straight Arrow Connector 3113">
              <a:extLst>
                <a:ext uri="{FF2B5EF4-FFF2-40B4-BE49-F238E27FC236}">
                  <a16:creationId xmlns:a16="http://schemas.microsoft.com/office/drawing/2014/main" id="{30FF69C9-DF19-CB4C-BF22-83A58D5B379C}"/>
                </a:ext>
              </a:extLst>
            </p:cNvPr>
            <p:cNvCxnSpPr>
              <a:cxnSpLocks/>
            </p:cNvCxnSpPr>
            <p:nvPr/>
          </p:nvCxnSpPr>
          <p:spPr>
            <a:xfrm flipH="1" flipV="1">
              <a:off x="5308508" y="1012996"/>
              <a:ext cx="1287555" cy="5833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119" name="Group 3118">
            <a:extLst>
              <a:ext uri="{FF2B5EF4-FFF2-40B4-BE49-F238E27FC236}">
                <a16:creationId xmlns:a16="http://schemas.microsoft.com/office/drawing/2014/main" id="{1772BDE9-0362-6A4D-A70A-54F1D29F38D1}"/>
              </a:ext>
            </a:extLst>
          </p:cNvPr>
          <p:cNvGrpSpPr/>
          <p:nvPr/>
        </p:nvGrpSpPr>
        <p:grpSpPr>
          <a:xfrm>
            <a:off x="6560295" y="2209428"/>
            <a:ext cx="1712238" cy="361699"/>
            <a:chOff x="6560295" y="2244210"/>
            <a:chExt cx="1712238" cy="361699"/>
          </a:xfrm>
        </p:grpSpPr>
        <p:pic>
          <p:nvPicPr>
            <p:cNvPr id="3099" name="Picture 3098">
              <a:extLst>
                <a:ext uri="{FF2B5EF4-FFF2-40B4-BE49-F238E27FC236}">
                  <a16:creationId xmlns:a16="http://schemas.microsoft.com/office/drawing/2014/main" id="{D5873746-08EA-7248-A277-C82B69AB05B8}"/>
                </a:ext>
              </a:extLst>
            </p:cNvPr>
            <p:cNvPicPr>
              <a:picLocks noChangeAspect="1"/>
            </p:cNvPicPr>
            <p:nvPr/>
          </p:nvPicPr>
          <p:blipFill rotWithShape="1">
            <a:blip r:embed="rId2"/>
            <a:srcRect l="47994" t="1" r="11190" b="55238"/>
            <a:stretch/>
          </p:blipFill>
          <p:spPr>
            <a:xfrm flipV="1">
              <a:off x="6560295" y="2244210"/>
              <a:ext cx="1712238" cy="152400"/>
            </a:xfrm>
            <a:prstGeom prst="rect">
              <a:avLst/>
            </a:prstGeom>
          </p:spPr>
        </p:pic>
        <p:sp>
          <p:nvSpPr>
            <p:cNvPr id="3118" name="Rectangle 3117">
              <a:extLst>
                <a:ext uri="{FF2B5EF4-FFF2-40B4-BE49-F238E27FC236}">
                  <a16:creationId xmlns:a16="http://schemas.microsoft.com/office/drawing/2014/main" id="{D59394EC-F656-7347-B91F-E6E84EA8B5B9}"/>
                </a:ext>
              </a:extLst>
            </p:cNvPr>
            <p:cNvSpPr/>
            <p:nvPr/>
          </p:nvSpPr>
          <p:spPr>
            <a:xfrm>
              <a:off x="6870686" y="2298132"/>
              <a:ext cx="1348347" cy="307777"/>
            </a:xfrm>
            <a:prstGeom prst="rect">
              <a:avLst/>
            </a:prstGeom>
          </p:spPr>
          <p:txBody>
            <a:bodyPr wrap="square">
              <a:spAutoFit/>
            </a:bodyPr>
            <a:lstStyle/>
            <a:p>
              <a:r>
                <a:rPr lang="en-US" sz="1400" b="1" dirty="0"/>
                <a:t>Target mRNA</a:t>
              </a:r>
            </a:p>
          </p:txBody>
        </p:sp>
      </p:grpSp>
      <p:pic>
        <p:nvPicPr>
          <p:cNvPr id="645" name="Picture 644">
            <a:extLst>
              <a:ext uri="{FF2B5EF4-FFF2-40B4-BE49-F238E27FC236}">
                <a16:creationId xmlns:a16="http://schemas.microsoft.com/office/drawing/2014/main" id="{AC380E19-06B2-1441-975F-C6C9CD3E7B5D}"/>
              </a:ext>
            </a:extLst>
          </p:cNvPr>
          <p:cNvPicPr>
            <a:picLocks noChangeAspect="1"/>
          </p:cNvPicPr>
          <p:nvPr/>
        </p:nvPicPr>
        <p:blipFill rotWithShape="1">
          <a:blip r:embed="rId2"/>
          <a:srcRect l="47994" t="53417" r="37195" b="4014"/>
          <a:stretch/>
        </p:blipFill>
        <p:spPr>
          <a:xfrm flipV="1">
            <a:off x="6574083" y="1417340"/>
            <a:ext cx="590205" cy="109112"/>
          </a:xfrm>
          <a:prstGeom prst="rect">
            <a:avLst/>
          </a:prstGeom>
        </p:spPr>
      </p:pic>
      <p:sp>
        <p:nvSpPr>
          <p:cNvPr id="5" name="Rectangle 4">
            <a:extLst>
              <a:ext uri="{FF2B5EF4-FFF2-40B4-BE49-F238E27FC236}">
                <a16:creationId xmlns:a16="http://schemas.microsoft.com/office/drawing/2014/main" id="{7A6349F8-4CD9-9F49-8588-565D681BF6AF}"/>
              </a:ext>
            </a:extLst>
          </p:cNvPr>
          <p:cNvSpPr/>
          <p:nvPr/>
        </p:nvSpPr>
        <p:spPr>
          <a:xfrm>
            <a:off x="6372200" y="1821541"/>
            <a:ext cx="987771" cy="261610"/>
          </a:xfrm>
          <a:prstGeom prst="rect">
            <a:avLst/>
          </a:prstGeom>
        </p:spPr>
        <p:txBody>
          <a:bodyPr wrap="none">
            <a:spAutoFit/>
          </a:bodyPr>
          <a:lstStyle/>
          <a:p>
            <a:r>
              <a:rPr lang="en-US" sz="1100" b="1" dirty="0"/>
              <a:t>RISC Complex</a:t>
            </a:r>
            <a:endParaRPr lang="en-US" sz="1100" dirty="0"/>
          </a:p>
        </p:txBody>
      </p:sp>
      <p:pic>
        <p:nvPicPr>
          <p:cNvPr id="646" name="Picture 645">
            <a:extLst>
              <a:ext uri="{FF2B5EF4-FFF2-40B4-BE49-F238E27FC236}">
                <a16:creationId xmlns:a16="http://schemas.microsoft.com/office/drawing/2014/main" id="{D76C5242-D5D7-3C45-9337-BFDCD1104D3A}"/>
              </a:ext>
            </a:extLst>
          </p:cNvPr>
          <p:cNvPicPr>
            <a:picLocks noChangeAspect="1"/>
          </p:cNvPicPr>
          <p:nvPr/>
        </p:nvPicPr>
        <p:blipFill rotWithShape="1">
          <a:blip r:embed="rId2"/>
          <a:srcRect l="47994" r="11190"/>
          <a:stretch/>
        </p:blipFill>
        <p:spPr>
          <a:xfrm flipV="1">
            <a:off x="6424624" y="2031713"/>
            <a:ext cx="1712238" cy="340475"/>
          </a:xfrm>
          <a:prstGeom prst="rect">
            <a:avLst/>
          </a:prstGeom>
        </p:spPr>
      </p:pic>
      <p:pic>
        <p:nvPicPr>
          <p:cNvPr id="647" name="Picture 646">
            <a:extLst>
              <a:ext uri="{FF2B5EF4-FFF2-40B4-BE49-F238E27FC236}">
                <a16:creationId xmlns:a16="http://schemas.microsoft.com/office/drawing/2014/main" id="{2EC11D7E-3CE2-6C4E-A808-964BB1FD1ED0}"/>
              </a:ext>
            </a:extLst>
          </p:cNvPr>
          <p:cNvPicPr>
            <a:picLocks noChangeAspect="1"/>
          </p:cNvPicPr>
          <p:nvPr/>
        </p:nvPicPr>
        <p:blipFill rotWithShape="1">
          <a:blip r:embed="rId2"/>
          <a:srcRect l="47994" t="1" r="41152" b="-1"/>
          <a:stretch/>
        </p:blipFill>
        <p:spPr>
          <a:xfrm rot="2762424" flipV="1">
            <a:off x="7678164" y="1438505"/>
            <a:ext cx="290337" cy="206825"/>
          </a:xfrm>
          <a:prstGeom prst="rect">
            <a:avLst/>
          </a:prstGeom>
        </p:spPr>
      </p:pic>
      <p:pic>
        <p:nvPicPr>
          <p:cNvPr id="648" name="Picture 647">
            <a:extLst>
              <a:ext uri="{FF2B5EF4-FFF2-40B4-BE49-F238E27FC236}">
                <a16:creationId xmlns:a16="http://schemas.microsoft.com/office/drawing/2014/main" id="{4ABA6359-74E2-C74C-A21F-27FA52C81B83}"/>
              </a:ext>
            </a:extLst>
          </p:cNvPr>
          <p:cNvPicPr>
            <a:picLocks noChangeAspect="1"/>
          </p:cNvPicPr>
          <p:nvPr/>
        </p:nvPicPr>
        <p:blipFill rotWithShape="1">
          <a:blip r:embed="rId2"/>
          <a:srcRect l="47994" t="1" r="41152" b="-1"/>
          <a:stretch/>
        </p:blipFill>
        <p:spPr>
          <a:xfrm rot="10800000" flipV="1">
            <a:off x="7116615" y="2096051"/>
            <a:ext cx="361079" cy="283672"/>
          </a:xfrm>
          <a:prstGeom prst="rect">
            <a:avLst/>
          </a:prstGeom>
        </p:spPr>
      </p:pic>
      <p:pic>
        <p:nvPicPr>
          <p:cNvPr id="649" name="Picture 648">
            <a:extLst>
              <a:ext uri="{FF2B5EF4-FFF2-40B4-BE49-F238E27FC236}">
                <a16:creationId xmlns:a16="http://schemas.microsoft.com/office/drawing/2014/main" id="{CF2485F1-2B09-264B-A041-5519C8D502D3}"/>
              </a:ext>
            </a:extLst>
          </p:cNvPr>
          <p:cNvPicPr>
            <a:picLocks noChangeAspect="1"/>
          </p:cNvPicPr>
          <p:nvPr/>
        </p:nvPicPr>
        <p:blipFill rotWithShape="1">
          <a:blip r:embed="rId2"/>
          <a:srcRect l="47994" t="1" r="41152" b="-1"/>
          <a:stretch/>
        </p:blipFill>
        <p:spPr>
          <a:xfrm flipV="1">
            <a:off x="6452252" y="2060967"/>
            <a:ext cx="438468" cy="297925"/>
          </a:xfrm>
          <a:prstGeom prst="rect">
            <a:avLst/>
          </a:prstGeom>
        </p:spPr>
      </p:pic>
      <p:pic>
        <p:nvPicPr>
          <p:cNvPr id="650" name="Picture 649">
            <a:extLst>
              <a:ext uri="{FF2B5EF4-FFF2-40B4-BE49-F238E27FC236}">
                <a16:creationId xmlns:a16="http://schemas.microsoft.com/office/drawing/2014/main" id="{9258D64E-0497-7542-A502-824ACBDF5550}"/>
              </a:ext>
            </a:extLst>
          </p:cNvPr>
          <p:cNvPicPr>
            <a:picLocks noChangeAspect="1"/>
          </p:cNvPicPr>
          <p:nvPr/>
        </p:nvPicPr>
        <p:blipFill rotWithShape="1">
          <a:blip r:embed="rId2"/>
          <a:srcRect l="47994" t="1" r="41152" b="-1"/>
          <a:stretch/>
        </p:blipFill>
        <p:spPr>
          <a:xfrm rot="18454185" flipV="1">
            <a:off x="7855746" y="1712480"/>
            <a:ext cx="299266" cy="239619"/>
          </a:xfrm>
          <a:prstGeom prst="rect">
            <a:avLst/>
          </a:prstGeom>
        </p:spPr>
      </p:pic>
    </p:spTree>
    <p:extLst>
      <p:ext uri="{BB962C8B-B14F-4D97-AF65-F5344CB8AC3E}">
        <p14:creationId xmlns:p14="http://schemas.microsoft.com/office/powerpoint/2010/main" val="76726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7"/>
                                        </p:tgtEl>
                                        <p:attrNameLst>
                                          <p:attrName>style.visibility</p:attrName>
                                        </p:attrNameLst>
                                      </p:cBhvr>
                                      <p:to>
                                        <p:strVal val="visible"/>
                                      </p:to>
                                    </p:set>
                                  </p:childTnLst>
                                </p:cTn>
                              </p:par>
                            </p:childTnLst>
                          </p:cTn>
                        </p:par>
                        <p:par>
                          <p:cTn id="15" fill="hold">
                            <p:stCondLst>
                              <p:cond delay="0"/>
                            </p:stCondLst>
                            <p:childTnLst>
                              <p:par>
                                <p:cTn id="16" presetID="0" presetClass="path" presetSubtype="0" accel="50000" decel="50000" fill="hold" nodeType="afterEffect">
                                  <p:stCondLst>
                                    <p:cond delay="0"/>
                                  </p:stCondLst>
                                  <p:childTnLst>
                                    <p:animMotion origin="layout" path="M 4.16667E-6 0.01305 L 4.16667E-6 0.01333 L 0.02135 0.01583 C 0.02673 0.01666 0.03211 0.01777 0.0375 0.01861 L 0.08038 0.02472 C 0.10052 0.03138 0.07569 0.02361 0.10538 0.03055 C 0.10833 0.03138 0.11128 0.03305 0.11423 0.03388 C 0.11892 0.035 0.12378 0.03555 0.12847 0.03666 C 0.13159 0.03722 0.13454 0.03861 0.1375 0.03972 C 0.14166 0.04083 0.14583 0.04138 0.15 0.0425 C 0.17118 0.04972 0.15729 0.04583 0.17326 0.05472 C 0.17552 0.05583 0.17812 0.05611 0.18038 0.0575 C 0.18281 0.05916 0.18507 0.06194 0.1875 0.06333 C 0.19097 0.06583 0.19513 0.06611 0.19826 0.06944 C 0.21354 0.08666 0.19409 0.06611 0.20902 0.07861 C 0.21093 0.08 0.2125 0.0825 0.21423 0.08416 C 0.21545 0.0875 0.21649 0.09055 0.21788 0.09333 C 0.21892 0.09555 0.22066 0.09666 0.22152 0.09944 C 0.22448 0.10944 0.22552 0.12111 0.22691 0.13222 C 0.22621 0.15916 0.22604 0.18583 0.225 0.21277 C 0.22482 0.21694 0.22378 0.22083 0.22326 0.22472 C 0.22257 0.22972 0.22222 0.235 0.22152 0.23972 C 0.22048 0.24555 0.21909 0.25166 0.21788 0.2575 L 0.21614 0.26666 L 0.21423 0.27555 L 0.2125 0.28444 C 0.21198 0.28166 0.20885 0.27555 0.21076 0.27555 C 0.21284 0.27555 0.21423 0.28111 0.21423 0.28444 C 0.21423 0.29083 0.21076 0.29611 0.21076 0.3025 L 0.21076 0.31111 L 0.21076 0.31166 L 0.21076 0.31111 " pathEditMode="relative" rAng="0" ptsTypes="AAAAAAAAAAAAAAAAAAAAAAAAAAAAAAAA">
                                      <p:cBhvr>
                                        <p:cTn id="17" dur="2000" fill="hold"/>
                                        <p:tgtEl>
                                          <p:spTgt spid="3077"/>
                                        </p:tgtEl>
                                        <p:attrNameLst>
                                          <p:attrName>ppt_x</p:attrName>
                                          <p:attrName>ppt_y</p:attrName>
                                        </p:attrNameLst>
                                      </p:cBhvr>
                                      <p:rCtr x="11337" y="14917"/>
                                    </p:animMotion>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52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07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0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8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8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98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98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98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09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09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022"/>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309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0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10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4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1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0" presetClass="path" presetSubtype="0" accel="50000" decel="50000" fill="hold" nodeType="clickEffect">
                                  <p:stCondLst>
                                    <p:cond delay="0"/>
                                  </p:stCondLst>
                                  <p:childTnLst>
                                    <p:animMotion origin="layout" path="M 5.55556E-7 -1.11111E-6 L 0.00278 0.10806 " pathEditMode="relative" rAng="0" ptsTypes="AA">
                                      <p:cBhvr>
                                        <p:cTn id="90" dur="2000" fill="hold"/>
                                        <p:tgtEl>
                                          <p:spTgt spid="3100"/>
                                        </p:tgtEl>
                                        <p:attrNameLst>
                                          <p:attrName>ppt_x</p:attrName>
                                          <p:attrName>ppt_y</p:attrName>
                                        </p:attrNameLst>
                                      </p:cBhvr>
                                      <p:rCtr x="139" y="5389"/>
                                    </p:animMotion>
                                  </p:childTnLst>
                                </p:cTn>
                              </p:par>
                              <p:par>
                                <p:cTn id="91" presetID="0" presetClass="path" presetSubtype="0" accel="50000" decel="50000" fill="hold" nodeType="withEffect">
                                  <p:stCondLst>
                                    <p:cond delay="0"/>
                                  </p:stCondLst>
                                  <p:childTnLst>
                                    <p:animMotion origin="layout" path="M 4.72222E-6 0 L 0.01423 0.11639 " pathEditMode="relative" rAng="0" ptsTypes="AA">
                                      <p:cBhvr>
                                        <p:cTn id="92" dur="2000" fill="hold"/>
                                        <p:tgtEl>
                                          <p:spTgt spid="645"/>
                                        </p:tgtEl>
                                        <p:attrNameLst>
                                          <p:attrName>ppt_x</p:attrName>
                                          <p:attrName>ppt_y</p:attrName>
                                        </p:attrNameLst>
                                      </p:cBhvr>
                                      <p:rCtr x="712" y="5806"/>
                                    </p:animMotion>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3119"/>
                                        </p:tgtEl>
                                        <p:attrNameLst>
                                          <p:attrName>style.visibility</p:attrName>
                                        </p:attrNameLst>
                                      </p:cBhvr>
                                      <p:to>
                                        <p:strVal val="hidden"/>
                                      </p:to>
                                    </p:set>
                                  </p:childTnLst>
                                </p:cTn>
                              </p:par>
                            </p:childTnLst>
                          </p:cTn>
                        </p:par>
                        <p:par>
                          <p:cTn id="97" fill="hold">
                            <p:stCondLst>
                              <p:cond delay="0"/>
                            </p:stCondLst>
                            <p:childTnLst>
                              <p:par>
                                <p:cTn id="98" presetID="1" presetClass="entr" presetSubtype="0" fill="hold" nodeType="afterEffect">
                                  <p:stCondLst>
                                    <p:cond delay="0"/>
                                  </p:stCondLst>
                                  <p:childTnLst>
                                    <p:set>
                                      <p:cBhvr>
                                        <p:cTn id="99" dur="1" fill="hold">
                                          <p:stCondLst>
                                            <p:cond delay="0"/>
                                          </p:stCondLst>
                                        </p:cTn>
                                        <p:tgtEl>
                                          <p:spTgt spid="646"/>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645"/>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646"/>
                                        </p:tgtEl>
                                        <p:attrNameLst>
                                          <p:attrName>style.visibility</p:attrName>
                                        </p:attrNameLst>
                                      </p:cBhvr>
                                      <p:to>
                                        <p:strVal val="hidden"/>
                                      </p:to>
                                    </p:set>
                                  </p:childTnLst>
                                </p:cTn>
                              </p:par>
                            </p:childTnLst>
                          </p:cTn>
                        </p:par>
                        <p:par>
                          <p:cTn id="106" fill="hold">
                            <p:stCondLst>
                              <p:cond delay="0"/>
                            </p:stCondLst>
                            <p:childTnLst>
                              <p:par>
                                <p:cTn id="107" presetID="1" presetClass="entr" presetSubtype="0" fill="hold" nodeType="afterEffect">
                                  <p:stCondLst>
                                    <p:cond delay="0"/>
                                  </p:stCondLst>
                                  <p:childTnLst>
                                    <p:set>
                                      <p:cBhvr>
                                        <p:cTn id="108" dur="1" fill="hold">
                                          <p:stCondLst>
                                            <p:cond delay="0"/>
                                          </p:stCondLst>
                                        </p:cTn>
                                        <p:tgtEl>
                                          <p:spTgt spid="64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4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4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5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1" grpId="0" animBg="1"/>
      <p:bldP spid="3022" grpId="0" animBg="1"/>
      <p:bldP spid="3086"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88"/>
            <a:ext cx="8229600" cy="504056"/>
          </a:xfrm>
        </p:spPr>
        <p:txBody>
          <a:bodyPr>
            <a:normAutofit/>
          </a:bodyPr>
          <a:lstStyle/>
          <a:p>
            <a:r>
              <a:rPr lang="en-US" sz="2000" b="1" dirty="0">
                <a:solidFill>
                  <a:srgbClr val="FFFF00"/>
                </a:solidFill>
              </a:rPr>
              <a:t>RNA interference (RNAi) </a:t>
            </a:r>
            <a:r>
              <a:rPr lang="en-US" sz="2000" b="1" dirty="0"/>
              <a:t>and pest Resistant GM Plant</a:t>
            </a:r>
          </a:p>
        </p:txBody>
      </p:sp>
      <p:sp>
        <p:nvSpPr>
          <p:cNvPr id="3" name="Content Placeholder 2"/>
          <p:cNvSpPr>
            <a:spLocks noGrp="1"/>
          </p:cNvSpPr>
          <p:nvPr>
            <p:ph idx="1"/>
          </p:nvPr>
        </p:nvSpPr>
        <p:spPr>
          <a:xfrm>
            <a:off x="72008" y="553244"/>
            <a:ext cx="8964488" cy="4312642"/>
          </a:xfrm>
        </p:spPr>
        <p:txBody>
          <a:bodyPr>
            <a:noAutofit/>
          </a:bodyPr>
          <a:lstStyle/>
          <a:p>
            <a:pPr algn="just"/>
            <a:r>
              <a:rPr lang="en-US" sz="1800" dirty="0"/>
              <a:t>Using </a:t>
            </a:r>
            <a:r>
              <a:rPr lang="en-US" sz="1800" dirty="0" err="1">
                <a:solidFill>
                  <a:srgbClr val="FFFF00"/>
                </a:solidFill>
              </a:rPr>
              <a:t>Agrobacterium</a:t>
            </a:r>
            <a:r>
              <a:rPr lang="en-US" sz="1800" dirty="0">
                <a:solidFill>
                  <a:srgbClr val="FFFF00"/>
                </a:solidFill>
              </a:rPr>
              <a:t> vectors, nematode-specific genes were introduced into the host plant. </a:t>
            </a:r>
          </a:p>
          <a:p>
            <a:pPr algn="just"/>
            <a:r>
              <a:rPr lang="en-US" sz="1800" dirty="0"/>
              <a:t>The </a:t>
            </a:r>
            <a:r>
              <a:rPr lang="en-US" sz="1800" dirty="0">
                <a:solidFill>
                  <a:srgbClr val="FFFF00"/>
                </a:solidFill>
              </a:rPr>
              <a:t>introduced DNA produce both sense and anti-sense RNA in the host cells. </a:t>
            </a:r>
          </a:p>
          <a:p>
            <a:pPr algn="just"/>
            <a:r>
              <a:rPr lang="en-US" sz="1800" dirty="0"/>
              <a:t>Both </a:t>
            </a:r>
            <a:r>
              <a:rPr lang="en-US" sz="1800" dirty="0">
                <a:solidFill>
                  <a:srgbClr val="FFFF00"/>
                </a:solidFill>
              </a:rPr>
              <a:t>sense and anti-sense RNA being complementary to each other form a double stranded (dsRNA)</a:t>
            </a:r>
            <a:r>
              <a:rPr lang="en-US" sz="1800" dirty="0"/>
              <a:t> that </a:t>
            </a:r>
            <a:r>
              <a:rPr lang="en-US" sz="1800" dirty="0">
                <a:solidFill>
                  <a:srgbClr val="FFFF00"/>
                </a:solidFill>
              </a:rPr>
              <a:t>initiated RNAi </a:t>
            </a:r>
            <a:r>
              <a:rPr lang="en-US" sz="1800" dirty="0"/>
              <a:t>and thus, </a:t>
            </a:r>
            <a:r>
              <a:rPr lang="en-US" sz="1800" dirty="0">
                <a:solidFill>
                  <a:srgbClr val="FFFF00"/>
                </a:solidFill>
              </a:rPr>
              <a:t>silenced the specific mRNA of the nematode</a:t>
            </a:r>
            <a:r>
              <a:rPr lang="en-US" sz="1800" dirty="0"/>
              <a:t>. </a:t>
            </a:r>
          </a:p>
          <a:p>
            <a:pPr algn="just"/>
            <a:r>
              <a:rPr lang="en-US" sz="1800" dirty="0"/>
              <a:t>The consequence was that the </a:t>
            </a:r>
            <a:r>
              <a:rPr lang="en-US" sz="1800" dirty="0">
                <a:solidFill>
                  <a:srgbClr val="FFFF00"/>
                </a:solidFill>
              </a:rPr>
              <a:t>parasite could not survive in a transgenic host</a:t>
            </a:r>
            <a:r>
              <a:rPr lang="en-US" sz="1800" dirty="0"/>
              <a:t> expressing specific interfering RNA. </a:t>
            </a:r>
          </a:p>
          <a:p>
            <a:pPr algn="just"/>
            <a:r>
              <a:rPr lang="en-US" sz="1800" dirty="0"/>
              <a:t>The transgenic plant therefore got itself protected from the parasite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884"/>
            <a:ext cx="8229600" cy="857250"/>
          </a:xfrm>
        </p:spPr>
        <p:txBody>
          <a:bodyPr>
            <a:normAutofit/>
          </a:bodyPr>
          <a:lstStyle/>
          <a:p>
            <a:r>
              <a:rPr lang="en-US" sz="2000" b="1" dirty="0"/>
              <a:t>Biotechnological Applications In </a:t>
            </a:r>
            <a:r>
              <a:rPr lang="en-US" sz="2000" b="1" dirty="0">
                <a:solidFill>
                  <a:srgbClr val="FFFF00"/>
                </a:solidFill>
              </a:rPr>
              <a:t>Medicine</a:t>
            </a:r>
          </a:p>
        </p:txBody>
      </p:sp>
      <p:sp>
        <p:nvSpPr>
          <p:cNvPr id="3" name="Content Placeholder 2"/>
          <p:cNvSpPr>
            <a:spLocks noGrp="1"/>
          </p:cNvSpPr>
          <p:nvPr>
            <p:ph idx="1"/>
          </p:nvPr>
        </p:nvSpPr>
        <p:spPr>
          <a:xfrm>
            <a:off x="72008" y="913284"/>
            <a:ext cx="8964488" cy="4104456"/>
          </a:xfrm>
        </p:spPr>
        <p:txBody>
          <a:bodyPr>
            <a:noAutofit/>
          </a:bodyPr>
          <a:lstStyle/>
          <a:p>
            <a:pPr algn="just"/>
            <a:r>
              <a:rPr lang="en-US" sz="1800" dirty="0"/>
              <a:t>The </a:t>
            </a:r>
            <a:r>
              <a:rPr lang="en-US" sz="1800" dirty="0">
                <a:solidFill>
                  <a:srgbClr val="FFFF00"/>
                </a:solidFill>
              </a:rPr>
              <a:t>recombinant DNA (rDNA) technological processes </a:t>
            </a:r>
            <a:r>
              <a:rPr lang="en-US" sz="1800" dirty="0"/>
              <a:t>have </a:t>
            </a:r>
            <a:r>
              <a:rPr lang="en-US" sz="1800" dirty="0">
                <a:solidFill>
                  <a:srgbClr val="FFFF00"/>
                </a:solidFill>
              </a:rPr>
              <a:t>made immense impact in the area of healthcare by enabling mass production of safe and more effective </a:t>
            </a:r>
            <a:r>
              <a:rPr lang="en-US" sz="1800" b="1" dirty="0">
                <a:solidFill>
                  <a:srgbClr val="FFFF00"/>
                </a:solidFill>
              </a:rPr>
              <a:t>therapeutic drugs</a:t>
            </a:r>
            <a:r>
              <a:rPr lang="en-US" sz="1800" dirty="0"/>
              <a:t>. </a:t>
            </a:r>
          </a:p>
          <a:p>
            <a:pPr algn="just"/>
            <a:r>
              <a:rPr lang="en-US" sz="1800" dirty="0"/>
              <a:t>The </a:t>
            </a:r>
            <a:r>
              <a:rPr lang="en-US" sz="1800" b="1" dirty="0">
                <a:solidFill>
                  <a:srgbClr val="FFFF00"/>
                </a:solidFill>
              </a:rPr>
              <a:t>recombinant therapeutics</a:t>
            </a:r>
            <a:r>
              <a:rPr lang="en-US" sz="1800" dirty="0">
                <a:solidFill>
                  <a:srgbClr val="FFFF00"/>
                </a:solidFill>
              </a:rPr>
              <a:t>*</a:t>
            </a:r>
            <a:r>
              <a:rPr lang="en-US" sz="1800" dirty="0"/>
              <a:t> </a:t>
            </a:r>
            <a:r>
              <a:rPr lang="en-US" sz="1800" dirty="0">
                <a:solidFill>
                  <a:srgbClr val="FFFF00"/>
                </a:solidFill>
              </a:rPr>
              <a:t>do not induce unwanted </a:t>
            </a:r>
            <a:r>
              <a:rPr lang="en-US" sz="1800" b="1" dirty="0">
                <a:solidFill>
                  <a:srgbClr val="FFFF00"/>
                </a:solidFill>
              </a:rPr>
              <a:t>immunological responses</a:t>
            </a:r>
            <a:r>
              <a:rPr lang="en-US" sz="1800" b="1" dirty="0"/>
              <a:t> </a:t>
            </a:r>
            <a:r>
              <a:rPr lang="en-US" sz="1800" dirty="0"/>
              <a:t>as is common in case of similar products isolated from non-human sources. </a:t>
            </a:r>
          </a:p>
          <a:p>
            <a:pPr algn="just"/>
            <a:r>
              <a:rPr lang="en-US" sz="1800" dirty="0"/>
              <a:t>At present, about </a:t>
            </a:r>
            <a:r>
              <a:rPr lang="en-US" sz="1800" b="1" dirty="0">
                <a:solidFill>
                  <a:srgbClr val="FFFF00"/>
                </a:solidFill>
              </a:rPr>
              <a:t>30 recombinant therapeutics</a:t>
            </a:r>
            <a:r>
              <a:rPr lang="en-US" sz="1800" dirty="0">
                <a:solidFill>
                  <a:srgbClr val="FFFF00"/>
                </a:solidFill>
              </a:rPr>
              <a:t>* </a:t>
            </a:r>
            <a:r>
              <a:rPr lang="en-US" sz="1800" dirty="0"/>
              <a:t>have been approved for human use  all over the world. </a:t>
            </a:r>
          </a:p>
          <a:p>
            <a:pPr algn="just"/>
            <a:r>
              <a:rPr lang="en-US" sz="1800" dirty="0">
                <a:solidFill>
                  <a:srgbClr val="FFFF00"/>
                </a:solidFill>
              </a:rPr>
              <a:t>In India</a:t>
            </a:r>
            <a:r>
              <a:rPr lang="en-US" sz="1800" dirty="0"/>
              <a:t>, </a:t>
            </a:r>
            <a:r>
              <a:rPr lang="en-US" sz="1800" dirty="0">
                <a:solidFill>
                  <a:srgbClr val="FFFF00"/>
                </a:solidFill>
              </a:rPr>
              <a:t>12 of recombinant therapeutics are presently being marketed</a:t>
            </a:r>
            <a:r>
              <a:rPr lang="en-US" sz="1800" dirty="0"/>
              <a:t>.</a:t>
            </a:r>
          </a:p>
        </p:txBody>
      </p:sp>
      <p:sp>
        <p:nvSpPr>
          <p:cNvPr id="4" name="Rectangle 3"/>
          <p:cNvSpPr/>
          <p:nvPr/>
        </p:nvSpPr>
        <p:spPr>
          <a:xfrm>
            <a:off x="3563888" y="5008448"/>
            <a:ext cx="5580112" cy="369332"/>
          </a:xfrm>
          <a:prstGeom prst="rect">
            <a:avLst/>
          </a:prstGeom>
        </p:spPr>
        <p:txBody>
          <a:bodyPr wrap="square">
            <a:spAutoFit/>
          </a:bodyPr>
          <a:lstStyle/>
          <a:p>
            <a:r>
              <a:rPr lang="en-US" b="1" dirty="0">
                <a:solidFill>
                  <a:srgbClr val="FFFF00"/>
                </a:solidFill>
              </a:rPr>
              <a:t>*medicine or therapy that cures disease or relieves pain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p:cTn id="3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645472-E507-9042-B281-C95748D7821A}"/>
              </a:ext>
            </a:extLst>
          </p:cNvPr>
          <p:cNvSpPr/>
          <p:nvPr/>
        </p:nvSpPr>
        <p:spPr>
          <a:xfrm>
            <a:off x="2051720" y="49188"/>
            <a:ext cx="388753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Fields of application of Biotechnology</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663C7720-E4FF-3049-8A2C-341EA522CA1B}"/>
              </a:ext>
            </a:extLst>
          </p:cNvPr>
          <p:cNvSpPr/>
          <p:nvPr/>
        </p:nvSpPr>
        <p:spPr>
          <a:xfrm>
            <a:off x="251521" y="1018391"/>
            <a:ext cx="13948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00"/>
                </a:solidFill>
                <a:effectLst/>
                <a:uLnTx/>
                <a:uFillTx/>
                <a:latin typeface="Calibri"/>
                <a:ea typeface="+mn-ea"/>
                <a:cs typeface="+mn-cs"/>
              </a:rPr>
              <a:t>Agriculture</a:t>
            </a:r>
            <a:endParaRPr kumimoji="0" lang="en-US" sz="1600" b="0" i="0" u="none" strike="noStrike" kern="1200" cap="none" spc="0" normalizeH="0" baseline="0" noProof="0" dirty="0">
              <a:ln>
                <a:noFill/>
              </a:ln>
              <a:solidFill>
                <a:srgbClr val="FFFF00"/>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6D134F32-A256-7F4B-9061-18F6D63FDEA3}"/>
              </a:ext>
            </a:extLst>
          </p:cNvPr>
          <p:cNvSpPr/>
          <p:nvPr/>
        </p:nvSpPr>
        <p:spPr>
          <a:xfrm>
            <a:off x="3394883" y="1018391"/>
            <a:ext cx="124148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Calibri"/>
                <a:ea typeface="+mn-ea"/>
                <a:cs typeface="+mn-cs"/>
              </a:rPr>
              <a:t>Medicine</a:t>
            </a:r>
            <a:endParaRPr kumimoji="0" lang="en-US" sz="1600" b="0" i="0" u="none" strike="noStrike" kern="1200" cap="none" spc="0" normalizeH="0" baseline="0" noProof="0" dirty="0">
              <a:ln>
                <a:noFill/>
              </a:ln>
              <a:solidFill>
                <a:srgbClr val="FFC000"/>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1026C662-E218-0C47-937F-2726072A16B4}"/>
              </a:ext>
            </a:extLst>
          </p:cNvPr>
          <p:cNvSpPr/>
          <p:nvPr/>
        </p:nvSpPr>
        <p:spPr>
          <a:xfrm>
            <a:off x="5699501" y="1018391"/>
            <a:ext cx="3420161"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79646"/>
                </a:solidFill>
                <a:effectLst/>
                <a:uLnTx/>
                <a:uFillTx/>
                <a:latin typeface="Calibri"/>
                <a:ea typeface="+mn-ea"/>
                <a:cs typeface="+mn-cs"/>
              </a:rPr>
              <a:t>Genetically Modified Animals (GMA)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79646"/>
                </a:solidFill>
                <a:effectLst/>
                <a:uLnTx/>
                <a:uFillTx/>
                <a:latin typeface="Calibri"/>
                <a:ea typeface="+mn-ea"/>
                <a:cs typeface="+mn-cs"/>
              </a:rPr>
              <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79646"/>
                </a:solidFill>
                <a:effectLst/>
                <a:uLnTx/>
                <a:uFillTx/>
                <a:latin typeface="Calibri"/>
                <a:ea typeface="+mn-ea"/>
                <a:cs typeface="+mn-cs"/>
              </a:rPr>
              <a:t>Transgenic animals</a:t>
            </a:r>
            <a:endParaRPr kumimoji="0" lang="en-US" sz="1600" b="0" i="0" u="none" strike="noStrike" kern="1200" cap="none" spc="0" normalizeH="0" baseline="0" noProof="0" dirty="0">
              <a:ln>
                <a:noFill/>
              </a:ln>
              <a:solidFill>
                <a:srgbClr val="F79646"/>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4F5FAC25-AA66-3841-9EAE-B28107E1E8F7}"/>
              </a:ext>
            </a:extLst>
          </p:cNvPr>
          <p:cNvSpPr/>
          <p:nvPr/>
        </p:nvSpPr>
        <p:spPr>
          <a:xfrm>
            <a:off x="6185556" y="2057174"/>
            <a:ext cx="277893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GM mice (95%), GM Cow, GM Sheep, GM fish, </a:t>
            </a:r>
            <a:r>
              <a:rPr kumimoji="0" lang="en-US" sz="1400" b="1" i="0" u="none" strike="noStrike" kern="1200" cap="none" spc="0" normalizeH="0" baseline="0" noProof="0" dirty="0" err="1">
                <a:ln>
                  <a:noFill/>
                </a:ln>
                <a:solidFill>
                  <a:srgbClr val="F79646"/>
                </a:solidFill>
                <a:effectLst/>
                <a:uLnTx/>
                <a:uFillTx/>
                <a:latin typeface="Calibri"/>
                <a:ea typeface="+mn-ea"/>
                <a:cs typeface="+mn-cs"/>
              </a:rPr>
              <a:t>etc</a:t>
            </a:r>
            <a:endParaRPr kumimoji="0" lang="en-US" sz="1400" b="0" i="0" u="none" strike="noStrike" kern="1200" cap="none" spc="0" normalizeH="0" baseline="0" noProof="0" dirty="0">
              <a:ln>
                <a:noFill/>
              </a:ln>
              <a:solidFill>
                <a:srgbClr val="F79646"/>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1C90E4E-1595-5A42-A97E-617F6D0C1A91}"/>
              </a:ext>
            </a:extLst>
          </p:cNvPr>
          <p:cNvSpPr/>
          <p:nvPr/>
        </p:nvSpPr>
        <p:spPr>
          <a:xfrm>
            <a:off x="5652121" y="2915567"/>
            <a:ext cx="3491880" cy="24622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Uses of GMA</a:t>
            </a:r>
          </a:p>
          <a:p>
            <a:pPr marL="285750" marR="0" lvl="0" indent="-28575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To study</a:t>
            </a:r>
          </a:p>
          <a:p>
            <a:pPr marL="581025" marR="0" lvl="0" indent="-277813"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Physiology and development</a:t>
            </a:r>
          </a:p>
          <a:p>
            <a:pPr marL="581025" marR="0" lvl="0" indent="-277813"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Diseases</a:t>
            </a:r>
          </a:p>
          <a:p>
            <a:pPr marL="581025" marR="0" lvl="0" indent="-277813"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Toxicity and chemical safety of drugs</a:t>
            </a:r>
          </a:p>
          <a:p>
            <a:pPr marL="581025" marR="0" lvl="0" indent="-277813"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Vaccine safety</a:t>
            </a:r>
          </a:p>
          <a:p>
            <a:pPr marL="285750" marR="0" lvl="0" indent="-28575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To produce biological products</a:t>
            </a:r>
          </a:p>
          <a:p>
            <a:pPr marL="581025" marR="0" lvl="0" indent="-277813"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Alpha 1 antitrypsin (to treat emphysema)</a:t>
            </a:r>
          </a:p>
          <a:p>
            <a:pPr marL="581025" marR="0" lvl="0" indent="-277813" algn="just"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F79646"/>
                </a:solidFill>
                <a:effectLst/>
                <a:uLnTx/>
                <a:uFillTx/>
                <a:latin typeface="Calibri"/>
                <a:ea typeface="+mn-ea"/>
                <a:cs typeface="+mn-cs"/>
              </a:rPr>
              <a:t>Alpha lactalbumin by Rosie (cow) [1997] in milk -2.4 g/L]</a:t>
            </a:r>
          </a:p>
        </p:txBody>
      </p:sp>
      <p:cxnSp>
        <p:nvCxnSpPr>
          <p:cNvPr id="3" name="Elbow Connector 2">
            <a:extLst>
              <a:ext uri="{FF2B5EF4-FFF2-40B4-BE49-F238E27FC236}">
                <a16:creationId xmlns:a16="http://schemas.microsoft.com/office/drawing/2014/main" id="{8D1B6968-12C9-344A-84E9-4B12D109DA5A}"/>
              </a:ext>
            </a:extLst>
          </p:cNvPr>
          <p:cNvCxnSpPr>
            <a:cxnSpLocks/>
            <a:stCxn id="4" idx="2"/>
            <a:endCxn id="5" idx="0"/>
          </p:cNvCxnSpPr>
          <p:nvPr/>
        </p:nvCxnSpPr>
        <p:spPr>
          <a:xfrm rot="5400000">
            <a:off x="2172279" y="-804819"/>
            <a:ext cx="599871" cy="3046549"/>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F8B39F9B-108A-634D-978F-CAE9E2174D45}"/>
              </a:ext>
            </a:extLst>
          </p:cNvPr>
          <p:cNvCxnSpPr>
            <a:cxnSpLocks/>
            <a:stCxn id="4" idx="2"/>
            <a:endCxn id="6" idx="0"/>
          </p:cNvCxnSpPr>
          <p:nvPr/>
        </p:nvCxnSpPr>
        <p:spPr>
          <a:xfrm rot="16200000" flipH="1">
            <a:off x="3705622" y="708385"/>
            <a:ext cx="599871" cy="20139"/>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F434BF55-6855-0A4F-B7D9-31FA6CE22BB2}"/>
              </a:ext>
            </a:extLst>
          </p:cNvPr>
          <p:cNvCxnSpPr>
            <a:cxnSpLocks/>
            <a:stCxn id="4" idx="2"/>
            <a:endCxn id="7" idx="0"/>
          </p:cNvCxnSpPr>
          <p:nvPr/>
        </p:nvCxnSpPr>
        <p:spPr>
          <a:xfrm rot="16200000" flipH="1">
            <a:off x="5402600" y="-988592"/>
            <a:ext cx="599871" cy="3414094"/>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EEC961EB-30D8-0441-BD64-1779223488B7}"/>
              </a:ext>
            </a:extLst>
          </p:cNvPr>
          <p:cNvSpPr/>
          <p:nvPr/>
        </p:nvSpPr>
        <p:spPr>
          <a:xfrm>
            <a:off x="24336" y="1849388"/>
            <a:ext cx="253143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a:ea typeface="+mn-ea"/>
                <a:cs typeface="+mn-cs"/>
              </a:rPr>
              <a:t>Genetically modified Crops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a:ea typeface="+mn-ea"/>
                <a:cs typeface="+mn-cs"/>
              </a:rPr>
              <a:t>Example; </a:t>
            </a:r>
            <a:r>
              <a:rPr kumimoji="0" lang="en-US" sz="1400" b="1" i="0" u="none" strike="noStrike" kern="1200" cap="none" spc="0" normalizeH="0" baseline="0" noProof="0" dirty="0" err="1">
                <a:ln>
                  <a:noFill/>
                </a:ln>
                <a:solidFill>
                  <a:srgbClr val="FFFF00"/>
                </a:solidFill>
                <a:effectLst/>
                <a:uLnTx/>
                <a:uFillTx/>
                <a:latin typeface="Calibri"/>
                <a:ea typeface="+mn-ea"/>
                <a:cs typeface="+mn-cs"/>
              </a:rPr>
              <a:t>Bt</a:t>
            </a:r>
            <a:r>
              <a:rPr kumimoji="0" lang="en-US" sz="1400" b="1" i="0" u="none" strike="noStrike" kern="1200" cap="none" spc="0" normalizeH="0" baseline="0" noProof="0" dirty="0">
                <a:ln>
                  <a:noFill/>
                </a:ln>
                <a:solidFill>
                  <a:srgbClr val="FFFF00"/>
                </a:solidFill>
                <a:effectLst/>
                <a:uLnTx/>
                <a:uFillTx/>
                <a:latin typeface="Calibri"/>
                <a:ea typeface="+mn-ea"/>
                <a:cs typeface="+mn-cs"/>
              </a:rPr>
              <a:t> plants (</a:t>
            </a:r>
            <a:r>
              <a:rPr kumimoji="0" lang="en-US" sz="1400" b="1" i="0" u="none" strike="noStrike" kern="1200" cap="none" spc="0" normalizeH="0" baseline="0" noProof="0" dirty="0" err="1">
                <a:ln>
                  <a:noFill/>
                </a:ln>
                <a:solidFill>
                  <a:srgbClr val="FFFF00"/>
                </a:solidFill>
                <a:effectLst/>
                <a:uLnTx/>
                <a:uFillTx/>
                <a:latin typeface="Calibri"/>
                <a:ea typeface="+mn-ea"/>
                <a:cs typeface="+mn-cs"/>
              </a:rPr>
              <a:t>Bt</a:t>
            </a:r>
            <a:r>
              <a:rPr kumimoji="0" lang="en-US" sz="1400" b="1" i="0" u="none" strike="noStrike" kern="1200" cap="none" spc="0" normalizeH="0" baseline="0" noProof="0" dirty="0">
                <a:ln>
                  <a:noFill/>
                </a:ln>
                <a:solidFill>
                  <a:srgbClr val="FFFF00"/>
                </a:solidFill>
                <a:effectLst/>
                <a:uLnTx/>
                <a:uFillTx/>
                <a:latin typeface="Calibri"/>
                <a:ea typeface="+mn-ea"/>
                <a:cs typeface="+mn-cs"/>
              </a:rPr>
              <a:t> cotton) [</a:t>
            </a:r>
            <a:r>
              <a:rPr kumimoji="0" lang="en-US" sz="1400" b="1" i="0" u="none" strike="noStrike" kern="1200" cap="none" spc="0" normalizeH="0" baseline="0" noProof="0" dirty="0" err="1">
                <a:ln>
                  <a:noFill/>
                </a:ln>
                <a:solidFill>
                  <a:srgbClr val="FFFF00"/>
                </a:solidFill>
                <a:effectLst/>
                <a:uLnTx/>
                <a:uFillTx/>
                <a:latin typeface="Calibri"/>
                <a:ea typeface="+mn-ea"/>
                <a:cs typeface="+mn-cs"/>
              </a:rPr>
              <a:t>Bt</a:t>
            </a:r>
            <a:r>
              <a:rPr kumimoji="0" lang="en-US" sz="1400" b="1" i="0" u="none" strike="noStrike" kern="1200" cap="none" spc="0" normalizeH="0" baseline="0" noProof="0" dirty="0">
                <a:ln>
                  <a:noFill/>
                </a:ln>
                <a:solidFill>
                  <a:srgbClr val="FFFF00"/>
                </a:solidFill>
                <a:effectLst/>
                <a:uLnTx/>
                <a:uFillTx/>
                <a:latin typeface="Calibri"/>
                <a:ea typeface="+mn-ea"/>
                <a:cs typeface="+mn-cs"/>
              </a:rPr>
              <a:t> toxin encoded by cry gene]</a:t>
            </a:r>
          </a:p>
        </p:txBody>
      </p:sp>
      <p:cxnSp>
        <p:nvCxnSpPr>
          <p:cNvPr id="32" name="Straight Arrow Connector 31">
            <a:extLst>
              <a:ext uri="{FF2B5EF4-FFF2-40B4-BE49-F238E27FC236}">
                <a16:creationId xmlns:a16="http://schemas.microsoft.com/office/drawing/2014/main" id="{B17CA100-C397-3042-8B24-C24BDB36F96C}"/>
              </a:ext>
            </a:extLst>
          </p:cNvPr>
          <p:cNvCxnSpPr>
            <a:stCxn id="5" idx="2"/>
          </p:cNvCxnSpPr>
          <p:nvPr/>
        </p:nvCxnSpPr>
        <p:spPr>
          <a:xfrm>
            <a:off x="948939" y="1356945"/>
            <a:ext cx="0" cy="4924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A3C9A49-54D9-9448-8A6B-221AE305885B}"/>
              </a:ext>
            </a:extLst>
          </p:cNvPr>
          <p:cNvSpPr/>
          <p:nvPr/>
        </p:nvSpPr>
        <p:spPr>
          <a:xfrm>
            <a:off x="2404123" y="1849388"/>
            <a:ext cx="3247997" cy="1600438"/>
          </a:xfrm>
          <a:prstGeom prst="rect">
            <a:avLst/>
          </a:prstGeom>
        </p:spPr>
        <p:txBody>
          <a:bodyPr wrap="square">
            <a:spAutoFit/>
          </a:bodyPr>
          <a:lstStyle/>
          <a:p>
            <a:pPr marL="285750" marR="0" lvl="0" indent="-193675"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1200" cap="none" spc="0" normalizeH="0" baseline="0" noProof="0" dirty="0">
                <a:ln>
                  <a:noFill/>
                </a:ln>
                <a:solidFill>
                  <a:srgbClr val="FFC000"/>
                </a:solidFill>
                <a:effectLst/>
                <a:uLnTx/>
                <a:uFillTx/>
                <a:latin typeface="Calibri"/>
                <a:ea typeface="+mn-ea"/>
                <a:cs typeface="+mn-cs"/>
              </a:rPr>
              <a:t>Recombinant therapeutics (Insulin)</a:t>
            </a:r>
          </a:p>
          <a:p>
            <a:pPr marL="285750" marR="0" lvl="0" indent="-193675"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1200" cap="none" spc="0" normalizeH="0" baseline="0" noProof="0" dirty="0">
                <a:ln>
                  <a:noFill/>
                </a:ln>
                <a:solidFill>
                  <a:srgbClr val="FFC000"/>
                </a:solidFill>
                <a:effectLst/>
                <a:uLnTx/>
                <a:uFillTx/>
                <a:latin typeface="Calibri"/>
                <a:ea typeface="+mn-ea"/>
                <a:cs typeface="+mn-cs"/>
              </a:rPr>
              <a:t>rDNA vaccines </a:t>
            </a:r>
          </a:p>
          <a:p>
            <a:pPr marL="277813" marR="0" lvl="0" indent="0" algn="just"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solidFill>
                <a:effectLst/>
                <a:uLnTx/>
                <a:uFillTx/>
                <a:latin typeface="Calibri"/>
                <a:ea typeface="+mn-ea"/>
                <a:cs typeface="+mn-cs"/>
              </a:rPr>
              <a:t>(Hepatitis B vaccine produced by using yeast)</a:t>
            </a:r>
          </a:p>
          <a:p>
            <a:pPr marL="285750" marR="0" lvl="0" indent="-193675"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1200" cap="none" spc="0" normalizeH="0" baseline="0" noProof="0" dirty="0">
                <a:ln>
                  <a:noFill/>
                </a:ln>
                <a:solidFill>
                  <a:srgbClr val="FFC000"/>
                </a:solidFill>
                <a:effectLst/>
                <a:uLnTx/>
                <a:uFillTx/>
                <a:latin typeface="Calibri"/>
                <a:ea typeface="+mn-ea"/>
                <a:cs typeface="+mn-cs"/>
              </a:rPr>
              <a:t>Molecular Diagnostic techniques (PCR, ELISA, Autoradiography)</a:t>
            </a:r>
          </a:p>
          <a:p>
            <a:pPr marL="285750" marR="0" lvl="0" indent="-193675"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1200" cap="none" spc="0" normalizeH="0" baseline="0" noProof="0" dirty="0">
                <a:ln>
                  <a:noFill/>
                </a:ln>
                <a:solidFill>
                  <a:srgbClr val="FFC000"/>
                </a:solidFill>
                <a:effectLst/>
                <a:uLnTx/>
                <a:uFillTx/>
                <a:latin typeface="Calibri"/>
                <a:ea typeface="+mn-ea"/>
                <a:cs typeface="+mn-cs"/>
              </a:rPr>
              <a:t>Gene therapy for hereditary diseases</a:t>
            </a:r>
            <a:endParaRPr kumimoji="0" lang="en-US" sz="1400" b="0" i="0" u="none" strike="noStrike" kern="1200" cap="none" spc="0" normalizeH="0" baseline="0" noProof="0" dirty="0">
              <a:ln>
                <a:noFill/>
              </a:ln>
              <a:solidFill>
                <a:srgbClr val="FFC000"/>
              </a:solidFill>
              <a:effectLst/>
              <a:uLnTx/>
              <a:uFillTx/>
              <a:latin typeface="Calibri"/>
              <a:ea typeface="+mn-ea"/>
              <a:cs typeface="+mn-cs"/>
            </a:endParaRPr>
          </a:p>
        </p:txBody>
      </p:sp>
      <p:cxnSp>
        <p:nvCxnSpPr>
          <p:cNvPr id="33" name="Straight Arrow Connector 32">
            <a:extLst>
              <a:ext uri="{FF2B5EF4-FFF2-40B4-BE49-F238E27FC236}">
                <a16:creationId xmlns:a16="http://schemas.microsoft.com/office/drawing/2014/main" id="{83702C50-DCAB-8F47-A02A-61179F03E908}"/>
              </a:ext>
            </a:extLst>
          </p:cNvPr>
          <p:cNvCxnSpPr/>
          <p:nvPr/>
        </p:nvCxnSpPr>
        <p:spPr>
          <a:xfrm>
            <a:off x="3883109" y="1336720"/>
            <a:ext cx="0" cy="4924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FFF5488F-55BC-034D-984E-6F3B1EC5FCA9}"/>
              </a:ext>
            </a:extLst>
          </p:cNvPr>
          <p:cNvCxnSpPr/>
          <p:nvPr/>
        </p:nvCxnSpPr>
        <p:spPr>
          <a:xfrm>
            <a:off x="7380312" y="1777412"/>
            <a:ext cx="0" cy="2880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A404D19-E75B-A041-BDAE-14A6B2886AEE}"/>
              </a:ext>
            </a:extLst>
          </p:cNvPr>
          <p:cNvCxnSpPr/>
          <p:nvPr/>
        </p:nvCxnSpPr>
        <p:spPr>
          <a:xfrm>
            <a:off x="7380312" y="2569500"/>
            <a:ext cx="0" cy="2880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784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777"/>
            <a:ext cx="8229600" cy="952500"/>
          </a:xfrm>
        </p:spPr>
        <p:txBody>
          <a:bodyPr/>
          <a:lstStyle/>
          <a:p>
            <a:r>
              <a:rPr lang="en-US" sz="2000" b="1" dirty="0"/>
              <a:t>Biotechnology and its application </a:t>
            </a:r>
            <a:r>
              <a:rPr lang="en-US" sz="2000" b="1" dirty="0">
                <a:solidFill>
                  <a:srgbClr val="FFFF00"/>
                </a:solidFill>
              </a:rPr>
              <a:t>–an Introduction</a:t>
            </a:r>
            <a:endParaRPr lang="en-IN" sz="2000" b="1" dirty="0">
              <a:solidFill>
                <a:srgbClr val="FFFF00"/>
              </a:solidFill>
            </a:endParaRPr>
          </a:p>
        </p:txBody>
      </p:sp>
      <p:sp>
        <p:nvSpPr>
          <p:cNvPr id="3" name="Content Placeholder 2"/>
          <p:cNvSpPr>
            <a:spLocks noGrp="1"/>
          </p:cNvSpPr>
          <p:nvPr>
            <p:ph idx="1"/>
          </p:nvPr>
        </p:nvSpPr>
        <p:spPr>
          <a:xfrm>
            <a:off x="251520" y="609311"/>
            <a:ext cx="8712968" cy="3823073"/>
          </a:xfrm>
        </p:spPr>
        <p:txBody>
          <a:bodyPr>
            <a:normAutofit lnSpcReduction="10000"/>
          </a:bodyPr>
          <a:lstStyle/>
          <a:p>
            <a:pPr algn="just"/>
            <a:r>
              <a:rPr lang="en-US" sz="1800" dirty="0"/>
              <a:t>Biotechnology </a:t>
            </a:r>
            <a:r>
              <a:rPr lang="en-US" sz="1800" b="1" dirty="0">
                <a:solidFill>
                  <a:srgbClr val="FFFF00"/>
                </a:solidFill>
              </a:rPr>
              <a:t>deals with industrial scale production of biopharmaceuticals and biological products using genetically modified microbes, fungi, plants and animals.</a:t>
            </a:r>
          </a:p>
          <a:p>
            <a:pPr algn="just"/>
            <a:r>
              <a:rPr lang="en-US" sz="1800" dirty="0"/>
              <a:t>The applications of biotechnology include </a:t>
            </a:r>
            <a:endParaRPr lang="en-US" sz="1800" dirty="0">
              <a:solidFill>
                <a:srgbClr val="FFFF00"/>
              </a:solidFill>
            </a:endParaRPr>
          </a:p>
          <a:p>
            <a:pPr lvl="1" algn="just"/>
            <a:r>
              <a:rPr lang="en-US" sz="1800" dirty="0">
                <a:solidFill>
                  <a:srgbClr val="FFFF00"/>
                </a:solidFill>
              </a:rPr>
              <a:t>diagnostics, </a:t>
            </a:r>
          </a:p>
          <a:p>
            <a:pPr lvl="1" algn="just"/>
            <a:r>
              <a:rPr lang="en-US" sz="1800" dirty="0">
                <a:solidFill>
                  <a:srgbClr val="FFFF00"/>
                </a:solidFill>
              </a:rPr>
              <a:t>therapeutics,</a:t>
            </a:r>
          </a:p>
          <a:p>
            <a:pPr lvl="1" algn="just"/>
            <a:r>
              <a:rPr lang="en-US" sz="1800" dirty="0">
                <a:solidFill>
                  <a:srgbClr val="FFFF00"/>
                </a:solidFill>
              </a:rPr>
              <a:t>Genetically Modified Organism (GMO*) = </a:t>
            </a:r>
            <a:r>
              <a:rPr lang="en-US" sz="1800" dirty="0"/>
              <a:t>GMA, GMP, GMF, GMB</a:t>
            </a:r>
          </a:p>
          <a:p>
            <a:pPr lvl="1" algn="just"/>
            <a:r>
              <a:rPr lang="en-US" sz="1800" dirty="0">
                <a:solidFill>
                  <a:srgbClr val="FFFF00"/>
                </a:solidFill>
              </a:rPr>
              <a:t>genetically modified crops for agriculture,</a:t>
            </a:r>
          </a:p>
          <a:p>
            <a:pPr lvl="1" algn="just"/>
            <a:r>
              <a:rPr lang="en-US" sz="1800" dirty="0">
                <a:solidFill>
                  <a:srgbClr val="FFFF00"/>
                </a:solidFill>
              </a:rPr>
              <a:t>processed food, </a:t>
            </a:r>
          </a:p>
          <a:p>
            <a:pPr lvl="1" algn="just"/>
            <a:r>
              <a:rPr lang="en-US" sz="1800" dirty="0">
                <a:solidFill>
                  <a:srgbClr val="FFFF00"/>
                </a:solidFill>
              </a:rPr>
              <a:t>Bioremediation (</a:t>
            </a:r>
            <a:r>
              <a:rPr lang="en-US" sz="1600" i="1" dirty="0">
                <a:solidFill>
                  <a:srgbClr val="FFFF00"/>
                </a:solidFill>
              </a:rPr>
              <a:t>waste management technique by using organisms to remove or neutralize pollutants from a polluted site</a:t>
            </a:r>
            <a:r>
              <a:rPr lang="en-US" sz="1800" dirty="0">
                <a:solidFill>
                  <a:srgbClr val="FFFF00"/>
                </a:solidFill>
              </a:rPr>
              <a:t>), </a:t>
            </a:r>
          </a:p>
          <a:p>
            <a:pPr lvl="1" algn="just"/>
            <a:r>
              <a:rPr lang="en-US" sz="1800" dirty="0">
                <a:solidFill>
                  <a:srgbClr val="FFFF00"/>
                </a:solidFill>
              </a:rPr>
              <a:t>waste treatment, and</a:t>
            </a:r>
          </a:p>
          <a:p>
            <a:pPr lvl="1" algn="just"/>
            <a:r>
              <a:rPr lang="en-US" sz="1800" dirty="0">
                <a:solidFill>
                  <a:srgbClr val="FFFF00"/>
                </a:solidFill>
              </a:rPr>
              <a:t>energy production.</a:t>
            </a:r>
          </a:p>
        </p:txBody>
      </p:sp>
      <p:sp>
        <p:nvSpPr>
          <p:cNvPr id="5" name="Rectangle 4">
            <a:extLst>
              <a:ext uri="{FF2B5EF4-FFF2-40B4-BE49-F238E27FC236}">
                <a16:creationId xmlns:a16="http://schemas.microsoft.com/office/drawing/2014/main" id="{CE7FA2B1-72E9-B248-A4BB-267A08B4B79E}"/>
              </a:ext>
            </a:extLst>
          </p:cNvPr>
          <p:cNvSpPr/>
          <p:nvPr/>
        </p:nvSpPr>
        <p:spPr>
          <a:xfrm>
            <a:off x="251520" y="4432384"/>
            <a:ext cx="8222266" cy="369332"/>
          </a:xfrm>
          <a:prstGeom prst="rect">
            <a:avLst/>
          </a:prstGeom>
        </p:spPr>
        <p:txBody>
          <a:bodyPr wrap="square">
            <a:spAutoFit/>
          </a:bodyPr>
          <a:lstStyle/>
          <a:p>
            <a:r>
              <a:rPr lang="en-US" dirty="0"/>
              <a:t>* Bacteria, fungi and animals whose </a:t>
            </a:r>
            <a:r>
              <a:rPr lang="en-US" dirty="0">
                <a:solidFill>
                  <a:srgbClr val="FFFF00"/>
                </a:solidFill>
              </a:rPr>
              <a:t>genes have been altered by manipulation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 calcmode="lin" valueType="num">
                                      <p:cBhvr additive="base">
                                        <p:cTn id="4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 calcmode="lin" valueType="num">
                                      <p:cBhvr additive="base">
                                        <p:cTn id="5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 calcmode="lin" valueType="num">
                                      <p:cBhvr additive="base">
                                        <p:cTn id="5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 calcmode="lin" valueType="num">
                                      <p:cBhvr additive="base">
                                        <p:cTn id="6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25252"/>
          </a:xfrm>
        </p:spPr>
        <p:txBody>
          <a:bodyPr>
            <a:normAutofit/>
          </a:bodyPr>
          <a:lstStyle/>
          <a:p>
            <a:r>
              <a:rPr lang="en-US" sz="2000" b="1" dirty="0">
                <a:solidFill>
                  <a:srgbClr val="FFFF00"/>
                </a:solidFill>
              </a:rPr>
              <a:t>Insulin as recombinant therapeutics</a:t>
            </a:r>
          </a:p>
        </p:txBody>
      </p:sp>
      <p:sp>
        <p:nvSpPr>
          <p:cNvPr id="3" name="Content Placeholder 2"/>
          <p:cNvSpPr>
            <a:spLocks noGrp="1"/>
          </p:cNvSpPr>
          <p:nvPr>
            <p:ph idx="1"/>
          </p:nvPr>
        </p:nvSpPr>
        <p:spPr>
          <a:xfrm>
            <a:off x="72008" y="481236"/>
            <a:ext cx="8964488" cy="4202534"/>
          </a:xfrm>
        </p:spPr>
        <p:txBody>
          <a:bodyPr>
            <a:noAutofit/>
          </a:bodyPr>
          <a:lstStyle/>
          <a:p>
            <a:pPr algn="just"/>
            <a:r>
              <a:rPr lang="en-US" sz="1800" dirty="0"/>
              <a:t>Management of adult-onset diabetes is possible by taking insulin at regular time intervals. </a:t>
            </a:r>
          </a:p>
          <a:p>
            <a:pPr algn="just"/>
            <a:r>
              <a:rPr lang="en-US" sz="1800" dirty="0"/>
              <a:t>Earlier, insulin was extracted from </a:t>
            </a:r>
            <a:r>
              <a:rPr lang="en-US" sz="1800" b="1" dirty="0">
                <a:solidFill>
                  <a:srgbClr val="FFFF00"/>
                </a:solidFill>
              </a:rPr>
              <a:t>pancreas of slaughtered cattle and pigs </a:t>
            </a:r>
            <a:r>
              <a:rPr lang="en-US" sz="1800" dirty="0"/>
              <a:t>which </a:t>
            </a:r>
            <a:r>
              <a:rPr lang="en-US" sz="1800" b="1" dirty="0">
                <a:solidFill>
                  <a:srgbClr val="FFFF00"/>
                </a:solidFill>
              </a:rPr>
              <a:t>caused some patients to develop allergy or other types of reactions to the foreign protein</a:t>
            </a:r>
            <a:r>
              <a:rPr lang="en-US" sz="1800" dirty="0"/>
              <a:t>. </a:t>
            </a:r>
          </a:p>
          <a:p>
            <a:pPr algn="just"/>
            <a:r>
              <a:rPr lang="en-US" sz="1800" dirty="0"/>
              <a:t>These days, large scale production of insulin is achieved by bacteria using </a:t>
            </a:r>
            <a:r>
              <a:rPr lang="en-US" sz="1800" dirty="0" err="1"/>
              <a:t>rDNA</a:t>
            </a:r>
            <a:r>
              <a:rPr lang="en-US" sz="1800" dirty="0"/>
              <a:t> technology.</a:t>
            </a:r>
          </a:p>
          <a:p>
            <a:pPr algn="just"/>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196"/>
            <a:ext cx="8229600" cy="620906"/>
          </a:xfrm>
        </p:spPr>
        <p:txBody>
          <a:bodyPr>
            <a:normAutofit/>
          </a:bodyPr>
          <a:lstStyle/>
          <a:p>
            <a:r>
              <a:rPr lang="en-US" sz="2000" b="1" dirty="0"/>
              <a:t>Structure of Insulin</a:t>
            </a:r>
            <a:endParaRPr lang="en-US" sz="2000" b="1" dirty="0">
              <a:solidFill>
                <a:srgbClr val="FFFF00"/>
              </a:solidFill>
            </a:endParaRPr>
          </a:p>
        </p:txBody>
      </p:sp>
      <p:sp>
        <p:nvSpPr>
          <p:cNvPr id="3" name="Content Placeholder 2"/>
          <p:cNvSpPr>
            <a:spLocks noGrp="1"/>
          </p:cNvSpPr>
          <p:nvPr>
            <p:ph idx="1"/>
          </p:nvPr>
        </p:nvSpPr>
        <p:spPr>
          <a:xfrm>
            <a:off x="72008" y="553244"/>
            <a:ext cx="8964488" cy="4346550"/>
          </a:xfrm>
        </p:spPr>
        <p:txBody>
          <a:bodyPr>
            <a:noAutofit/>
          </a:bodyPr>
          <a:lstStyle/>
          <a:p>
            <a:pPr algn="just"/>
            <a:r>
              <a:rPr lang="en-US" sz="1800" dirty="0"/>
              <a:t>Insulin consists of two short polypeptide chains: </a:t>
            </a:r>
            <a:r>
              <a:rPr lang="en-US" sz="1800" b="1" dirty="0">
                <a:solidFill>
                  <a:srgbClr val="FFFF00"/>
                </a:solidFill>
              </a:rPr>
              <a:t>chain A and chain B</a:t>
            </a:r>
            <a:r>
              <a:rPr lang="en-US" sz="1800" dirty="0"/>
              <a:t>, that are </a:t>
            </a:r>
            <a:r>
              <a:rPr lang="en-US" sz="1800" dirty="0">
                <a:solidFill>
                  <a:srgbClr val="FFFF00"/>
                </a:solidFill>
              </a:rPr>
              <a:t>linked together by </a:t>
            </a:r>
            <a:r>
              <a:rPr lang="en-US" sz="1800" b="1" dirty="0">
                <a:solidFill>
                  <a:srgbClr val="FFFF00"/>
                </a:solidFill>
              </a:rPr>
              <a:t>disulphide bridges</a:t>
            </a:r>
            <a:r>
              <a:rPr lang="en-US" sz="1800" dirty="0"/>
              <a:t>.</a:t>
            </a:r>
          </a:p>
          <a:p>
            <a:pPr algn="just"/>
            <a:r>
              <a:rPr lang="en-US" sz="1800" dirty="0"/>
              <a:t>In mammals, including humans, </a:t>
            </a:r>
            <a:r>
              <a:rPr lang="en-US" sz="1800" dirty="0">
                <a:solidFill>
                  <a:srgbClr val="FFFF00"/>
                </a:solidFill>
              </a:rPr>
              <a:t>insulin is </a:t>
            </a:r>
            <a:r>
              <a:rPr lang="en-US" sz="1800" dirty="0" err="1">
                <a:solidFill>
                  <a:srgbClr val="FFFF00"/>
                </a:solidFill>
              </a:rPr>
              <a:t>synthesised</a:t>
            </a:r>
            <a:r>
              <a:rPr lang="en-US" sz="1800" dirty="0">
                <a:solidFill>
                  <a:srgbClr val="FFFF00"/>
                </a:solidFill>
              </a:rPr>
              <a:t> as a </a:t>
            </a:r>
            <a:r>
              <a:rPr lang="en-US" sz="1800" b="1" dirty="0" err="1">
                <a:solidFill>
                  <a:srgbClr val="FFFF00"/>
                </a:solidFill>
              </a:rPr>
              <a:t>prohormone</a:t>
            </a:r>
            <a:r>
              <a:rPr lang="en-US" sz="1800" b="1" dirty="0">
                <a:solidFill>
                  <a:srgbClr val="FFFF00"/>
                </a:solidFill>
              </a:rPr>
              <a:t>/</a:t>
            </a:r>
            <a:r>
              <a:rPr lang="en-US" sz="1800" b="1" dirty="0" err="1">
                <a:solidFill>
                  <a:srgbClr val="FFFF00"/>
                </a:solidFill>
              </a:rPr>
              <a:t>proinsulin</a:t>
            </a:r>
            <a:r>
              <a:rPr lang="en-US" sz="1800" dirty="0">
                <a:solidFill>
                  <a:srgbClr val="FFFF00"/>
                </a:solidFill>
              </a:rPr>
              <a:t> </a:t>
            </a:r>
            <a:r>
              <a:rPr lang="en-US" sz="1800" dirty="0"/>
              <a:t>which contains an extra stretch called the </a:t>
            </a:r>
            <a:r>
              <a:rPr lang="en-US" sz="1800" b="1" dirty="0"/>
              <a:t>C peptide. </a:t>
            </a:r>
          </a:p>
          <a:p>
            <a:pPr algn="just"/>
            <a:r>
              <a:rPr lang="en-US" sz="1800" b="1" dirty="0" err="1">
                <a:solidFill>
                  <a:srgbClr val="FFFF00"/>
                </a:solidFill>
              </a:rPr>
              <a:t>Proinsulin</a:t>
            </a:r>
            <a:r>
              <a:rPr lang="en-US" sz="1800" dirty="0"/>
              <a:t> needs to be processed before it becomes a </a:t>
            </a:r>
            <a:r>
              <a:rPr lang="en-US" sz="1800" b="1" dirty="0"/>
              <a:t>fully mature and functional hormone</a:t>
            </a:r>
          </a:p>
        </p:txBody>
      </p:sp>
      <p:sp>
        <p:nvSpPr>
          <p:cNvPr id="4" name="Block Arc 3">
            <a:extLst>
              <a:ext uri="{FF2B5EF4-FFF2-40B4-BE49-F238E27FC236}">
                <a16:creationId xmlns:a16="http://schemas.microsoft.com/office/drawing/2014/main" id="{95E339A7-FFEE-574C-9B1B-AD8905084666}"/>
              </a:ext>
            </a:extLst>
          </p:cNvPr>
          <p:cNvSpPr/>
          <p:nvPr/>
        </p:nvSpPr>
        <p:spPr>
          <a:xfrm rot="10363110">
            <a:off x="760150" y="3288291"/>
            <a:ext cx="4248472" cy="961464"/>
          </a:xfrm>
          <a:prstGeom prst="blockArc">
            <a:avLst>
              <a:gd name="adj1" fmla="val 12774057"/>
              <a:gd name="adj2" fmla="val 21394439"/>
              <a:gd name="adj3" fmla="val 973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B79AFFC6-8868-A342-BC2C-42E211979FF2}"/>
              </a:ext>
            </a:extLst>
          </p:cNvPr>
          <p:cNvSpPr/>
          <p:nvPr/>
        </p:nvSpPr>
        <p:spPr>
          <a:xfrm rot="21422565">
            <a:off x="1349020" y="3668600"/>
            <a:ext cx="1569084" cy="523220"/>
          </a:xfrm>
          <a:prstGeom prst="rect">
            <a:avLst/>
          </a:prstGeom>
        </p:spPr>
        <p:txBody>
          <a:bodyPr wrap="none">
            <a:spAutoFit/>
          </a:bodyPr>
          <a:lstStyle/>
          <a:p>
            <a:r>
              <a:rPr lang="en-US" sz="2800" dirty="0">
                <a:latin typeface="Times New Roman" pitchFamily="18" charset="0"/>
                <a:cs typeface="Times New Roman" pitchFamily="18" charset="0"/>
              </a:rPr>
              <a:t>A peptide</a:t>
            </a:r>
          </a:p>
        </p:txBody>
      </p:sp>
      <p:sp>
        <p:nvSpPr>
          <p:cNvPr id="23" name="Rectangle 22">
            <a:extLst>
              <a:ext uri="{FF2B5EF4-FFF2-40B4-BE49-F238E27FC236}">
                <a16:creationId xmlns:a16="http://schemas.microsoft.com/office/drawing/2014/main" id="{12D6998E-B211-7844-8527-7D8411C3D833}"/>
              </a:ext>
            </a:extLst>
          </p:cNvPr>
          <p:cNvSpPr/>
          <p:nvPr/>
        </p:nvSpPr>
        <p:spPr>
          <a:xfrm>
            <a:off x="3198540" y="2421931"/>
            <a:ext cx="1568058" cy="523220"/>
          </a:xfrm>
          <a:prstGeom prst="rect">
            <a:avLst/>
          </a:prstGeom>
        </p:spPr>
        <p:txBody>
          <a:bodyPr wrap="none">
            <a:spAutoFit/>
          </a:bodyPr>
          <a:lstStyle/>
          <a:p>
            <a:r>
              <a:rPr lang="en-US" sz="2800" dirty="0">
                <a:latin typeface="Times New Roman" pitchFamily="18" charset="0"/>
                <a:cs typeface="Times New Roman" pitchFamily="18" charset="0"/>
              </a:rPr>
              <a:t>C peptide</a:t>
            </a:r>
          </a:p>
        </p:txBody>
      </p:sp>
      <p:sp>
        <p:nvSpPr>
          <p:cNvPr id="24" name="Rectangle 23">
            <a:extLst>
              <a:ext uri="{FF2B5EF4-FFF2-40B4-BE49-F238E27FC236}">
                <a16:creationId xmlns:a16="http://schemas.microsoft.com/office/drawing/2014/main" id="{CA3FF895-32C2-B345-9AC4-CED23DB1E5A2}"/>
              </a:ext>
            </a:extLst>
          </p:cNvPr>
          <p:cNvSpPr/>
          <p:nvPr/>
        </p:nvSpPr>
        <p:spPr>
          <a:xfrm>
            <a:off x="2884386" y="4742626"/>
            <a:ext cx="1568058" cy="523220"/>
          </a:xfrm>
          <a:prstGeom prst="rect">
            <a:avLst/>
          </a:prstGeom>
        </p:spPr>
        <p:txBody>
          <a:bodyPr wrap="none">
            <a:spAutoFit/>
          </a:bodyPr>
          <a:lstStyle/>
          <a:p>
            <a:r>
              <a:rPr lang="en-US" sz="2800" dirty="0">
                <a:latin typeface="Times New Roman" pitchFamily="18" charset="0"/>
                <a:cs typeface="Times New Roman" pitchFamily="18" charset="0"/>
              </a:rPr>
              <a:t>B peptide</a:t>
            </a:r>
          </a:p>
        </p:txBody>
      </p:sp>
      <p:sp>
        <p:nvSpPr>
          <p:cNvPr id="25" name="Rectangle 24">
            <a:extLst>
              <a:ext uri="{FF2B5EF4-FFF2-40B4-BE49-F238E27FC236}">
                <a16:creationId xmlns:a16="http://schemas.microsoft.com/office/drawing/2014/main" id="{BE9F0C9F-11D4-3143-8F16-E06789C1EE61}"/>
              </a:ext>
            </a:extLst>
          </p:cNvPr>
          <p:cNvSpPr/>
          <p:nvPr/>
        </p:nvSpPr>
        <p:spPr>
          <a:xfrm>
            <a:off x="3229153" y="4118088"/>
            <a:ext cx="366682" cy="538609"/>
          </a:xfrm>
          <a:prstGeom prst="rect">
            <a:avLst/>
          </a:prstGeom>
        </p:spPr>
        <p:txBody>
          <a:bodyPr wrap="square">
            <a:spAutoFit/>
          </a:bodyPr>
          <a:lstStyle/>
          <a:p>
            <a:pPr algn="ctr"/>
            <a:r>
              <a:rPr lang="en-US" sz="500" b="1" dirty="0"/>
              <a:t> I</a:t>
            </a:r>
          </a:p>
          <a:p>
            <a:pPr algn="ctr"/>
            <a:r>
              <a:rPr lang="en-US" sz="700" b="1" dirty="0"/>
              <a:t>S</a:t>
            </a:r>
          </a:p>
          <a:p>
            <a:pPr lvl="0" algn="ctr"/>
            <a:r>
              <a:rPr lang="en-US" sz="500" b="1" dirty="0">
                <a:solidFill>
                  <a:prstClr val="white"/>
                </a:solidFill>
              </a:rPr>
              <a:t>I</a:t>
            </a:r>
          </a:p>
          <a:p>
            <a:pPr algn="ctr"/>
            <a:r>
              <a:rPr lang="en-US" sz="700" b="1" dirty="0"/>
              <a:t>S</a:t>
            </a:r>
          </a:p>
          <a:p>
            <a:pPr lvl="0" algn="ctr"/>
            <a:r>
              <a:rPr lang="en-US" sz="500" b="1" dirty="0">
                <a:solidFill>
                  <a:prstClr val="white"/>
                </a:solidFill>
              </a:rPr>
              <a:t>I</a:t>
            </a:r>
          </a:p>
        </p:txBody>
      </p:sp>
      <p:sp>
        <p:nvSpPr>
          <p:cNvPr id="26" name="Rectangle 25">
            <a:extLst>
              <a:ext uri="{FF2B5EF4-FFF2-40B4-BE49-F238E27FC236}">
                <a16:creationId xmlns:a16="http://schemas.microsoft.com/office/drawing/2014/main" id="{BA780CBF-E911-C24F-9D93-9ADDE972C949}"/>
              </a:ext>
            </a:extLst>
          </p:cNvPr>
          <p:cNvSpPr/>
          <p:nvPr/>
        </p:nvSpPr>
        <p:spPr>
          <a:xfrm>
            <a:off x="1629034" y="4245808"/>
            <a:ext cx="366682" cy="538609"/>
          </a:xfrm>
          <a:prstGeom prst="rect">
            <a:avLst/>
          </a:prstGeom>
        </p:spPr>
        <p:txBody>
          <a:bodyPr wrap="square">
            <a:spAutoFit/>
          </a:bodyPr>
          <a:lstStyle/>
          <a:p>
            <a:pPr algn="ctr"/>
            <a:r>
              <a:rPr lang="en-US" sz="500" b="1" dirty="0"/>
              <a:t> I</a:t>
            </a:r>
          </a:p>
          <a:p>
            <a:pPr algn="ctr"/>
            <a:r>
              <a:rPr lang="en-US" sz="700" b="1" dirty="0"/>
              <a:t>S</a:t>
            </a:r>
          </a:p>
          <a:p>
            <a:pPr lvl="0" algn="ctr"/>
            <a:r>
              <a:rPr lang="en-US" sz="500" b="1" dirty="0">
                <a:solidFill>
                  <a:prstClr val="white"/>
                </a:solidFill>
              </a:rPr>
              <a:t>I</a:t>
            </a:r>
          </a:p>
          <a:p>
            <a:pPr algn="ctr"/>
            <a:r>
              <a:rPr lang="en-US" sz="700" b="1" dirty="0"/>
              <a:t>S</a:t>
            </a:r>
          </a:p>
          <a:p>
            <a:pPr lvl="0" algn="ctr"/>
            <a:r>
              <a:rPr lang="en-US" sz="500" b="1" dirty="0">
                <a:solidFill>
                  <a:prstClr val="white"/>
                </a:solidFill>
              </a:rPr>
              <a:t>I</a:t>
            </a:r>
          </a:p>
        </p:txBody>
      </p:sp>
      <p:sp>
        <p:nvSpPr>
          <p:cNvPr id="27" name="Rectangle 26">
            <a:extLst>
              <a:ext uri="{FF2B5EF4-FFF2-40B4-BE49-F238E27FC236}">
                <a16:creationId xmlns:a16="http://schemas.microsoft.com/office/drawing/2014/main" id="{C8692018-46AF-454F-B3AB-7AA54F6686A1}"/>
              </a:ext>
            </a:extLst>
          </p:cNvPr>
          <p:cNvSpPr/>
          <p:nvPr/>
        </p:nvSpPr>
        <p:spPr>
          <a:xfrm>
            <a:off x="1496176" y="4707359"/>
            <a:ext cx="629250" cy="292388"/>
          </a:xfrm>
          <a:prstGeom prst="rect">
            <a:avLst/>
          </a:prstGeom>
        </p:spPr>
        <p:txBody>
          <a:bodyPr wrap="square">
            <a:spAutoFit/>
          </a:bodyPr>
          <a:lstStyle/>
          <a:p>
            <a:pPr algn="ctr"/>
            <a:r>
              <a:rPr lang="en-US" sz="600" b="1" dirty="0">
                <a:solidFill>
                  <a:prstClr val="white"/>
                </a:solidFill>
              </a:rPr>
              <a:t>       I      I</a:t>
            </a:r>
          </a:p>
          <a:p>
            <a:pPr algn="ctr"/>
            <a:r>
              <a:rPr lang="en-US" sz="700" b="1" dirty="0"/>
              <a:t>      S---S</a:t>
            </a:r>
          </a:p>
        </p:txBody>
      </p:sp>
      <p:sp>
        <p:nvSpPr>
          <p:cNvPr id="28" name="Block Arc 27">
            <a:extLst>
              <a:ext uri="{FF2B5EF4-FFF2-40B4-BE49-F238E27FC236}">
                <a16:creationId xmlns:a16="http://schemas.microsoft.com/office/drawing/2014/main" id="{6B85E4E4-6636-9E40-9B14-2BB6A9646CC7}"/>
              </a:ext>
            </a:extLst>
          </p:cNvPr>
          <p:cNvSpPr/>
          <p:nvPr/>
        </p:nvSpPr>
        <p:spPr>
          <a:xfrm rot="10363110">
            <a:off x="1124561" y="3819432"/>
            <a:ext cx="4248472" cy="892507"/>
          </a:xfrm>
          <a:prstGeom prst="blockArc">
            <a:avLst>
              <a:gd name="adj1" fmla="val 11241589"/>
              <a:gd name="adj2" fmla="val 21394439"/>
              <a:gd name="adj3" fmla="val 973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lock Arc 28">
            <a:extLst>
              <a:ext uri="{FF2B5EF4-FFF2-40B4-BE49-F238E27FC236}">
                <a16:creationId xmlns:a16="http://schemas.microsoft.com/office/drawing/2014/main" id="{2EBA6DD2-BB21-C649-B3C5-C50BCD7C45D3}"/>
              </a:ext>
            </a:extLst>
          </p:cNvPr>
          <p:cNvSpPr/>
          <p:nvPr/>
        </p:nvSpPr>
        <p:spPr>
          <a:xfrm rot="387521">
            <a:off x="47143" y="2792814"/>
            <a:ext cx="5220073" cy="1781899"/>
          </a:xfrm>
          <a:prstGeom prst="blockArc">
            <a:avLst>
              <a:gd name="adj1" fmla="val 9554933"/>
              <a:gd name="adj2" fmla="val 500598"/>
              <a:gd name="adj3" fmla="val 4693"/>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5AD6DFD0-9265-554B-9EF4-C16796121C66}"/>
              </a:ext>
            </a:extLst>
          </p:cNvPr>
          <p:cNvSpPr/>
          <p:nvPr/>
        </p:nvSpPr>
        <p:spPr>
          <a:xfrm>
            <a:off x="1745040" y="5207528"/>
            <a:ext cx="1463286" cy="461665"/>
          </a:xfrm>
          <a:prstGeom prst="rect">
            <a:avLst/>
          </a:prstGeom>
        </p:spPr>
        <p:txBody>
          <a:bodyPr wrap="none">
            <a:spAutoFit/>
          </a:bodyPr>
          <a:lstStyle/>
          <a:p>
            <a:r>
              <a:rPr lang="en-US" sz="2400" b="1" dirty="0">
                <a:solidFill>
                  <a:srgbClr val="FFFF00"/>
                </a:solidFill>
              </a:rPr>
              <a:t>Proinsulin</a:t>
            </a:r>
            <a:endParaRPr lang="en-US" sz="2400" dirty="0"/>
          </a:p>
        </p:txBody>
      </p:sp>
      <p:sp>
        <p:nvSpPr>
          <p:cNvPr id="6" name="Right Arrow 5">
            <a:extLst>
              <a:ext uri="{FF2B5EF4-FFF2-40B4-BE49-F238E27FC236}">
                <a16:creationId xmlns:a16="http://schemas.microsoft.com/office/drawing/2014/main" id="{692E4068-BFBF-7942-B9F2-C24221BBD4CA}"/>
              </a:ext>
            </a:extLst>
          </p:cNvPr>
          <p:cNvSpPr/>
          <p:nvPr/>
        </p:nvSpPr>
        <p:spPr>
          <a:xfrm>
            <a:off x="5309837" y="3779341"/>
            <a:ext cx="671705" cy="30173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Block Arc 29">
            <a:extLst>
              <a:ext uri="{FF2B5EF4-FFF2-40B4-BE49-F238E27FC236}">
                <a16:creationId xmlns:a16="http://schemas.microsoft.com/office/drawing/2014/main" id="{BBE5FE2C-8550-BF4E-91EB-C84374A35DB5}"/>
              </a:ext>
            </a:extLst>
          </p:cNvPr>
          <p:cNvSpPr/>
          <p:nvPr/>
        </p:nvSpPr>
        <p:spPr>
          <a:xfrm rot="10363110">
            <a:off x="5552045" y="2651077"/>
            <a:ext cx="4248472" cy="961464"/>
          </a:xfrm>
          <a:prstGeom prst="blockArc">
            <a:avLst>
              <a:gd name="adj1" fmla="val 12774057"/>
              <a:gd name="adj2" fmla="val 21394439"/>
              <a:gd name="adj3" fmla="val 973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FF30678E-951D-5745-B6AC-4B1C1C8A0777}"/>
              </a:ext>
            </a:extLst>
          </p:cNvPr>
          <p:cNvSpPr/>
          <p:nvPr/>
        </p:nvSpPr>
        <p:spPr>
          <a:xfrm rot="21422565">
            <a:off x="6140915" y="3031386"/>
            <a:ext cx="1569084" cy="523220"/>
          </a:xfrm>
          <a:prstGeom prst="rect">
            <a:avLst/>
          </a:prstGeom>
        </p:spPr>
        <p:txBody>
          <a:bodyPr wrap="none">
            <a:spAutoFit/>
          </a:bodyPr>
          <a:lstStyle/>
          <a:p>
            <a:r>
              <a:rPr lang="en-US" sz="2800" dirty="0">
                <a:latin typeface="Times New Roman" pitchFamily="18" charset="0"/>
                <a:cs typeface="Times New Roman" pitchFamily="18" charset="0"/>
              </a:rPr>
              <a:t>A peptide</a:t>
            </a:r>
          </a:p>
        </p:txBody>
      </p:sp>
      <p:sp>
        <p:nvSpPr>
          <p:cNvPr id="32" name="Rectangle 31">
            <a:extLst>
              <a:ext uri="{FF2B5EF4-FFF2-40B4-BE49-F238E27FC236}">
                <a16:creationId xmlns:a16="http://schemas.microsoft.com/office/drawing/2014/main" id="{130CE77D-2811-7B41-AC0E-59C6E407EAB7}"/>
              </a:ext>
            </a:extLst>
          </p:cNvPr>
          <p:cNvSpPr/>
          <p:nvPr/>
        </p:nvSpPr>
        <p:spPr>
          <a:xfrm>
            <a:off x="7192879" y="4128116"/>
            <a:ext cx="1568058" cy="523220"/>
          </a:xfrm>
          <a:prstGeom prst="rect">
            <a:avLst/>
          </a:prstGeom>
        </p:spPr>
        <p:txBody>
          <a:bodyPr wrap="none">
            <a:spAutoFit/>
          </a:bodyPr>
          <a:lstStyle/>
          <a:p>
            <a:r>
              <a:rPr lang="en-US" sz="2800" dirty="0">
                <a:latin typeface="Times New Roman" pitchFamily="18" charset="0"/>
                <a:cs typeface="Times New Roman" pitchFamily="18" charset="0"/>
              </a:rPr>
              <a:t>B peptide</a:t>
            </a:r>
          </a:p>
        </p:txBody>
      </p:sp>
      <p:sp>
        <p:nvSpPr>
          <p:cNvPr id="33" name="Rectangle 32">
            <a:extLst>
              <a:ext uri="{FF2B5EF4-FFF2-40B4-BE49-F238E27FC236}">
                <a16:creationId xmlns:a16="http://schemas.microsoft.com/office/drawing/2014/main" id="{3DB37807-307C-A84A-B5BD-C05199448323}"/>
              </a:ext>
            </a:extLst>
          </p:cNvPr>
          <p:cNvSpPr/>
          <p:nvPr/>
        </p:nvSpPr>
        <p:spPr>
          <a:xfrm>
            <a:off x="8021048" y="3480874"/>
            <a:ext cx="366682" cy="538609"/>
          </a:xfrm>
          <a:prstGeom prst="rect">
            <a:avLst/>
          </a:prstGeom>
        </p:spPr>
        <p:txBody>
          <a:bodyPr wrap="square">
            <a:spAutoFit/>
          </a:bodyPr>
          <a:lstStyle/>
          <a:p>
            <a:pPr algn="ctr"/>
            <a:r>
              <a:rPr lang="en-US" sz="500" b="1" dirty="0"/>
              <a:t> I</a:t>
            </a:r>
          </a:p>
          <a:p>
            <a:pPr algn="ctr"/>
            <a:r>
              <a:rPr lang="en-US" sz="700" b="1" dirty="0"/>
              <a:t>S</a:t>
            </a:r>
          </a:p>
          <a:p>
            <a:pPr lvl="0" algn="ctr"/>
            <a:r>
              <a:rPr lang="en-US" sz="500" b="1" dirty="0">
                <a:solidFill>
                  <a:prstClr val="white"/>
                </a:solidFill>
              </a:rPr>
              <a:t>I</a:t>
            </a:r>
          </a:p>
          <a:p>
            <a:pPr algn="ctr"/>
            <a:r>
              <a:rPr lang="en-US" sz="700" b="1" dirty="0"/>
              <a:t>S</a:t>
            </a:r>
          </a:p>
          <a:p>
            <a:pPr lvl="0" algn="ctr"/>
            <a:r>
              <a:rPr lang="en-US" sz="500" b="1" dirty="0">
                <a:solidFill>
                  <a:prstClr val="white"/>
                </a:solidFill>
              </a:rPr>
              <a:t>I</a:t>
            </a:r>
          </a:p>
        </p:txBody>
      </p:sp>
      <p:sp>
        <p:nvSpPr>
          <p:cNvPr id="34" name="Rectangle 33">
            <a:extLst>
              <a:ext uri="{FF2B5EF4-FFF2-40B4-BE49-F238E27FC236}">
                <a16:creationId xmlns:a16="http://schemas.microsoft.com/office/drawing/2014/main" id="{E26D6B62-F15F-394B-AA44-6415A569E3DA}"/>
              </a:ext>
            </a:extLst>
          </p:cNvPr>
          <p:cNvSpPr/>
          <p:nvPr/>
        </p:nvSpPr>
        <p:spPr>
          <a:xfrm>
            <a:off x="6420929" y="3608594"/>
            <a:ext cx="366682" cy="538609"/>
          </a:xfrm>
          <a:prstGeom prst="rect">
            <a:avLst/>
          </a:prstGeom>
        </p:spPr>
        <p:txBody>
          <a:bodyPr wrap="square">
            <a:spAutoFit/>
          </a:bodyPr>
          <a:lstStyle/>
          <a:p>
            <a:pPr algn="ctr"/>
            <a:r>
              <a:rPr lang="en-US" sz="500" b="1" dirty="0"/>
              <a:t> I</a:t>
            </a:r>
          </a:p>
          <a:p>
            <a:pPr algn="ctr"/>
            <a:r>
              <a:rPr lang="en-US" sz="700" b="1" dirty="0"/>
              <a:t>S</a:t>
            </a:r>
          </a:p>
          <a:p>
            <a:pPr lvl="0" algn="ctr"/>
            <a:r>
              <a:rPr lang="en-US" sz="500" b="1" dirty="0">
                <a:solidFill>
                  <a:prstClr val="white"/>
                </a:solidFill>
              </a:rPr>
              <a:t>I</a:t>
            </a:r>
          </a:p>
          <a:p>
            <a:pPr algn="ctr"/>
            <a:r>
              <a:rPr lang="en-US" sz="700" b="1" dirty="0"/>
              <a:t>S</a:t>
            </a:r>
          </a:p>
          <a:p>
            <a:pPr lvl="0" algn="ctr"/>
            <a:r>
              <a:rPr lang="en-US" sz="500" b="1" dirty="0">
                <a:solidFill>
                  <a:prstClr val="white"/>
                </a:solidFill>
              </a:rPr>
              <a:t>I</a:t>
            </a:r>
          </a:p>
        </p:txBody>
      </p:sp>
      <p:sp>
        <p:nvSpPr>
          <p:cNvPr id="35" name="Rectangle 34">
            <a:extLst>
              <a:ext uri="{FF2B5EF4-FFF2-40B4-BE49-F238E27FC236}">
                <a16:creationId xmlns:a16="http://schemas.microsoft.com/office/drawing/2014/main" id="{22022668-5D44-4A46-97C5-755BA89A67B2}"/>
              </a:ext>
            </a:extLst>
          </p:cNvPr>
          <p:cNvSpPr/>
          <p:nvPr/>
        </p:nvSpPr>
        <p:spPr>
          <a:xfrm>
            <a:off x="6352098" y="4100670"/>
            <a:ext cx="629250" cy="292388"/>
          </a:xfrm>
          <a:prstGeom prst="rect">
            <a:avLst/>
          </a:prstGeom>
        </p:spPr>
        <p:txBody>
          <a:bodyPr wrap="square">
            <a:spAutoFit/>
          </a:bodyPr>
          <a:lstStyle/>
          <a:p>
            <a:pPr algn="ctr"/>
            <a:r>
              <a:rPr lang="en-US" sz="600" b="1" dirty="0">
                <a:solidFill>
                  <a:prstClr val="white"/>
                </a:solidFill>
              </a:rPr>
              <a:t>       I      I</a:t>
            </a:r>
          </a:p>
          <a:p>
            <a:pPr algn="ctr"/>
            <a:r>
              <a:rPr lang="en-US" sz="700" b="1" dirty="0"/>
              <a:t>      S---S</a:t>
            </a:r>
          </a:p>
        </p:txBody>
      </p:sp>
      <p:sp>
        <p:nvSpPr>
          <p:cNvPr id="36" name="Block Arc 35">
            <a:extLst>
              <a:ext uri="{FF2B5EF4-FFF2-40B4-BE49-F238E27FC236}">
                <a16:creationId xmlns:a16="http://schemas.microsoft.com/office/drawing/2014/main" id="{317E1DAD-36BE-964E-A851-CFFB3BEBDFFB}"/>
              </a:ext>
            </a:extLst>
          </p:cNvPr>
          <p:cNvSpPr/>
          <p:nvPr/>
        </p:nvSpPr>
        <p:spPr>
          <a:xfrm rot="10363110">
            <a:off x="5921055" y="3254491"/>
            <a:ext cx="3107996" cy="892507"/>
          </a:xfrm>
          <a:prstGeom prst="blockArc">
            <a:avLst>
              <a:gd name="adj1" fmla="val 11241589"/>
              <a:gd name="adj2" fmla="val 21394439"/>
              <a:gd name="adj3" fmla="val 973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C4ADA89A-24AF-A042-BDEF-9E82F84C9DE7}"/>
              </a:ext>
            </a:extLst>
          </p:cNvPr>
          <p:cNvSpPr/>
          <p:nvPr/>
        </p:nvSpPr>
        <p:spPr>
          <a:xfrm>
            <a:off x="6469580" y="4675892"/>
            <a:ext cx="2050626" cy="461665"/>
          </a:xfrm>
          <a:prstGeom prst="rect">
            <a:avLst/>
          </a:prstGeom>
        </p:spPr>
        <p:txBody>
          <a:bodyPr wrap="none">
            <a:spAutoFit/>
          </a:bodyPr>
          <a:lstStyle/>
          <a:p>
            <a:r>
              <a:rPr lang="en-US" sz="2400" b="1" dirty="0"/>
              <a:t>Mature insulin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p:cTn id="3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 calcmode="lin" valueType="num">
                                      <p:cBhvr>
                                        <p:cTn id="4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23" grpId="0"/>
      <p:bldP spid="24" grpId="0"/>
      <p:bldP spid="25" grpId="0"/>
      <p:bldP spid="26" grpId="0"/>
      <p:bldP spid="27" grpId="0"/>
      <p:bldP spid="28" grpId="0" animBg="1"/>
      <p:bldP spid="29" grpId="0" animBg="1"/>
      <p:bldP spid="5" grpId="0"/>
      <p:bldP spid="6" grpId="0" animBg="1"/>
      <p:bldP spid="30" grpId="0" animBg="1"/>
      <p:bldP spid="31" grpId="0"/>
      <p:bldP spid="32" grpId="0"/>
      <p:bldP spid="33" grpId="0"/>
      <p:bldP spid="34" grpId="0"/>
      <p:bldP spid="35" grpId="0"/>
      <p:bldP spid="3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7220"/>
            <a:ext cx="9144000" cy="857250"/>
          </a:xfrm>
        </p:spPr>
        <p:txBody>
          <a:bodyPr>
            <a:noAutofit/>
          </a:bodyPr>
          <a:lstStyle/>
          <a:p>
            <a:pPr algn="just"/>
            <a:r>
              <a:rPr lang="en-US" sz="2400" b="1" dirty="0"/>
              <a:t>Figure Maturation of pro-insulin into insulin after removal of C peptide</a:t>
            </a:r>
          </a:p>
        </p:txBody>
      </p:sp>
      <p:sp>
        <p:nvSpPr>
          <p:cNvPr id="5" name="Rectangle 4"/>
          <p:cNvSpPr/>
          <p:nvPr/>
        </p:nvSpPr>
        <p:spPr>
          <a:xfrm>
            <a:off x="5605512" y="2556108"/>
            <a:ext cx="3491880" cy="2677656"/>
          </a:xfrm>
          <a:prstGeom prst="rect">
            <a:avLst/>
          </a:prstGeom>
        </p:spPr>
        <p:txBody>
          <a:bodyPr wrap="square">
            <a:spAutoFit/>
          </a:bodyPr>
          <a:lstStyle/>
          <a:p>
            <a:pPr algn="just"/>
            <a:r>
              <a:rPr lang="en-US" sz="2400" b="1" dirty="0"/>
              <a:t>C peptide</a:t>
            </a:r>
            <a:r>
              <a:rPr lang="en-US" sz="2400" dirty="0"/>
              <a:t> is removed during maturation into insulin.</a:t>
            </a:r>
          </a:p>
          <a:p>
            <a:pPr algn="just"/>
            <a:endParaRPr lang="en-US" sz="2400" dirty="0"/>
          </a:p>
          <a:p>
            <a:pPr algn="just"/>
            <a:endParaRPr lang="en-US" sz="2400" dirty="0"/>
          </a:p>
          <a:p>
            <a:pPr algn="just"/>
            <a:r>
              <a:rPr lang="en-US" sz="2400" b="1" dirty="0"/>
              <a:t>C peptide is not present in the mature insulin</a:t>
            </a:r>
            <a:endParaRPr lang="en-US" sz="2400" dirty="0"/>
          </a:p>
        </p:txBody>
      </p:sp>
      <p:pic>
        <p:nvPicPr>
          <p:cNvPr id="10" name="Picture 3"/>
          <p:cNvPicPr>
            <a:picLocks noChangeAspect="1" noChangeArrowheads="1"/>
          </p:cNvPicPr>
          <p:nvPr/>
        </p:nvPicPr>
        <p:blipFill>
          <a:blip r:embed="rId2" cstate="print"/>
          <a:srcRect t="40343" b="520"/>
          <a:stretch>
            <a:fillRect/>
          </a:stretch>
        </p:blipFill>
        <p:spPr bwMode="auto">
          <a:xfrm>
            <a:off x="64120" y="2878857"/>
            <a:ext cx="5562600" cy="2427734"/>
          </a:xfrm>
          <a:prstGeom prst="rect">
            <a:avLst/>
          </a:prstGeom>
          <a:noFill/>
          <a:ln w="9525">
            <a:noFill/>
            <a:miter lim="800000"/>
            <a:headEnd/>
            <a:tailEnd/>
          </a:ln>
        </p:spPr>
      </p:pic>
      <p:grpSp>
        <p:nvGrpSpPr>
          <p:cNvPr id="12" name="Group 11"/>
          <p:cNvGrpSpPr/>
          <p:nvPr/>
        </p:nvGrpSpPr>
        <p:grpSpPr>
          <a:xfrm>
            <a:off x="64120" y="1201317"/>
            <a:ext cx="5562600" cy="1677541"/>
            <a:chOff x="0" y="1038225"/>
            <a:chExt cx="5562600" cy="1677541"/>
          </a:xfrm>
        </p:grpSpPr>
        <p:pic>
          <p:nvPicPr>
            <p:cNvPr id="1027" name="Picture 3"/>
            <p:cNvPicPr>
              <a:picLocks noChangeAspect="1" noChangeArrowheads="1"/>
            </p:cNvPicPr>
            <p:nvPr/>
          </p:nvPicPr>
          <p:blipFill>
            <a:blip r:embed="rId2" cstate="print"/>
            <a:srcRect b="59137"/>
            <a:stretch>
              <a:fillRect/>
            </a:stretch>
          </p:blipFill>
          <p:spPr bwMode="auto">
            <a:xfrm>
              <a:off x="0" y="1038225"/>
              <a:ext cx="5562600" cy="1677541"/>
            </a:xfrm>
            <a:prstGeom prst="rect">
              <a:avLst/>
            </a:prstGeom>
            <a:noFill/>
            <a:ln w="9525">
              <a:noFill/>
              <a:miter lim="800000"/>
              <a:headEnd/>
              <a:tailEnd/>
            </a:ln>
          </p:spPr>
        </p:pic>
        <p:sp>
          <p:nvSpPr>
            <p:cNvPr id="9" name="Rectangle 8"/>
            <p:cNvSpPr/>
            <p:nvPr/>
          </p:nvSpPr>
          <p:spPr>
            <a:xfrm rot="21422565">
              <a:off x="1979712" y="1576338"/>
              <a:ext cx="1371529" cy="461665"/>
            </a:xfrm>
            <a:prstGeom prst="rect">
              <a:avLst/>
            </a:prstGeom>
          </p:spPr>
          <p:txBody>
            <a:bodyPr wrap="none">
              <a:spAutoFit/>
            </a:bodyPr>
            <a:lstStyle/>
            <a:p>
              <a:r>
                <a:rPr lang="en-US" sz="2400" dirty="0">
                  <a:solidFill>
                    <a:schemeClr val="bg1"/>
                  </a:solidFill>
                  <a:latin typeface="Times New Roman" pitchFamily="18" charset="0"/>
                  <a:cs typeface="Times New Roman" pitchFamily="18" charset="0"/>
                </a:rPr>
                <a:t>A peptide</a:t>
              </a:r>
            </a:p>
          </p:txBody>
        </p:sp>
        <p:sp>
          <p:nvSpPr>
            <p:cNvPr id="11" name="Rectangle 10"/>
            <p:cNvSpPr/>
            <p:nvPr/>
          </p:nvSpPr>
          <p:spPr>
            <a:xfrm>
              <a:off x="3993200" y="1042665"/>
              <a:ext cx="1370888" cy="461665"/>
            </a:xfrm>
            <a:prstGeom prst="rect">
              <a:avLst/>
            </a:prstGeom>
          </p:spPr>
          <p:txBody>
            <a:bodyPr wrap="none">
              <a:spAutoFit/>
            </a:bodyPr>
            <a:lstStyle/>
            <a:p>
              <a:r>
                <a:rPr lang="en-US" sz="2400" dirty="0">
                  <a:solidFill>
                    <a:schemeClr val="bg1"/>
                  </a:solidFill>
                  <a:latin typeface="Times New Roman" pitchFamily="18" charset="0"/>
                  <a:cs typeface="Times New Roman" pitchFamily="18" charset="0"/>
                </a:rPr>
                <a:t>C peptide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 calcmode="lin" valueType="num">
                                      <p:cBhvr>
                                        <p:cTn id="18"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43177"/>
            <a:ext cx="9433048" cy="857250"/>
          </a:xfrm>
        </p:spPr>
        <p:txBody>
          <a:bodyPr>
            <a:normAutofit/>
          </a:bodyPr>
          <a:lstStyle/>
          <a:p>
            <a:r>
              <a:rPr lang="en-US" sz="2000" b="1" dirty="0"/>
              <a:t>Genetically Engineered Insulin </a:t>
            </a:r>
            <a:br>
              <a:rPr lang="en-US" sz="2000" b="1" dirty="0"/>
            </a:br>
            <a:r>
              <a:rPr lang="en-US" sz="2000" b="1" dirty="0"/>
              <a:t>(</a:t>
            </a:r>
            <a:r>
              <a:rPr lang="en-US" sz="2000" b="1" i="1" dirty="0">
                <a:solidFill>
                  <a:srgbClr val="FFFF00"/>
                </a:solidFill>
              </a:rPr>
              <a:t>Eli Lilly</a:t>
            </a:r>
            <a:r>
              <a:rPr lang="en-US" sz="2000" i="1" dirty="0"/>
              <a:t> an </a:t>
            </a:r>
            <a:r>
              <a:rPr lang="en-US" sz="2000" i="1" dirty="0">
                <a:solidFill>
                  <a:srgbClr val="FFFF00"/>
                </a:solidFill>
              </a:rPr>
              <a:t>American company </a:t>
            </a:r>
            <a:r>
              <a:rPr lang="en-US" sz="2000" i="1" dirty="0"/>
              <a:t>(1983)</a:t>
            </a:r>
            <a:r>
              <a:rPr lang="en-US" sz="2000" i="1" dirty="0">
                <a:solidFill>
                  <a:srgbClr val="FFFF00"/>
                </a:solidFill>
              </a:rPr>
              <a:t> </a:t>
            </a:r>
            <a:r>
              <a:rPr lang="en-US" sz="2000" i="1" dirty="0"/>
              <a:t>produced genetically engineered insulin</a:t>
            </a:r>
            <a:r>
              <a:rPr lang="en-US" sz="2000" b="1" dirty="0"/>
              <a:t>)</a:t>
            </a:r>
            <a:endParaRPr lang="en-US" sz="2000" b="1" dirty="0">
              <a:solidFill>
                <a:srgbClr val="FFFF00"/>
              </a:solidFill>
            </a:endParaRPr>
          </a:p>
        </p:txBody>
      </p:sp>
      <p:pic>
        <p:nvPicPr>
          <p:cNvPr id="11" name="Picture 4" descr="C:\Users\Lhakpa Wangyal\Desktop\Desired gene.gif">
            <a:extLst>
              <a:ext uri="{FF2B5EF4-FFF2-40B4-BE49-F238E27FC236}">
                <a16:creationId xmlns:a16="http://schemas.microsoft.com/office/drawing/2014/main" id="{20D73A67-9C82-5548-8890-326BC5D5B66E}"/>
              </a:ext>
            </a:extLst>
          </p:cNvPr>
          <p:cNvPicPr>
            <a:picLocks noChangeAspect="1" noChangeArrowheads="1"/>
          </p:cNvPicPr>
          <p:nvPr/>
        </p:nvPicPr>
        <p:blipFill>
          <a:blip r:embed="rId3" cstate="print">
            <a:lum bright="70000" contrast="-70000"/>
          </a:blip>
          <a:srcRect l="29412" r="52941"/>
          <a:stretch>
            <a:fillRect/>
          </a:stretch>
        </p:blipFill>
        <p:spPr bwMode="auto">
          <a:xfrm>
            <a:off x="1054160" y="841276"/>
            <a:ext cx="247113" cy="205361"/>
          </a:xfrm>
          <a:prstGeom prst="rect">
            <a:avLst/>
          </a:prstGeom>
          <a:noFill/>
        </p:spPr>
      </p:pic>
      <p:pic>
        <p:nvPicPr>
          <p:cNvPr id="12" name="Picture 4" descr="C:\Users\Lhakpa Wangyal\Desktop\Desired gene.gif">
            <a:extLst>
              <a:ext uri="{FF2B5EF4-FFF2-40B4-BE49-F238E27FC236}">
                <a16:creationId xmlns:a16="http://schemas.microsoft.com/office/drawing/2014/main" id="{C9026506-3E0D-4047-B364-C13ABB91C8B4}"/>
              </a:ext>
            </a:extLst>
          </p:cNvPr>
          <p:cNvPicPr>
            <a:picLocks noChangeAspect="1" noChangeArrowheads="1"/>
          </p:cNvPicPr>
          <p:nvPr/>
        </p:nvPicPr>
        <p:blipFill>
          <a:blip r:embed="rId3" cstate="print">
            <a:duotone>
              <a:schemeClr val="accent6">
                <a:shade val="45000"/>
                <a:satMod val="135000"/>
              </a:schemeClr>
              <a:prstClr val="white"/>
            </a:duotone>
          </a:blip>
          <a:srcRect l="29412" r="52941"/>
          <a:stretch>
            <a:fillRect/>
          </a:stretch>
        </p:blipFill>
        <p:spPr bwMode="auto">
          <a:xfrm>
            <a:off x="6462434" y="841276"/>
            <a:ext cx="247113" cy="205361"/>
          </a:xfrm>
          <a:prstGeom prst="rect">
            <a:avLst/>
          </a:prstGeom>
          <a:noFill/>
        </p:spPr>
      </p:pic>
      <p:grpSp>
        <p:nvGrpSpPr>
          <p:cNvPr id="13" name="Group 12">
            <a:extLst>
              <a:ext uri="{FF2B5EF4-FFF2-40B4-BE49-F238E27FC236}">
                <a16:creationId xmlns:a16="http://schemas.microsoft.com/office/drawing/2014/main" id="{32DCCF40-15D3-284C-BB48-935CF4D12D16}"/>
              </a:ext>
            </a:extLst>
          </p:cNvPr>
          <p:cNvGrpSpPr/>
          <p:nvPr/>
        </p:nvGrpSpPr>
        <p:grpSpPr>
          <a:xfrm>
            <a:off x="935168" y="1345332"/>
            <a:ext cx="576064" cy="576064"/>
            <a:chOff x="4211960" y="1557115"/>
            <a:chExt cx="1717264" cy="1660425"/>
          </a:xfrm>
        </p:grpSpPr>
        <p:pic>
          <p:nvPicPr>
            <p:cNvPr id="14" name="Picture 3" descr="C:\Users\Lhakpa Wangyal\Desktop\Vector.gif">
              <a:extLst>
                <a:ext uri="{FF2B5EF4-FFF2-40B4-BE49-F238E27FC236}">
                  <a16:creationId xmlns:a16="http://schemas.microsoft.com/office/drawing/2014/main" id="{04FCF06F-444C-3C4D-A1BC-922F3A132A31}"/>
                </a:ext>
              </a:extLst>
            </p:cNvPr>
            <p:cNvPicPr>
              <a:picLocks noChangeAspect="1" noChangeArrowheads="1"/>
            </p:cNvPicPr>
            <p:nvPr/>
          </p:nvPicPr>
          <p:blipFill>
            <a:blip r:embed="rId4" cstate="print"/>
            <a:srcRect/>
            <a:stretch>
              <a:fillRect/>
            </a:stretch>
          </p:blipFill>
          <p:spPr bwMode="auto">
            <a:xfrm>
              <a:off x="4211960" y="1561356"/>
              <a:ext cx="1717264" cy="1656184"/>
            </a:xfrm>
            <a:prstGeom prst="rect">
              <a:avLst/>
            </a:prstGeom>
            <a:noFill/>
          </p:spPr>
        </p:pic>
        <p:pic>
          <p:nvPicPr>
            <p:cNvPr id="15" name="Picture 3" descr="C:\Users\Lhakpa Wangyal\Desktop\Vector.gif">
              <a:extLst>
                <a:ext uri="{FF2B5EF4-FFF2-40B4-BE49-F238E27FC236}">
                  <a16:creationId xmlns:a16="http://schemas.microsoft.com/office/drawing/2014/main" id="{946B86C1-3CDF-EC4D-A10D-23355EB21772}"/>
                </a:ext>
              </a:extLst>
            </p:cNvPr>
            <p:cNvPicPr>
              <a:picLocks noChangeAspect="1" noChangeArrowheads="1"/>
            </p:cNvPicPr>
            <p:nvPr/>
          </p:nvPicPr>
          <p:blipFill>
            <a:blip r:embed="rId4" cstate="print">
              <a:duotone>
                <a:schemeClr val="accent5">
                  <a:shade val="45000"/>
                  <a:satMod val="135000"/>
                </a:schemeClr>
                <a:prstClr val="white"/>
              </a:duotone>
            </a:blip>
            <a:srcRect l="28864" r="33272" b="78767"/>
            <a:stretch>
              <a:fillRect/>
            </a:stretch>
          </p:blipFill>
          <p:spPr bwMode="auto">
            <a:xfrm>
              <a:off x="4719924" y="1557115"/>
              <a:ext cx="650236" cy="351656"/>
            </a:xfrm>
            <a:prstGeom prst="rect">
              <a:avLst/>
            </a:prstGeom>
            <a:noFill/>
          </p:spPr>
        </p:pic>
      </p:grpSp>
      <p:grpSp>
        <p:nvGrpSpPr>
          <p:cNvPr id="16" name="Group 15">
            <a:extLst>
              <a:ext uri="{FF2B5EF4-FFF2-40B4-BE49-F238E27FC236}">
                <a16:creationId xmlns:a16="http://schemas.microsoft.com/office/drawing/2014/main" id="{E70A882C-2082-BD4E-BABB-1D3D1F6672F5}"/>
              </a:ext>
            </a:extLst>
          </p:cNvPr>
          <p:cNvGrpSpPr/>
          <p:nvPr/>
        </p:nvGrpSpPr>
        <p:grpSpPr>
          <a:xfrm>
            <a:off x="6291643" y="1325725"/>
            <a:ext cx="576064" cy="576064"/>
            <a:chOff x="4211960" y="1557115"/>
            <a:chExt cx="1717264" cy="1660425"/>
          </a:xfrm>
        </p:grpSpPr>
        <p:pic>
          <p:nvPicPr>
            <p:cNvPr id="17" name="Picture 3" descr="C:\Users\Lhakpa Wangyal\Desktop\Vector.gif">
              <a:extLst>
                <a:ext uri="{FF2B5EF4-FFF2-40B4-BE49-F238E27FC236}">
                  <a16:creationId xmlns:a16="http://schemas.microsoft.com/office/drawing/2014/main" id="{9BF6B878-1288-7641-932E-2DE462E50252}"/>
                </a:ext>
              </a:extLst>
            </p:cNvPr>
            <p:cNvPicPr>
              <a:picLocks noChangeAspect="1" noChangeArrowheads="1"/>
            </p:cNvPicPr>
            <p:nvPr/>
          </p:nvPicPr>
          <p:blipFill>
            <a:blip r:embed="rId4" cstate="print"/>
            <a:srcRect/>
            <a:stretch>
              <a:fillRect/>
            </a:stretch>
          </p:blipFill>
          <p:spPr bwMode="auto">
            <a:xfrm>
              <a:off x="4211960" y="1561356"/>
              <a:ext cx="1717264" cy="1656184"/>
            </a:xfrm>
            <a:prstGeom prst="rect">
              <a:avLst/>
            </a:prstGeom>
            <a:noFill/>
          </p:spPr>
        </p:pic>
        <p:pic>
          <p:nvPicPr>
            <p:cNvPr id="18" name="Picture 3" descr="C:\Users\Lhakpa Wangyal\Desktop\Vector.gif">
              <a:extLst>
                <a:ext uri="{FF2B5EF4-FFF2-40B4-BE49-F238E27FC236}">
                  <a16:creationId xmlns:a16="http://schemas.microsoft.com/office/drawing/2014/main" id="{0E091DBC-36E4-2740-8C70-E3BCC0A2D6B6}"/>
                </a:ext>
              </a:extLst>
            </p:cNvPr>
            <p:cNvPicPr>
              <a:picLocks noChangeAspect="1" noChangeArrowheads="1"/>
            </p:cNvPicPr>
            <p:nvPr/>
          </p:nvPicPr>
          <p:blipFill>
            <a:blip r:embed="rId4" cstate="print">
              <a:duotone>
                <a:schemeClr val="accent6">
                  <a:shade val="45000"/>
                  <a:satMod val="135000"/>
                </a:schemeClr>
                <a:prstClr val="white"/>
              </a:duotone>
            </a:blip>
            <a:srcRect l="28864" r="33272" b="78767"/>
            <a:stretch>
              <a:fillRect/>
            </a:stretch>
          </p:blipFill>
          <p:spPr bwMode="auto">
            <a:xfrm>
              <a:off x="4719924" y="1557115"/>
              <a:ext cx="650236" cy="351656"/>
            </a:xfrm>
            <a:prstGeom prst="rect">
              <a:avLst/>
            </a:prstGeom>
            <a:noFill/>
          </p:spPr>
        </p:pic>
      </p:grpSp>
      <p:grpSp>
        <p:nvGrpSpPr>
          <p:cNvPr id="19" name="Group 37">
            <a:extLst>
              <a:ext uri="{FF2B5EF4-FFF2-40B4-BE49-F238E27FC236}">
                <a16:creationId xmlns:a16="http://schemas.microsoft.com/office/drawing/2014/main" id="{1A5A6829-D68F-214F-B88E-4E60F7D87283}"/>
              </a:ext>
            </a:extLst>
          </p:cNvPr>
          <p:cNvGrpSpPr/>
          <p:nvPr/>
        </p:nvGrpSpPr>
        <p:grpSpPr>
          <a:xfrm>
            <a:off x="527452" y="2265855"/>
            <a:ext cx="1817528" cy="857250"/>
            <a:chOff x="250376" y="2187720"/>
            <a:chExt cx="4141032" cy="2016224"/>
          </a:xfrm>
        </p:grpSpPr>
        <p:sp>
          <p:nvSpPr>
            <p:cNvPr id="20" name="Rounded Rectangle 19">
              <a:extLst>
                <a:ext uri="{FF2B5EF4-FFF2-40B4-BE49-F238E27FC236}">
                  <a16:creationId xmlns:a16="http://schemas.microsoft.com/office/drawing/2014/main" id="{87461176-26C2-D747-B9A4-5D706EBCAF9C}"/>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21" name="Rounded Rectangle 20">
              <a:extLst>
                <a:ext uri="{FF2B5EF4-FFF2-40B4-BE49-F238E27FC236}">
                  <a16:creationId xmlns:a16="http://schemas.microsoft.com/office/drawing/2014/main" id="{5DEAC643-3E33-0048-BC28-3A41346197DE}"/>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22" name="Rounded Rectangle 21">
              <a:extLst>
                <a:ext uri="{FF2B5EF4-FFF2-40B4-BE49-F238E27FC236}">
                  <a16:creationId xmlns:a16="http://schemas.microsoft.com/office/drawing/2014/main" id="{800C697A-C410-0643-AD5D-D567997DD09B}"/>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23" name="Freeform 22">
              <a:extLst>
                <a:ext uri="{FF2B5EF4-FFF2-40B4-BE49-F238E27FC236}">
                  <a16:creationId xmlns:a16="http://schemas.microsoft.com/office/drawing/2014/main" id="{DC48524E-691A-9F46-B5D0-61B9653CE67C}"/>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24" name="Donut 29">
              <a:extLst>
                <a:ext uri="{FF2B5EF4-FFF2-40B4-BE49-F238E27FC236}">
                  <a16:creationId xmlns:a16="http://schemas.microsoft.com/office/drawing/2014/main" id="{0BA75CB7-78D8-CA49-A20F-303DE0397DA6}"/>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25" name="Freeform 24">
              <a:extLst>
                <a:ext uri="{FF2B5EF4-FFF2-40B4-BE49-F238E27FC236}">
                  <a16:creationId xmlns:a16="http://schemas.microsoft.com/office/drawing/2014/main" id="{D42228B7-6E9A-6840-9A47-7CDF9C2B4A9A}"/>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26" name="Group 25">
            <a:extLst>
              <a:ext uri="{FF2B5EF4-FFF2-40B4-BE49-F238E27FC236}">
                <a16:creationId xmlns:a16="http://schemas.microsoft.com/office/drawing/2014/main" id="{AECDD80B-A112-6741-8455-A9312AC6126E}"/>
              </a:ext>
            </a:extLst>
          </p:cNvPr>
          <p:cNvGrpSpPr/>
          <p:nvPr/>
        </p:nvGrpSpPr>
        <p:grpSpPr>
          <a:xfrm>
            <a:off x="1323692" y="2595996"/>
            <a:ext cx="343857" cy="332523"/>
            <a:chOff x="1845718" y="5036280"/>
            <a:chExt cx="450997" cy="419914"/>
          </a:xfrm>
        </p:grpSpPr>
        <p:pic>
          <p:nvPicPr>
            <p:cNvPr id="27" name="Picture 3" descr="C:\Users\Lhakpa Wangyal\Desktop\Vector.gif">
              <a:extLst>
                <a:ext uri="{FF2B5EF4-FFF2-40B4-BE49-F238E27FC236}">
                  <a16:creationId xmlns:a16="http://schemas.microsoft.com/office/drawing/2014/main" id="{81417921-BB17-E049-838A-3911097B3DA9}"/>
                </a:ext>
              </a:extLst>
            </p:cNvPr>
            <p:cNvPicPr>
              <a:picLocks noChangeAspect="1" noChangeArrowheads="1"/>
            </p:cNvPicPr>
            <p:nvPr/>
          </p:nvPicPr>
          <p:blipFill>
            <a:blip r:embed="rId4" cstate="print"/>
            <a:srcRect/>
            <a:stretch>
              <a:fillRect/>
            </a:stretch>
          </p:blipFill>
          <p:spPr bwMode="auto">
            <a:xfrm>
              <a:off x="1845718" y="5036280"/>
              <a:ext cx="450997" cy="419914"/>
            </a:xfrm>
            <a:prstGeom prst="rect">
              <a:avLst/>
            </a:prstGeom>
            <a:noFill/>
          </p:spPr>
        </p:pic>
        <p:pic>
          <p:nvPicPr>
            <p:cNvPr id="28" name="Picture 3" descr="C:\Users\Lhakpa Wangyal\Desktop\Vector.gif">
              <a:extLst>
                <a:ext uri="{FF2B5EF4-FFF2-40B4-BE49-F238E27FC236}">
                  <a16:creationId xmlns:a16="http://schemas.microsoft.com/office/drawing/2014/main" id="{EC3A177C-715C-BE4C-9AA4-D78DA0B17F2D}"/>
                </a:ext>
              </a:extLst>
            </p:cNvPr>
            <p:cNvPicPr>
              <a:picLocks noChangeAspect="1" noChangeArrowheads="1"/>
            </p:cNvPicPr>
            <p:nvPr/>
          </p:nvPicPr>
          <p:blipFill>
            <a:blip r:embed="rId4" cstate="print">
              <a:duotone>
                <a:schemeClr val="accent5">
                  <a:shade val="45000"/>
                  <a:satMod val="135000"/>
                </a:schemeClr>
                <a:prstClr val="white"/>
              </a:duotone>
            </a:blip>
            <a:srcRect l="28864" r="33272" b="78767"/>
            <a:stretch>
              <a:fillRect/>
            </a:stretch>
          </p:blipFill>
          <p:spPr bwMode="auto">
            <a:xfrm>
              <a:off x="1985832" y="5036280"/>
              <a:ext cx="170768" cy="89160"/>
            </a:xfrm>
            <a:prstGeom prst="rect">
              <a:avLst/>
            </a:prstGeom>
            <a:noFill/>
          </p:spPr>
        </p:pic>
      </p:grpSp>
      <p:grpSp>
        <p:nvGrpSpPr>
          <p:cNvPr id="29" name="Group 37">
            <a:extLst>
              <a:ext uri="{FF2B5EF4-FFF2-40B4-BE49-F238E27FC236}">
                <a16:creationId xmlns:a16="http://schemas.microsoft.com/office/drawing/2014/main" id="{398B8BE5-C227-AD49-9C4B-F53E95C33812}"/>
              </a:ext>
            </a:extLst>
          </p:cNvPr>
          <p:cNvGrpSpPr/>
          <p:nvPr/>
        </p:nvGrpSpPr>
        <p:grpSpPr>
          <a:xfrm>
            <a:off x="5771403" y="2209428"/>
            <a:ext cx="1817528" cy="857250"/>
            <a:chOff x="250376" y="2187720"/>
            <a:chExt cx="4141032" cy="2016224"/>
          </a:xfrm>
        </p:grpSpPr>
        <p:sp>
          <p:nvSpPr>
            <p:cNvPr id="30" name="Rounded Rectangle 29">
              <a:extLst>
                <a:ext uri="{FF2B5EF4-FFF2-40B4-BE49-F238E27FC236}">
                  <a16:creationId xmlns:a16="http://schemas.microsoft.com/office/drawing/2014/main" id="{6CD641D2-86C7-314B-9BFD-E596697E4746}"/>
                </a:ext>
              </a:extLst>
            </p:cNvPr>
            <p:cNvSpPr/>
            <p:nvPr/>
          </p:nvSpPr>
          <p:spPr>
            <a:xfrm>
              <a:off x="250376" y="2187720"/>
              <a:ext cx="4141032" cy="2016224"/>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31" name="Rounded Rectangle 30">
              <a:extLst>
                <a:ext uri="{FF2B5EF4-FFF2-40B4-BE49-F238E27FC236}">
                  <a16:creationId xmlns:a16="http://schemas.microsoft.com/office/drawing/2014/main" id="{D0B77FD0-989D-184E-81F4-09A5D387C43F}"/>
                </a:ext>
              </a:extLst>
            </p:cNvPr>
            <p:cNvSpPr/>
            <p:nvPr/>
          </p:nvSpPr>
          <p:spPr>
            <a:xfrm>
              <a:off x="323528" y="2247460"/>
              <a:ext cx="3955474" cy="189021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32" name="Rounded Rectangle 31">
              <a:extLst>
                <a:ext uri="{FF2B5EF4-FFF2-40B4-BE49-F238E27FC236}">
                  <a16:creationId xmlns:a16="http://schemas.microsoft.com/office/drawing/2014/main" id="{12319C94-93AA-E84D-B795-19BA045CEED3}"/>
                </a:ext>
              </a:extLst>
            </p:cNvPr>
            <p:cNvSpPr/>
            <p:nvPr/>
          </p:nvSpPr>
          <p:spPr>
            <a:xfrm>
              <a:off x="471525" y="2339691"/>
              <a:ext cx="3679502" cy="1709749"/>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33" name="Freeform 32">
              <a:extLst>
                <a:ext uri="{FF2B5EF4-FFF2-40B4-BE49-F238E27FC236}">
                  <a16:creationId xmlns:a16="http://schemas.microsoft.com/office/drawing/2014/main" id="{388501BE-4F1E-BA46-BC77-2609C2E67DCA}"/>
                </a:ext>
              </a:extLst>
            </p:cNvPr>
            <p:cNvSpPr/>
            <p:nvPr/>
          </p:nvSpPr>
          <p:spPr>
            <a:xfrm>
              <a:off x="794873" y="2722909"/>
              <a:ext cx="993324" cy="839593"/>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b="1"/>
            </a:p>
          </p:txBody>
        </p:sp>
        <p:sp>
          <p:nvSpPr>
            <p:cNvPr id="34" name="Donut 29">
              <a:extLst>
                <a:ext uri="{FF2B5EF4-FFF2-40B4-BE49-F238E27FC236}">
                  <a16:creationId xmlns:a16="http://schemas.microsoft.com/office/drawing/2014/main" id="{480DB29B-6FF4-E44E-8969-6E36B603DA72}"/>
                </a:ext>
              </a:extLst>
            </p:cNvPr>
            <p:cNvSpPr/>
            <p:nvPr/>
          </p:nvSpPr>
          <p:spPr>
            <a:xfrm>
              <a:off x="3251026" y="3068959"/>
              <a:ext cx="528886" cy="54906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p:txBody>
        </p:sp>
        <p:sp>
          <p:nvSpPr>
            <p:cNvPr id="35" name="Freeform 34">
              <a:extLst>
                <a:ext uri="{FF2B5EF4-FFF2-40B4-BE49-F238E27FC236}">
                  <a16:creationId xmlns:a16="http://schemas.microsoft.com/office/drawing/2014/main" id="{B4F5B2C3-46A0-AF48-B4B4-0E6D7A652333}"/>
                </a:ext>
              </a:extLst>
            </p:cNvPr>
            <p:cNvSpPr/>
            <p:nvPr/>
          </p:nvSpPr>
          <p:spPr>
            <a:xfrm>
              <a:off x="2286032" y="2338753"/>
              <a:ext cx="308332" cy="322295"/>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2000"/>
            </a:p>
          </p:txBody>
        </p:sp>
      </p:grpSp>
      <p:grpSp>
        <p:nvGrpSpPr>
          <p:cNvPr id="36" name="Group 35">
            <a:extLst>
              <a:ext uri="{FF2B5EF4-FFF2-40B4-BE49-F238E27FC236}">
                <a16:creationId xmlns:a16="http://schemas.microsoft.com/office/drawing/2014/main" id="{6FF15C76-0D11-4A4A-80ED-32DA08CD2797}"/>
              </a:ext>
            </a:extLst>
          </p:cNvPr>
          <p:cNvGrpSpPr/>
          <p:nvPr/>
        </p:nvGrpSpPr>
        <p:grpSpPr>
          <a:xfrm>
            <a:off x="6567643" y="2539569"/>
            <a:ext cx="343857" cy="332523"/>
            <a:chOff x="1845718" y="5036280"/>
            <a:chExt cx="450997" cy="419914"/>
          </a:xfrm>
        </p:grpSpPr>
        <p:pic>
          <p:nvPicPr>
            <p:cNvPr id="37" name="Picture 3" descr="C:\Users\Lhakpa Wangyal\Desktop\Vector.gif">
              <a:extLst>
                <a:ext uri="{FF2B5EF4-FFF2-40B4-BE49-F238E27FC236}">
                  <a16:creationId xmlns:a16="http://schemas.microsoft.com/office/drawing/2014/main" id="{14709522-78A6-CA49-8ED5-26A7DDCE0110}"/>
                </a:ext>
              </a:extLst>
            </p:cNvPr>
            <p:cNvPicPr>
              <a:picLocks noChangeAspect="1" noChangeArrowheads="1"/>
            </p:cNvPicPr>
            <p:nvPr/>
          </p:nvPicPr>
          <p:blipFill>
            <a:blip r:embed="rId4" cstate="print"/>
            <a:srcRect/>
            <a:stretch>
              <a:fillRect/>
            </a:stretch>
          </p:blipFill>
          <p:spPr bwMode="auto">
            <a:xfrm>
              <a:off x="1845718" y="5036280"/>
              <a:ext cx="450997" cy="419914"/>
            </a:xfrm>
            <a:prstGeom prst="rect">
              <a:avLst/>
            </a:prstGeom>
            <a:noFill/>
          </p:spPr>
        </p:pic>
        <p:pic>
          <p:nvPicPr>
            <p:cNvPr id="38" name="Picture 3" descr="C:\Users\Lhakpa Wangyal\Desktop\Vector.gif">
              <a:extLst>
                <a:ext uri="{FF2B5EF4-FFF2-40B4-BE49-F238E27FC236}">
                  <a16:creationId xmlns:a16="http://schemas.microsoft.com/office/drawing/2014/main" id="{52E89F28-7796-2C40-ADF0-BC72D4215D82}"/>
                </a:ext>
              </a:extLst>
            </p:cNvPr>
            <p:cNvPicPr>
              <a:picLocks noChangeAspect="1" noChangeArrowheads="1"/>
            </p:cNvPicPr>
            <p:nvPr/>
          </p:nvPicPr>
          <p:blipFill>
            <a:blip r:embed="rId4" cstate="print">
              <a:duotone>
                <a:schemeClr val="accent6">
                  <a:shade val="45000"/>
                  <a:satMod val="135000"/>
                </a:schemeClr>
                <a:prstClr val="white"/>
              </a:duotone>
            </a:blip>
            <a:srcRect l="28864" r="33272" b="78767"/>
            <a:stretch>
              <a:fillRect/>
            </a:stretch>
          </p:blipFill>
          <p:spPr bwMode="auto">
            <a:xfrm>
              <a:off x="1985832" y="5036280"/>
              <a:ext cx="170768" cy="89160"/>
            </a:xfrm>
            <a:prstGeom prst="rect">
              <a:avLst/>
            </a:prstGeom>
            <a:noFill/>
          </p:spPr>
        </p:pic>
      </p:grpSp>
      <p:pic>
        <p:nvPicPr>
          <p:cNvPr id="39" name="Picture 38">
            <a:extLst>
              <a:ext uri="{FF2B5EF4-FFF2-40B4-BE49-F238E27FC236}">
                <a16:creationId xmlns:a16="http://schemas.microsoft.com/office/drawing/2014/main" id="{9BDCAD65-7724-5A4A-B2B3-79799D88333C}"/>
              </a:ext>
            </a:extLst>
          </p:cNvPr>
          <p:cNvPicPr>
            <a:picLocks noChangeAspect="1"/>
          </p:cNvPicPr>
          <p:nvPr/>
        </p:nvPicPr>
        <p:blipFill>
          <a:blip r:embed="rId5"/>
          <a:stretch>
            <a:fillRect/>
          </a:stretch>
        </p:blipFill>
        <p:spPr>
          <a:xfrm>
            <a:off x="3333674" y="2171217"/>
            <a:ext cx="1589212" cy="1610982"/>
          </a:xfrm>
          <a:prstGeom prst="rect">
            <a:avLst/>
          </a:prstGeom>
        </p:spPr>
      </p:pic>
      <p:sp>
        <p:nvSpPr>
          <p:cNvPr id="40" name="Block Arc 39">
            <a:extLst>
              <a:ext uri="{FF2B5EF4-FFF2-40B4-BE49-F238E27FC236}">
                <a16:creationId xmlns:a16="http://schemas.microsoft.com/office/drawing/2014/main" id="{C17BC820-FA50-DF4E-84C2-D22F4D668F77}"/>
              </a:ext>
            </a:extLst>
          </p:cNvPr>
          <p:cNvSpPr/>
          <p:nvPr/>
        </p:nvSpPr>
        <p:spPr>
          <a:xfrm rot="10363110">
            <a:off x="504427" y="3005710"/>
            <a:ext cx="2385228" cy="731077"/>
          </a:xfrm>
          <a:prstGeom prst="blockArc">
            <a:avLst>
              <a:gd name="adj1" fmla="val 12774057"/>
              <a:gd name="adj2" fmla="val 21394439"/>
              <a:gd name="adj3" fmla="val 973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1" name="Rectangle 40">
            <a:extLst>
              <a:ext uri="{FF2B5EF4-FFF2-40B4-BE49-F238E27FC236}">
                <a16:creationId xmlns:a16="http://schemas.microsoft.com/office/drawing/2014/main" id="{D5D25C8D-C3B1-0843-A241-DD41A5E44CB4}"/>
              </a:ext>
            </a:extLst>
          </p:cNvPr>
          <p:cNvSpPr/>
          <p:nvPr/>
        </p:nvSpPr>
        <p:spPr>
          <a:xfrm rot="21422565">
            <a:off x="855000" y="3387720"/>
            <a:ext cx="1098193" cy="307777"/>
          </a:xfrm>
          <a:prstGeom prst="rect">
            <a:avLst/>
          </a:prstGeom>
        </p:spPr>
        <p:txBody>
          <a:bodyPr wrap="square">
            <a:spAutoFit/>
          </a:bodyPr>
          <a:lstStyle/>
          <a:p>
            <a:r>
              <a:rPr lang="en-US" sz="1400" dirty="0">
                <a:cs typeface="Times New Roman" pitchFamily="18" charset="0"/>
              </a:rPr>
              <a:t>A peptide</a:t>
            </a:r>
          </a:p>
        </p:txBody>
      </p:sp>
      <p:sp>
        <p:nvSpPr>
          <p:cNvPr id="42" name="Rectangle 41">
            <a:extLst>
              <a:ext uri="{FF2B5EF4-FFF2-40B4-BE49-F238E27FC236}">
                <a16:creationId xmlns:a16="http://schemas.microsoft.com/office/drawing/2014/main" id="{E25A9B1F-FE99-4148-9A79-C08F3B769E2D}"/>
              </a:ext>
            </a:extLst>
          </p:cNvPr>
          <p:cNvSpPr/>
          <p:nvPr/>
        </p:nvSpPr>
        <p:spPr>
          <a:xfrm>
            <a:off x="6367042" y="3430777"/>
            <a:ext cx="1116384" cy="307777"/>
          </a:xfrm>
          <a:prstGeom prst="rect">
            <a:avLst/>
          </a:prstGeom>
        </p:spPr>
        <p:txBody>
          <a:bodyPr wrap="square">
            <a:spAutoFit/>
          </a:bodyPr>
          <a:lstStyle/>
          <a:p>
            <a:r>
              <a:rPr lang="en-US" sz="1400" dirty="0">
                <a:cs typeface="Times New Roman" pitchFamily="18" charset="0"/>
              </a:rPr>
              <a:t>B peptide</a:t>
            </a:r>
          </a:p>
        </p:txBody>
      </p:sp>
      <p:sp>
        <p:nvSpPr>
          <p:cNvPr id="43" name="Block Arc 42">
            <a:extLst>
              <a:ext uri="{FF2B5EF4-FFF2-40B4-BE49-F238E27FC236}">
                <a16:creationId xmlns:a16="http://schemas.microsoft.com/office/drawing/2014/main" id="{EA9ED70D-B5C0-AF42-9DE6-8BA0A60ED2F6}"/>
              </a:ext>
            </a:extLst>
          </p:cNvPr>
          <p:cNvSpPr/>
          <p:nvPr/>
        </p:nvSpPr>
        <p:spPr>
          <a:xfrm rot="10363110">
            <a:off x="6173534" y="3319458"/>
            <a:ext cx="1405654" cy="489677"/>
          </a:xfrm>
          <a:prstGeom prst="blockArc">
            <a:avLst>
              <a:gd name="adj1" fmla="val 11241589"/>
              <a:gd name="adj2" fmla="val 21394439"/>
              <a:gd name="adj3" fmla="val 973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solidFill>
            </a:endParaRPr>
          </a:p>
        </p:txBody>
      </p:sp>
      <p:sp>
        <p:nvSpPr>
          <p:cNvPr id="6" name="Rectangle 5">
            <a:extLst>
              <a:ext uri="{FF2B5EF4-FFF2-40B4-BE49-F238E27FC236}">
                <a16:creationId xmlns:a16="http://schemas.microsoft.com/office/drawing/2014/main" id="{98104225-AA4D-F74F-BD8D-9E2690647B8A}"/>
              </a:ext>
            </a:extLst>
          </p:cNvPr>
          <p:cNvSpPr/>
          <p:nvPr/>
        </p:nvSpPr>
        <p:spPr>
          <a:xfrm>
            <a:off x="1427601" y="769268"/>
            <a:ext cx="2718082" cy="338554"/>
          </a:xfrm>
          <a:prstGeom prst="rect">
            <a:avLst/>
          </a:prstGeom>
        </p:spPr>
        <p:txBody>
          <a:bodyPr wrap="square">
            <a:spAutoFit/>
          </a:bodyPr>
          <a:lstStyle/>
          <a:p>
            <a:r>
              <a:rPr lang="en-US" sz="1600" dirty="0">
                <a:cs typeface="Times New Roman" pitchFamily="18" charset="0"/>
              </a:rPr>
              <a:t>Gene encoding  A peptide</a:t>
            </a:r>
          </a:p>
        </p:txBody>
      </p:sp>
      <p:sp>
        <p:nvSpPr>
          <p:cNvPr id="44" name="Rectangle 43">
            <a:extLst>
              <a:ext uri="{FF2B5EF4-FFF2-40B4-BE49-F238E27FC236}">
                <a16:creationId xmlns:a16="http://schemas.microsoft.com/office/drawing/2014/main" id="{334F1FA7-D5CD-DA4F-A21B-7436319AF94A}"/>
              </a:ext>
            </a:extLst>
          </p:cNvPr>
          <p:cNvSpPr/>
          <p:nvPr/>
        </p:nvSpPr>
        <p:spPr>
          <a:xfrm>
            <a:off x="6771849" y="769268"/>
            <a:ext cx="2480671" cy="338554"/>
          </a:xfrm>
          <a:prstGeom prst="rect">
            <a:avLst/>
          </a:prstGeom>
        </p:spPr>
        <p:txBody>
          <a:bodyPr wrap="square">
            <a:spAutoFit/>
          </a:bodyPr>
          <a:lstStyle/>
          <a:p>
            <a:r>
              <a:rPr lang="en-US" sz="1600" dirty="0">
                <a:cs typeface="Times New Roman" pitchFamily="18" charset="0"/>
              </a:rPr>
              <a:t>Gene encoding B peptide</a:t>
            </a:r>
          </a:p>
        </p:txBody>
      </p:sp>
      <p:sp>
        <p:nvSpPr>
          <p:cNvPr id="50" name="Block Arc 49">
            <a:extLst>
              <a:ext uri="{FF2B5EF4-FFF2-40B4-BE49-F238E27FC236}">
                <a16:creationId xmlns:a16="http://schemas.microsoft.com/office/drawing/2014/main" id="{EB470166-39A0-1B40-A0E4-33A00B4F6841}"/>
              </a:ext>
            </a:extLst>
          </p:cNvPr>
          <p:cNvSpPr/>
          <p:nvPr/>
        </p:nvSpPr>
        <p:spPr>
          <a:xfrm rot="10363110">
            <a:off x="2661124" y="3562837"/>
            <a:ext cx="4248472" cy="961464"/>
          </a:xfrm>
          <a:prstGeom prst="blockArc">
            <a:avLst>
              <a:gd name="adj1" fmla="val 12774057"/>
              <a:gd name="adj2" fmla="val 21394439"/>
              <a:gd name="adj3" fmla="val 973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ectangle 50">
            <a:extLst>
              <a:ext uri="{FF2B5EF4-FFF2-40B4-BE49-F238E27FC236}">
                <a16:creationId xmlns:a16="http://schemas.microsoft.com/office/drawing/2014/main" id="{DDF807A9-5347-8149-A743-E3743313A459}"/>
              </a:ext>
            </a:extLst>
          </p:cNvPr>
          <p:cNvSpPr/>
          <p:nvPr/>
        </p:nvSpPr>
        <p:spPr>
          <a:xfrm>
            <a:off x="5130127" y="4392634"/>
            <a:ext cx="366682" cy="538609"/>
          </a:xfrm>
          <a:prstGeom prst="rect">
            <a:avLst/>
          </a:prstGeom>
        </p:spPr>
        <p:txBody>
          <a:bodyPr wrap="square">
            <a:spAutoFit/>
          </a:bodyPr>
          <a:lstStyle/>
          <a:p>
            <a:pPr algn="ctr"/>
            <a:r>
              <a:rPr lang="en-US" sz="500" b="1" dirty="0"/>
              <a:t> I</a:t>
            </a:r>
          </a:p>
          <a:p>
            <a:pPr algn="ctr"/>
            <a:r>
              <a:rPr lang="en-US" sz="700" b="1" dirty="0"/>
              <a:t>S</a:t>
            </a:r>
          </a:p>
          <a:p>
            <a:pPr lvl="0" algn="ctr"/>
            <a:r>
              <a:rPr lang="en-US" sz="500" b="1" dirty="0">
                <a:solidFill>
                  <a:prstClr val="white"/>
                </a:solidFill>
              </a:rPr>
              <a:t>I</a:t>
            </a:r>
          </a:p>
          <a:p>
            <a:pPr algn="ctr"/>
            <a:r>
              <a:rPr lang="en-US" sz="700" b="1" dirty="0"/>
              <a:t>S</a:t>
            </a:r>
          </a:p>
          <a:p>
            <a:pPr lvl="0" algn="ctr"/>
            <a:r>
              <a:rPr lang="en-US" sz="500" b="1" dirty="0">
                <a:solidFill>
                  <a:prstClr val="white"/>
                </a:solidFill>
              </a:rPr>
              <a:t>I</a:t>
            </a:r>
          </a:p>
        </p:txBody>
      </p:sp>
      <p:sp>
        <p:nvSpPr>
          <p:cNvPr id="52" name="Rectangle 51">
            <a:extLst>
              <a:ext uri="{FF2B5EF4-FFF2-40B4-BE49-F238E27FC236}">
                <a16:creationId xmlns:a16="http://schemas.microsoft.com/office/drawing/2014/main" id="{6D767644-24DC-3B40-BC61-AB29917032A0}"/>
              </a:ext>
            </a:extLst>
          </p:cNvPr>
          <p:cNvSpPr/>
          <p:nvPr/>
        </p:nvSpPr>
        <p:spPr>
          <a:xfrm>
            <a:off x="3530008" y="4520354"/>
            <a:ext cx="366682" cy="538609"/>
          </a:xfrm>
          <a:prstGeom prst="rect">
            <a:avLst/>
          </a:prstGeom>
        </p:spPr>
        <p:txBody>
          <a:bodyPr wrap="square">
            <a:spAutoFit/>
          </a:bodyPr>
          <a:lstStyle/>
          <a:p>
            <a:pPr algn="ctr"/>
            <a:r>
              <a:rPr lang="en-US" sz="500" b="1" dirty="0"/>
              <a:t> I</a:t>
            </a:r>
          </a:p>
          <a:p>
            <a:pPr algn="ctr"/>
            <a:r>
              <a:rPr lang="en-US" sz="700" b="1" dirty="0"/>
              <a:t>S</a:t>
            </a:r>
          </a:p>
          <a:p>
            <a:pPr lvl="0" algn="ctr"/>
            <a:r>
              <a:rPr lang="en-US" sz="500" b="1" dirty="0">
                <a:solidFill>
                  <a:prstClr val="white"/>
                </a:solidFill>
              </a:rPr>
              <a:t>I</a:t>
            </a:r>
          </a:p>
          <a:p>
            <a:pPr algn="ctr"/>
            <a:r>
              <a:rPr lang="en-US" sz="700" b="1" dirty="0"/>
              <a:t>S</a:t>
            </a:r>
          </a:p>
          <a:p>
            <a:pPr lvl="0" algn="ctr"/>
            <a:r>
              <a:rPr lang="en-US" sz="500" b="1" dirty="0">
                <a:solidFill>
                  <a:prstClr val="white"/>
                </a:solidFill>
              </a:rPr>
              <a:t>I</a:t>
            </a:r>
          </a:p>
        </p:txBody>
      </p:sp>
      <p:sp>
        <p:nvSpPr>
          <p:cNvPr id="53" name="Rectangle 52">
            <a:extLst>
              <a:ext uri="{FF2B5EF4-FFF2-40B4-BE49-F238E27FC236}">
                <a16:creationId xmlns:a16="http://schemas.microsoft.com/office/drawing/2014/main" id="{24022FB6-44B2-E240-800F-490E007A5E65}"/>
              </a:ext>
            </a:extLst>
          </p:cNvPr>
          <p:cNvSpPr/>
          <p:nvPr/>
        </p:nvSpPr>
        <p:spPr>
          <a:xfrm>
            <a:off x="3461177" y="5012430"/>
            <a:ext cx="629250" cy="292388"/>
          </a:xfrm>
          <a:prstGeom prst="rect">
            <a:avLst/>
          </a:prstGeom>
        </p:spPr>
        <p:txBody>
          <a:bodyPr wrap="square">
            <a:spAutoFit/>
          </a:bodyPr>
          <a:lstStyle/>
          <a:p>
            <a:pPr algn="ctr"/>
            <a:r>
              <a:rPr lang="en-US" sz="600" b="1" dirty="0">
                <a:solidFill>
                  <a:prstClr val="white"/>
                </a:solidFill>
              </a:rPr>
              <a:t>       I      I</a:t>
            </a:r>
          </a:p>
          <a:p>
            <a:pPr algn="ctr"/>
            <a:r>
              <a:rPr lang="en-US" sz="700" b="1" dirty="0"/>
              <a:t>      S---S</a:t>
            </a:r>
          </a:p>
        </p:txBody>
      </p:sp>
      <p:sp>
        <p:nvSpPr>
          <p:cNvPr id="54" name="Block Arc 53">
            <a:extLst>
              <a:ext uri="{FF2B5EF4-FFF2-40B4-BE49-F238E27FC236}">
                <a16:creationId xmlns:a16="http://schemas.microsoft.com/office/drawing/2014/main" id="{CA8A3FF1-53BB-5C42-9DD1-8FCB62F37C1A}"/>
              </a:ext>
            </a:extLst>
          </p:cNvPr>
          <p:cNvSpPr/>
          <p:nvPr/>
        </p:nvSpPr>
        <p:spPr>
          <a:xfrm rot="10363110">
            <a:off x="3030134" y="4166251"/>
            <a:ext cx="3107996" cy="892507"/>
          </a:xfrm>
          <a:prstGeom prst="blockArc">
            <a:avLst>
              <a:gd name="adj1" fmla="val 11241589"/>
              <a:gd name="adj2" fmla="val 21394439"/>
              <a:gd name="adj3" fmla="val 973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57D6D4FE-2A23-B146-AEA8-BCCA5A09DD57}"/>
              </a:ext>
            </a:extLst>
          </p:cNvPr>
          <p:cNvSpPr/>
          <p:nvPr/>
        </p:nvSpPr>
        <p:spPr>
          <a:xfrm>
            <a:off x="3907110" y="5258144"/>
            <a:ext cx="819455" cy="369332"/>
          </a:xfrm>
          <a:prstGeom prst="rect">
            <a:avLst/>
          </a:prstGeom>
        </p:spPr>
        <p:txBody>
          <a:bodyPr wrap="none">
            <a:spAutoFit/>
          </a:bodyPr>
          <a:lstStyle/>
          <a:p>
            <a:r>
              <a:rPr lang="en-US" b="1" dirty="0"/>
              <a:t>Insulin</a:t>
            </a:r>
            <a:endParaRPr lang="en-US" dirty="0"/>
          </a:p>
        </p:txBody>
      </p:sp>
      <p:sp>
        <p:nvSpPr>
          <p:cNvPr id="56" name="Down Arrow 55">
            <a:extLst>
              <a:ext uri="{FF2B5EF4-FFF2-40B4-BE49-F238E27FC236}">
                <a16:creationId xmlns:a16="http://schemas.microsoft.com/office/drawing/2014/main" id="{0B9F2A33-3280-084F-9887-206C05FE8FFB}"/>
              </a:ext>
            </a:extLst>
          </p:cNvPr>
          <p:cNvSpPr/>
          <p:nvPr/>
        </p:nvSpPr>
        <p:spPr>
          <a:xfrm>
            <a:off x="1126184" y="1038847"/>
            <a:ext cx="144000" cy="216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C7FB51E9-6ED7-2946-8E73-1ACA70A4C81B}"/>
              </a:ext>
            </a:extLst>
          </p:cNvPr>
          <p:cNvSpPr/>
          <p:nvPr/>
        </p:nvSpPr>
        <p:spPr>
          <a:xfrm>
            <a:off x="1198192" y="1993428"/>
            <a:ext cx="144000" cy="216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own Arrow 57">
            <a:extLst>
              <a:ext uri="{FF2B5EF4-FFF2-40B4-BE49-F238E27FC236}">
                <a16:creationId xmlns:a16="http://schemas.microsoft.com/office/drawing/2014/main" id="{15FABBAD-B7C6-B341-AA83-6D9DB3AB9058}"/>
              </a:ext>
            </a:extLst>
          </p:cNvPr>
          <p:cNvSpPr/>
          <p:nvPr/>
        </p:nvSpPr>
        <p:spPr>
          <a:xfrm>
            <a:off x="1198192" y="3145532"/>
            <a:ext cx="144000" cy="216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B188F225-1EFE-0C41-91BB-22BADD585557}"/>
              </a:ext>
            </a:extLst>
          </p:cNvPr>
          <p:cNvSpPr/>
          <p:nvPr/>
        </p:nvSpPr>
        <p:spPr>
          <a:xfrm>
            <a:off x="6507675" y="1029061"/>
            <a:ext cx="144000" cy="216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FC724053-80AB-3E4B-AD5F-C51D5019286B}"/>
              </a:ext>
            </a:extLst>
          </p:cNvPr>
          <p:cNvSpPr/>
          <p:nvPr/>
        </p:nvSpPr>
        <p:spPr>
          <a:xfrm>
            <a:off x="6454760" y="1921396"/>
            <a:ext cx="144000" cy="216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own Arrow 60">
            <a:extLst>
              <a:ext uri="{FF2B5EF4-FFF2-40B4-BE49-F238E27FC236}">
                <a16:creationId xmlns:a16="http://schemas.microsoft.com/office/drawing/2014/main" id="{A322F3D9-6A4E-494D-90F7-1025EFA6782B}"/>
              </a:ext>
            </a:extLst>
          </p:cNvPr>
          <p:cNvSpPr/>
          <p:nvPr/>
        </p:nvSpPr>
        <p:spPr>
          <a:xfrm>
            <a:off x="6607160" y="3217564"/>
            <a:ext cx="144000" cy="216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own Arrow 61">
            <a:extLst>
              <a:ext uri="{FF2B5EF4-FFF2-40B4-BE49-F238E27FC236}">
                <a16:creationId xmlns:a16="http://schemas.microsoft.com/office/drawing/2014/main" id="{17B917BD-D807-6E42-A47A-06EA80D35619}"/>
              </a:ext>
            </a:extLst>
          </p:cNvPr>
          <p:cNvSpPr/>
          <p:nvPr/>
        </p:nvSpPr>
        <p:spPr>
          <a:xfrm rot="2453874">
            <a:off x="5939106" y="3809125"/>
            <a:ext cx="144000" cy="68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52B45E5F-CC55-7C40-9DEC-F7C90F19D60B}"/>
              </a:ext>
            </a:extLst>
          </p:cNvPr>
          <p:cNvSpPr/>
          <p:nvPr/>
        </p:nvSpPr>
        <p:spPr>
          <a:xfrm rot="17972983" flipH="1">
            <a:off x="2167475" y="3776783"/>
            <a:ext cx="144000" cy="68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23" presetClass="entr" presetSubtype="16" fill="hold" grpId="0" nodeType="afterEffect">
                                  <p:stCondLst>
                                    <p:cond delay="0"/>
                                  </p:stCondLst>
                                  <p:childTnLst>
                                    <p:set>
                                      <p:cBhvr>
                                        <p:cTn id="15" dur="1" fill="hold">
                                          <p:stCondLst>
                                            <p:cond delay="0"/>
                                          </p:stCondLst>
                                        </p:cTn>
                                        <p:tgtEl>
                                          <p:spTgt spid="56"/>
                                        </p:tgtEl>
                                        <p:attrNameLst>
                                          <p:attrName>style.visibility</p:attrName>
                                        </p:attrNameLst>
                                      </p:cBhvr>
                                      <p:to>
                                        <p:strVal val="visible"/>
                                      </p:to>
                                    </p:set>
                                    <p:anim calcmode="lin" valueType="num">
                                      <p:cBhvr>
                                        <p:cTn id="16" dur="500" fill="hold"/>
                                        <p:tgtEl>
                                          <p:spTgt spid="56"/>
                                        </p:tgtEl>
                                        <p:attrNameLst>
                                          <p:attrName>ppt_w</p:attrName>
                                        </p:attrNameLst>
                                      </p:cBhvr>
                                      <p:tavLst>
                                        <p:tav tm="0">
                                          <p:val>
                                            <p:fltVal val="0"/>
                                          </p:val>
                                        </p:tav>
                                        <p:tav tm="100000">
                                          <p:val>
                                            <p:strVal val="#ppt_w"/>
                                          </p:val>
                                        </p:tav>
                                      </p:tavLst>
                                    </p:anim>
                                    <p:anim calcmode="lin" valueType="num">
                                      <p:cBhvr>
                                        <p:cTn id="17"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0"/>
                            </p:stCondLst>
                            <p:childTnLst>
                              <p:par>
                                <p:cTn id="23" presetID="23" presetClass="entr" presetSubtype="16"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par>
                          <p:cTn id="39" fill="hold">
                            <p:stCondLst>
                              <p:cond delay="0"/>
                            </p:stCondLst>
                            <p:childTnLst>
                              <p:par>
                                <p:cTn id="40" presetID="23" presetClass="entr" presetSubtype="16"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p:cTn id="42" dur="500" fill="hold"/>
                                        <p:tgtEl>
                                          <p:spTgt spid="58"/>
                                        </p:tgtEl>
                                        <p:attrNameLst>
                                          <p:attrName>ppt_w</p:attrName>
                                        </p:attrNameLst>
                                      </p:cBhvr>
                                      <p:tavLst>
                                        <p:tav tm="0">
                                          <p:val>
                                            <p:fltVal val="0"/>
                                          </p:val>
                                        </p:tav>
                                        <p:tav tm="100000">
                                          <p:val>
                                            <p:strVal val="#ppt_w"/>
                                          </p:val>
                                        </p:tav>
                                      </p:tavLst>
                                    </p:anim>
                                    <p:anim calcmode="lin" valueType="num">
                                      <p:cBhvr>
                                        <p:cTn id="43" dur="500" fill="hold"/>
                                        <p:tgtEl>
                                          <p:spTgt spid="58"/>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childTnLst>
                                </p:cTn>
                              </p:par>
                            </p:childTnLst>
                          </p:cTn>
                        </p:par>
                        <p:par>
                          <p:cTn id="56" fill="hold">
                            <p:stCondLst>
                              <p:cond delay="0"/>
                            </p:stCondLst>
                            <p:childTnLst>
                              <p:par>
                                <p:cTn id="57" presetID="23" presetClass="entr" presetSubtype="16"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p:cTn id="59" dur="500" fill="hold"/>
                                        <p:tgtEl>
                                          <p:spTgt spid="59"/>
                                        </p:tgtEl>
                                        <p:attrNameLst>
                                          <p:attrName>ppt_w</p:attrName>
                                        </p:attrNameLst>
                                      </p:cBhvr>
                                      <p:tavLst>
                                        <p:tav tm="0">
                                          <p:val>
                                            <p:fltVal val="0"/>
                                          </p:val>
                                        </p:tav>
                                        <p:tav tm="100000">
                                          <p:val>
                                            <p:strVal val="#ppt_w"/>
                                          </p:val>
                                        </p:tav>
                                      </p:tavLst>
                                    </p:anim>
                                    <p:anim calcmode="lin" valueType="num">
                                      <p:cBhvr>
                                        <p:cTn id="60"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par>
                          <p:cTn id="65" fill="hold">
                            <p:stCondLst>
                              <p:cond delay="0"/>
                            </p:stCondLst>
                            <p:childTnLst>
                              <p:par>
                                <p:cTn id="66" presetID="23" presetClass="entr" presetSubtype="16" fill="hold" grpId="0" nodeType="after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p:cTn id="68" dur="500" fill="hold"/>
                                        <p:tgtEl>
                                          <p:spTgt spid="60"/>
                                        </p:tgtEl>
                                        <p:attrNameLst>
                                          <p:attrName>ppt_w</p:attrName>
                                        </p:attrNameLst>
                                      </p:cBhvr>
                                      <p:tavLst>
                                        <p:tav tm="0">
                                          <p:val>
                                            <p:fltVal val="0"/>
                                          </p:val>
                                        </p:tav>
                                        <p:tav tm="100000">
                                          <p:val>
                                            <p:strVal val="#ppt_w"/>
                                          </p:val>
                                        </p:tav>
                                      </p:tavLst>
                                    </p:anim>
                                    <p:anim calcmode="lin" valueType="num">
                                      <p:cBhvr>
                                        <p:cTn id="69" dur="500" fill="hold"/>
                                        <p:tgtEl>
                                          <p:spTgt spid="60"/>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6" presetClass="emph" presetSubtype="0" repeatCount="3000" fill="hold" nodeType="clickEffect">
                                  <p:stCondLst>
                                    <p:cond delay="0"/>
                                  </p:stCondLst>
                                  <p:childTnLst>
                                    <p:animEffect transition="out" filter="fade">
                                      <p:cBhvr>
                                        <p:cTn id="81" dur="500" tmFilter="0, 0; .2, .5; .8, .5; 1, 0"/>
                                        <p:tgtEl>
                                          <p:spTgt spid="39"/>
                                        </p:tgtEl>
                                      </p:cBhvr>
                                    </p:animEffect>
                                    <p:animScale>
                                      <p:cBhvr>
                                        <p:cTn id="82" dur="250" autoRev="1" fill="hold"/>
                                        <p:tgtEl>
                                          <p:spTgt spid="39"/>
                                        </p:tgtEl>
                                      </p:cBhvr>
                                      <p:by x="105000" y="105000"/>
                                    </p:animScale>
                                  </p:childTnLst>
                                </p:cTn>
                              </p:par>
                            </p:childTnLst>
                          </p:cTn>
                        </p:par>
                        <p:par>
                          <p:cTn id="83" fill="hold">
                            <p:stCondLst>
                              <p:cond delay="1500"/>
                            </p:stCondLst>
                            <p:childTnLst>
                              <p:par>
                                <p:cTn id="84" presetID="23" presetClass="entr" presetSubtype="16" fill="hold" grpId="0" nodeType="afterEffect">
                                  <p:stCondLst>
                                    <p:cond delay="0"/>
                                  </p:stCondLst>
                                  <p:childTnLst>
                                    <p:set>
                                      <p:cBhvr>
                                        <p:cTn id="85" dur="1" fill="hold">
                                          <p:stCondLst>
                                            <p:cond delay="0"/>
                                          </p:stCondLst>
                                        </p:cTn>
                                        <p:tgtEl>
                                          <p:spTgt spid="61"/>
                                        </p:tgtEl>
                                        <p:attrNameLst>
                                          <p:attrName>style.visibility</p:attrName>
                                        </p:attrNameLst>
                                      </p:cBhvr>
                                      <p:to>
                                        <p:strVal val="visible"/>
                                      </p:to>
                                    </p:set>
                                    <p:anim calcmode="lin" valueType="num">
                                      <p:cBhvr>
                                        <p:cTn id="86" dur="500" fill="hold"/>
                                        <p:tgtEl>
                                          <p:spTgt spid="61"/>
                                        </p:tgtEl>
                                        <p:attrNameLst>
                                          <p:attrName>ppt_w</p:attrName>
                                        </p:attrNameLst>
                                      </p:cBhvr>
                                      <p:tavLst>
                                        <p:tav tm="0">
                                          <p:val>
                                            <p:fltVal val="0"/>
                                          </p:val>
                                        </p:tav>
                                        <p:tav tm="100000">
                                          <p:val>
                                            <p:strVal val="#ppt_w"/>
                                          </p:val>
                                        </p:tav>
                                      </p:tavLst>
                                    </p:anim>
                                    <p:anim calcmode="lin" valueType="num">
                                      <p:cBhvr>
                                        <p:cTn id="87" dur="500" fill="hold"/>
                                        <p:tgtEl>
                                          <p:spTgt spid="61"/>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childTnLst>
                                </p:cTn>
                              </p:par>
                            </p:childTnLst>
                          </p:cTn>
                        </p:par>
                        <p:par>
                          <p:cTn id="94" fill="hold">
                            <p:stCondLst>
                              <p:cond delay="0"/>
                            </p:stCondLst>
                            <p:childTnLst>
                              <p:par>
                                <p:cTn id="95" presetID="23" presetClass="entr" presetSubtype="16" fill="hold" grpId="0" nodeType="afterEffect">
                                  <p:stCondLst>
                                    <p:cond delay="0"/>
                                  </p:stCondLst>
                                  <p:childTnLst>
                                    <p:set>
                                      <p:cBhvr>
                                        <p:cTn id="96" dur="1" fill="hold">
                                          <p:stCondLst>
                                            <p:cond delay="0"/>
                                          </p:stCondLst>
                                        </p:cTn>
                                        <p:tgtEl>
                                          <p:spTgt spid="62"/>
                                        </p:tgtEl>
                                        <p:attrNameLst>
                                          <p:attrName>style.visibility</p:attrName>
                                        </p:attrNameLst>
                                      </p:cBhvr>
                                      <p:to>
                                        <p:strVal val="visible"/>
                                      </p:to>
                                    </p:set>
                                    <p:anim calcmode="lin" valueType="num">
                                      <p:cBhvr>
                                        <p:cTn id="97" dur="500" fill="hold"/>
                                        <p:tgtEl>
                                          <p:spTgt spid="62"/>
                                        </p:tgtEl>
                                        <p:attrNameLst>
                                          <p:attrName>ppt_w</p:attrName>
                                        </p:attrNameLst>
                                      </p:cBhvr>
                                      <p:tavLst>
                                        <p:tav tm="0">
                                          <p:val>
                                            <p:fltVal val="0"/>
                                          </p:val>
                                        </p:tav>
                                        <p:tav tm="100000">
                                          <p:val>
                                            <p:strVal val="#ppt_w"/>
                                          </p:val>
                                        </p:tav>
                                      </p:tavLst>
                                    </p:anim>
                                    <p:anim calcmode="lin" valueType="num">
                                      <p:cBhvr>
                                        <p:cTn id="98" dur="500" fill="hold"/>
                                        <p:tgtEl>
                                          <p:spTgt spid="62"/>
                                        </p:tgtEl>
                                        <p:attrNameLst>
                                          <p:attrName>ppt_h</p:attrName>
                                        </p:attrNameLst>
                                      </p:cBhvr>
                                      <p:tavLst>
                                        <p:tav tm="0">
                                          <p:val>
                                            <p:fltVal val="0"/>
                                          </p:val>
                                        </p:tav>
                                        <p:tav tm="100000">
                                          <p:val>
                                            <p:strVal val="#ppt_h"/>
                                          </p:val>
                                        </p:tav>
                                      </p:tavLst>
                                    </p:anim>
                                  </p:childTnLst>
                                </p:cTn>
                              </p:par>
                            </p:childTnLst>
                          </p:cTn>
                        </p:par>
                        <p:par>
                          <p:cTn id="99" fill="hold">
                            <p:stCondLst>
                              <p:cond delay="500"/>
                            </p:stCondLst>
                            <p:childTnLst>
                              <p:par>
                                <p:cTn id="100" presetID="23" presetClass="entr" presetSubtype="16" fill="hold" grpId="0" nodeType="afterEffect">
                                  <p:stCondLst>
                                    <p:cond delay="0"/>
                                  </p:stCondLst>
                                  <p:childTnLst>
                                    <p:set>
                                      <p:cBhvr>
                                        <p:cTn id="101" dur="1" fill="hold">
                                          <p:stCondLst>
                                            <p:cond delay="0"/>
                                          </p:stCondLst>
                                        </p:cTn>
                                        <p:tgtEl>
                                          <p:spTgt spid="63"/>
                                        </p:tgtEl>
                                        <p:attrNameLst>
                                          <p:attrName>style.visibility</p:attrName>
                                        </p:attrNameLst>
                                      </p:cBhvr>
                                      <p:to>
                                        <p:strVal val="visible"/>
                                      </p:to>
                                    </p:set>
                                    <p:anim calcmode="lin" valueType="num">
                                      <p:cBhvr>
                                        <p:cTn id="102" dur="500" fill="hold"/>
                                        <p:tgtEl>
                                          <p:spTgt spid="63"/>
                                        </p:tgtEl>
                                        <p:attrNameLst>
                                          <p:attrName>ppt_w</p:attrName>
                                        </p:attrNameLst>
                                      </p:cBhvr>
                                      <p:tavLst>
                                        <p:tav tm="0">
                                          <p:val>
                                            <p:fltVal val="0"/>
                                          </p:val>
                                        </p:tav>
                                        <p:tav tm="100000">
                                          <p:val>
                                            <p:strVal val="#ppt_w"/>
                                          </p:val>
                                        </p:tav>
                                      </p:tavLst>
                                    </p:anim>
                                    <p:anim calcmode="lin" valueType="num">
                                      <p:cBhvr>
                                        <p:cTn id="103" dur="500" fill="hold"/>
                                        <p:tgtEl>
                                          <p:spTgt spid="63"/>
                                        </p:tgtEl>
                                        <p:attrNameLst>
                                          <p:attrName>ppt_h</p:attrName>
                                        </p:attrNameLst>
                                      </p:cBhvr>
                                      <p:tavLst>
                                        <p:tav tm="0">
                                          <p:val>
                                            <p:fltVal val="0"/>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52"/>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53"/>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animBg="1"/>
      <p:bldP spid="41" grpId="0"/>
      <p:bldP spid="42" grpId="0"/>
      <p:bldP spid="43" grpId="0" animBg="1"/>
      <p:bldP spid="6" grpId="0"/>
      <p:bldP spid="44" grpId="0"/>
      <p:bldP spid="50" grpId="0" animBg="1"/>
      <p:bldP spid="51" grpId="0"/>
      <p:bldP spid="52" grpId="0"/>
      <p:bldP spid="53" grpId="0"/>
      <p:bldP spid="54" grpId="0" animBg="1"/>
      <p:bldP spid="55" grpId="0"/>
      <p:bldP spid="56" grpId="0" animBg="1"/>
      <p:bldP spid="57" grpId="0" animBg="1"/>
      <p:bldP spid="58" grpId="0" animBg="1"/>
      <p:bldP spid="59" grpId="0" animBg="1"/>
      <p:bldP spid="60" grpId="0" animBg="1"/>
      <p:bldP spid="61" grpId="0" animBg="1"/>
      <p:bldP spid="62" grpId="0" animBg="1"/>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177"/>
            <a:ext cx="8229600" cy="857250"/>
          </a:xfrm>
        </p:spPr>
        <p:txBody>
          <a:bodyPr>
            <a:normAutofit/>
          </a:bodyPr>
          <a:lstStyle/>
          <a:p>
            <a:r>
              <a:rPr lang="en-US" sz="3200" b="1" dirty="0"/>
              <a:t>Genetically Engineered Insulin</a:t>
            </a:r>
            <a:endParaRPr lang="en-US" sz="3600" b="1" dirty="0">
              <a:solidFill>
                <a:srgbClr val="FFFF00"/>
              </a:solidFill>
            </a:endParaRPr>
          </a:p>
        </p:txBody>
      </p:sp>
      <p:sp>
        <p:nvSpPr>
          <p:cNvPr id="3" name="Content Placeholder 2"/>
          <p:cNvSpPr>
            <a:spLocks noGrp="1"/>
          </p:cNvSpPr>
          <p:nvPr>
            <p:ph idx="1"/>
          </p:nvPr>
        </p:nvSpPr>
        <p:spPr>
          <a:xfrm>
            <a:off x="72008" y="813247"/>
            <a:ext cx="9071992" cy="4312642"/>
          </a:xfrm>
        </p:spPr>
        <p:txBody>
          <a:bodyPr>
            <a:noAutofit/>
          </a:bodyPr>
          <a:lstStyle/>
          <a:p>
            <a:pPr algn="just"/>
            <a:r>
              <a:rPr lang="en-US" sz="2400" dirty="0"/>
              <a:t>In 1983, </a:t>
            </a:r>
            <a:r>
              <a:rPr lang="en-US" sz="2400" b="1" dirty="0">
                <a:solidFill>
                  <a:srgbClr val="FFFF00"/>
                </a:solidFill>
              </a:rPr>
              <a:t>Eli Lilly</a:t>
            </a:r>
            <a:r>
              <a:rPr lang="en-US" sz="2400" dirty="0"/>
              <a:t> an </a:t>
            </a:r>
            <a:r>
              <a:rPr lang="en-US" sz="2400" dirty="0">
                <a:solidFill>
                  <a:srgbClr val="FFFF00"/>
                </a:solidFill>
              </a:rPr>
              <a:t>American company </a:t>
            </a:r>
            <a:r>
              <a:rPr lang="en-US" sz="2400" dirty="0"/>
              <a:t>produced genetically engineered insulin as follow;</a:t>
            </a:r>
          </a:p>
          <a:p>
            <a:pPr algn="ctr">
              <a:buNone/>
            </a:pPr>
            <a:r>
              <a:rPr lang="en-US" sz="2400" dirty="0">
                <a:solidFill>
                  <a:srgbClr val="FFFF00"/>
                </a:solidFill>
              </a:rPr>
              <a:t>Prepared two DNA sequences </a:t>
            </a:r>
            <a:r>
              <a:rPr lang="en-US" sz="2400" dirty="0"/>
              <a:t>encoding A and B chains of human insulin </a:t>
            </a:r>
          </a:p>
          <a:p>
            <a:pPr algn="ctr">
              <a:lnSpc>
                <a:spcPct val="200000"/>
              </a:lnSpc>
              <a:buNone/>
            </a:pPr>
            <a:r>
              <a:rPr lang="en-US" sz="2400" dirty="0"/>
              <a:t>Introduced these DNA in plasmids of </a:t>
            </a:r>
            <a:r>
              <a:rPr lang="en-US" sz="2400" i="1" dirty="0"/>
              <a:t>E. coli </a:t>
            </a:r>
            <a:r>
              <a:rPr lang="en-US" sz="2400" dirty="0"/>
              <a:t>to produce insulin chains</a:t>
            </a:r>
            <a:r>
              <a:rPr lang="en-US" sz="2400" i="1" dirty="0"/>
              <a:t>. </a:t>
            </a:r>
          </a:p>
          <a:p>
            <a:pPr algn="ctr">
              <a:lnSpc>
                <a:spcPct val="200000"/>
              </a:lnSpc>
              <a:buNone/>
            </a:pPr>
            <a:r>
              <a:rPr lang="en-US" sz="2400" dirty="0"/>
              <a:t>Chains A and B were produced separately by </a:t>
            </a:r>
            <a:r>
              <a:rPr lang="en-US" sz="2400" i="1" dirty="0"/>
              <a:t>E. coli</a:t>
            </a:r>
            <a:r>
              <a:rPr lang="en-US" sz="2400" dirty="0"/>
              <a:t> and extracted </a:t>
            </a:r>
          </a:p>
          <a:p>
            <a:pPr algn="ctr">
              <a:lnSpc>
                <a:spcPct val="200000"/>
              </a:lnSpc>
              <a:buNone/>
            </a:pPr>
            <a:r>
              <a:rPr lang="en-US" sz="2400" dirty="0"/>
              <a:t>Two chains were combined by creating disulfide bonds </a:t>
            </a:r>
          </a:p>
          <a:p>
            <a:pPr algn="ctr">
              <a:lnSpc>
                <a:spcPct val="200000"/>
              </a:lnSpc>
              <a:buNone/>
            </a:pPr>
            <a:r>
              <a:rPr lang="en-US" sz="2400" dirty="0"/>
              <a:t>Formed human insulin</a:t>
            </a:r>
          </a:p>
          <a:p>
            <a:pPr algn="just"/>
            <a:endParaRPr lang="en-US" sz="2400" dirty="0"/>
          </a:p>
          <a:p>
            <a:pPr algn="just"/>
            <a:endParaRPr lang="en-US" sz="2400" dirty="0"/>
          </a:p>
        </p:txBody>
      </p:sp>
      <p:sp>
        <p:nvSpPr>
          <p:cNvPr id="7" name="Down Arrow 6"/>
          <p:cNvSpPr/>
          <p:nvPr/>
        </p:nvSpPr>
        <p:spPr>
          <a:xfrm>
            <a:off x="4319972" y="2037383"/>
            <a:ext cx="360040" cy="43204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319972" y="2829471"/>
            <a:ext cx="360040" cy="43204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319972" y="3549551"/>
            <a:ext cx="360040" cy="43204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319972" y="4413647"/>
            <a:ext cx="360040" cy="43204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4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ID="23" presetClass="entr" presetSubtype="16"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37" fill="hold">
                            <p:stCondLst>
                              <p:cond delay="500"/>
                            </p:stCondLst>
                            <p:childTnLst>
                              <p:par>
                                <p:cTn id="38" presetID="23" presetClass="entr" presetSubtype="16"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p:cTn id="4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ID="23" presetClass="entr" presetSubtype="16"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 calcmode="lin" valueType="num">
                                      <p:cBhvr>
                                        <p:cTn id="5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884"/>
            <a:ext cx="8229600" cy="857250"/>
          </a:xfrm>
        </p:spPr>
        <p:txBody>
          <a:bodyPr>
            <a:normAutofit/>
          </a:bodyPr>
          <a:lstStyle/>
          <a:p>
            <a:r>
              <a:rPr lang="en-US" sz="3200" b="1" dirty="0"/>
              <a:t>Genetically Engineered Insulin</a:t>
            </a:r>
            <a:endParaRPr lang="en-US" sz="3600" b="1" dirty="0">
              <a:solidFill>
                <a:srgbClr val="FFFF00"/>
              </a:solidFill>
            </a:endParaRPr>
          </a:p>
        </p:txBody>
      </p:sp>
      <p:sp>
        <p:nvSpPr>
          <p:cNvPr id="24578" name="AutoShape 2" descr="https://i.pinimg.com/236x/ff/ba/c3/ffbac3834149d8faa4a7cbdfd54fd974--lilly-company-eli-lilly.jpg"/>
          <p:cNvSpPr>
            <a:spLocks noChangeAspect="1" noChangeArrowheads="1"/>
          </p:cNvSpPr>
          <p:nvPr/>
        </p:nvSpPr>
        <p:spPr bwMode="auto">
          <a:xfrm>
            <a:off x="63500" y="1492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4580" name="Picture 4"/>
          <p:cNvPicPr>
            <a:picLocks noChangeAspect="1" noChangeArrowheads="1"/>
          </p:cNvPicPr>
          <p:nvPr/>
        </p:nvPicPr>
        <p:blipFill>
          <a:blip r:embed="rId3" cstate="print"/>
          <a:srcRect l="22484" t="7180" r="20817" b="7180"/>
          <a:stretch>
            <a:fillRect/>
          </a:stretch>
        </p:blipFill>
        <p:spPr bwMode="auto">
          <a:xfrm>
            <a:off x="323528" y="841276"/>
            <a:ext cx="8472398" cy="4464496"/>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884"/>
            <a:ext cx="8229600" cy="857250"/>
          </a:xfrm>
        </p:spPr>
        <p:txBody>
          <a:bodyPr>
            <a:normAutofit/>
          </a:bodyPr>
          <a:lstStyle/>
          <a:p>
            <a:r>
              <a:rPr lang="en-US" sz="3200" b="1" dirty="0"/>
              <a:t>Gene Therapy</a:t>
            </a:r>
            <a:endParaRPr lang="en-US" sz="3600" b="1" dirty="0">
              <a:solidFill>
                <a:srgbClr val="FFFF00"/>
              </a:solidFill>
            </a:endParaRPr>
          </a:p>
        </p:txBody>
      </p:sp>
      <p:sp>
        <p:nvSpPr>
          <p:cNvPr id="3" name="Content Placeholder 2"/>
          <p:cNvSpPr>
            <a:spLocks noGrp="1"/>
          </p:cNvSpPr>
          <p:nvPr>
            <p:ph idx="1"/>
          </p:nvPr>
        </p:nvSpPr>
        <p:spPr>
          <a:xfrm>
            <a:off x="72008" y="913284"/>
            <a:ext cx="8964488" cy="4528666"/>
          </a:xfrm>
        </p:spPr>
        <p:txBody>
          <a:bodyPr>
            <a:noAutofit/>
          </a:bodyPr>
          <a:lstStyle/>
          <a:p>
            <a:pPr algn="just"/>
            <a:r>
              <a:rPr lang="en-US" sz="2400" dirty="0"/>
              <a:t>Gene therapy </a:t>
            </a:r>
            <a:r>
              <a:rPr lang="en-US" sz="2400" b="1" dirty="0">
                <a:solidFill>
                  <a:srgbClr val="FFFF00"/>
                </a:solidFill>
              </a:rPr>
              <a:t> helps in correction/treatment of a gene defect* that has been diagnosed in a child/embryo</a:t>
            </a:r>
            <a:r>
              <a:rPr lang="en-US" sz="2400" dirty="0"/>
              <a:t>.</a:t>
            </a:r>
          </a:p>
          <a:p>
            <a:pPr algn="just"/>
            <a:r>
              <a:rPr lang="en-US" sz="2400" dirty="0"/>
              <a:t>In gene therapy, </a:t>
            </a:r>
            <a:r>
              <a:rPr lang="en-US" sz="2400" dirty="0">
                <a:solidFill>
                  <a:srgbClr val="FFFF00"/>
                </a:solidFill>
              </a:rPr>
              <a:t>normal genes are inserted/delivered into a person’s cells and tissues of individual or embryo to treat hereditary disease. </a:t>
            </a:r>
          </a:p>
          <a:p>
            <a:pPr algn="just"/>
            <a:r>
              <a:rPr lang="en-US" sz="2400" dirty="0">
                <a:solidFill>
                  <a:srgbClr val="FFFF00"/>
                </a:solidFill>
              </a:rPr>
              <a:t>Delivered normal gene into the individual or embryo </a:t>
            </a:r>
            <a:r>
              <a:rPr lang="en-US" sz="2400" dirty="0"/>
              <a:t>takes over the function of the non-functional gene.</a:t>
            </a:r>
          </a:p>
        </p:txBody>
      </p:sp>
      <p:sp>
        <p:nvSpPr>
          <p:cNvPr id="4" name="Rectangle 3">
            <a:extLst>
              <a:ext uri="{FF2B5EF4-FFF2-40B4-BE49-F238E27FC236}">
                <a16:creationId xmlns:a16="http://schemas.microsoft.com/office/drawing/2014/main" id="{73CC35DB-631C-6340-B0EA-87445591737D}"/>
              </a:ext>
            </a:extLst>
          </p:cNvPr>
          <p:cNvSpPr/>
          <p:nvPr/>
        </p:nvSpPr>
        <p:spPr>
          <a:xfrm>
            <a:off x="463230" y="4610953"/>
            <a:ext cx="7565154" cy="461665"/>
          </a:xfrm>
          <a:prstGeom prst="rect">
            <a:avLst/>
          </a:prstGeom>
        </p:spPr>
        <p:txBody>
          <a:bodyPr wrap="square">
            <a:spAutoFit/>
          </a:bodyPr>
          <a:lstStyle/>
          <a:p>
            <a:r>
              <a:rPr lang="en-US" sz="2400" b="1" i="1" dirty="0">
                <a:solidFill>
                  <a:srgbClr val="FFFF00"/>
                </a:solidFill>
              </a:rPr>
              <a:t>*Non-functional gene leading to </a:t>
            </a:r>
            <a:r>
              <a:rPr lang="en-US" sz="2400" i="1" dirty="0">
                <a:solidFill>
                  <a:srgbClr val="FFFF00"/>
                </a:solidFill>
              </a:rPr>
              <a:t>hereditary disease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836"/>
            <a:ext cx="4924352" cy="857250"/>
          </a:xfrm>
        </p:spPr>
        <p:txBody>
          <a:bodyPr>
            <a:normAutofit/>
          </a:bodyPr>
          <a:lstStyle/>
          <a:p>
            <a:r>
              <a:rPr lang="en-US" sz="2000" b="1" dirty="0"/>
              <a:t>Gene Therapy</a:t>
            </a:r>
            <a:endParaRPr lang="en-US" sz="2000" b="1" dirty="0">
              <a:solidFill>
                <a:srgbClr val="FFFF00"/>
              </a:solidFill>
            </a:endParaRPr>
          </a:p>
        </p:txBody>
      </p:sp>
      <p:sp>
        <p:nvSpPr>
          <p:cNvPr id="3" name="Content Placeholder 2"/>
          <p:cNvSpPr>
            <a:spLocks noGrp="1"/>
          </p:cNvSpPr>
          <p:nvPr>
            <p:ph idx="1"/>
          </p:nvPr>
        </p:nvSpPr>
        <p:spPr>
          <a:xfrm>
            <a:off x="72008" y="501556"/>
            <a:ext cx="5364088" cy="4528666"/>
          </a:xfrm>
        </p:spPr>
        <p:txBody>
          <a:bodyPr>
            <a:noAutofit/>
          </a:bodyPr>
          <a:lstStyle/>
          <a:p>
            <a:pPr algn="just"/>
            <a:r>
              <a:rPr lang="en-US" sz="1800" dirty="0">
                <a:solidFill>
                  <a:srgbClr val="FFFF00"/>
                </a:solidFill>
              </a:rPr>
              <a:t>In 14 September 1990</a:t>
            </a:r>
            <a:r>
              <a:rPr lang="en-US" sz="1800" dirty="0"/>
              <a:t>, the </a:t>
            </a:r>
            <a:r>
              <a:rPr lang="en-US" sz="1800" dirty="0">
                <a:solidFill>
                  <a:srgbClr val="FFFF00"/>
                </a:solidFill>
              </a:rPr>
              <a:t>first clinical gene therapy </a:t>
            </a:r>
            <a:r>
              <a:rPr lang="en-US" sz="1800" dirty="0"/>
              <a:t>was given to </a:t>
            </a:r>
            <a:r>
              <a:rPr lang="en-US" sz="1800" b="1" dirty="0">
                <a:solidFill>
                  <a:srgbClr val="FFFF00"/>
                </a:solidFill>
              </a:rPr>
              <a:t>Ashanti De Silva at age of</a:t>
            </a:r>
            <a:r>
              <a:rPr lang="en-US" sz="1800" dirty="0"/>
              <a:t> </a:t>
            </a:r>
            <a:r>
              <a:rPr lang="en-US" sz="1800" b="1" dirty="0">
                <a:solidFill>
                  <a:srgbClr val="FFFF00"/>
                </a:solidFill>
              </a:rPr>
              <a:t>4 year old </a:t>
            </a:r>
            <a:r>
              <a:rPr lang="en-US" sz="1800" dirty="0"/>
              <a:t>with </a:t>
            </a:r>
            <a:r>
              <a:rPr lang="en-US" sz="1800" b="1" dirty="0">
                <a:solidFill>
                  <a:srgbClr val="FFFF00"/>
                </a:solidFill>
              </a:rPr>
              <a:t>adenosine deaminase (ADA) deficiency</a:t>
            </a:r>
            <a:r>
              <a:rPr lang="en-US" sz="1800" dirty="0"/>
              <a:t>. </a:t>
            </a:r>
            <a:endParaRPr lang="en-US" sz="1800" b="1" dirty="0">
              <a:solidFill>
                <a:srgbClr val="FFFF00"/>
              </a:solidFill>
            </a:endParaRPr>
          </a:p>
          <a:p>
            <a:pPr algn="just"/>
            <a:r>
              <a:rPr lang="en-US" sz="1800" dirty="0"/>
              <a:t>The </a:t>
            </a:r>
            <a:r>
              <a:rPr lang="en-US" sz="1800" b="1" dirty="0">
                <a:solidFill>
                  <a:srgbClr val="FFFF00"/>
                </a:solidFill>
              </a:rPr>
              <a:t>ADA deficiency is caused due to the deletion of the gene for adenosine deaminase. </a:t>
            </a:r>
          </a:p>
          <a:p>
            <a:pPr algn="just"/>
            <a:r>
              <a:rPr lang="en-US" sz="1800" dirty="0"/>
              <a:t>Adenosine deaminase (ADA) enzyme is </a:t>
            </a:r>
            <a:r>
              <a:rPr lang="en-US" sz="1800" b="1" dirty="0">
                <a:solidFill>
                  <a:srgbClr val="FFFF00"/>
                </a:solidFill>
              </a:rPr>
              <a:t>crucial for the immune system to function.</a:t>
            </a:r>
          </a:p>
          <a:p>
            <a:pPr algn="just"/>
            <a:r>
              <a:rPr lang="en-US" sz="1800" b="1" dirty="0">
                <a:solidFill>
                  <a:srgbClr val="FFFF00"/>
                </a:solidFill>
              </a:rPr>
              <a:t>ADA deficiency can be treated in children by </a:t>
            </a:r>
          </a:p>
          <a:p>
            <a:pPr lvl="1" algn="just"/>
            <a:r>
              <a:rPr lang="en-US" sz="1800" b="1" dirty="0">
                <a:solidFill>
                  <a:srgbClr val="FFFF00"/>
                </a:solidFill>
              </a:rPr>
              <a:t>bone marrow transplantation </a:t>
            </a:r>
          </a:p>
          <a:p>
            <a:pPr lvl="1" algn="just"/>
            <a:r>
              <a:rPr lang="en-US" sz="1800" b="1" dirty="0">
                <a:solidFill>
                  <a:srgbClr val="FFFF00"/>
                </a:solidFill>
              </a:rPr>
              <a:t>enzyme replacement therapy </a:t>
            </a:r>
            <a:r>
              <a:rPr lang="en-US" sz="1800" dirty="0"/>
              <a:t>in which functional ADA is given to the patient by injection. </a:t>
            </a:r>
          </a:p>
          <a:p>
            <a:pPr algn="just"/>
            <a:r>
              <a:rPr lang="en-US" sz="1800" dirty="0"/>
              <a:t>Bone marrow transplantation and enzyme replacement therapy approaches  are </a:t>
            </a:r>
            <a:r>
              <a:rPr lang="en-US" sz="1800" b="1" dirty="0">
                <a:solidFill>
                  <a:srgbClr val="FFFF00"/>
                </a:solidFill>
              </a:rPr>
              <a:t>not completely curative</a:t>
            </a:r>
            <a:r>
              <a:rPr lang="en-US" sz="1800" dirty="0"/>
              <a:t>. </a:t>
            </a:r>
          </a:p>
        </p:txBody>
      </p:sp>
      <p:sp>
        <p:nvSpPr>
          <p:cNvPr id="4" name="Rectangle 3">
            <a:extLst>
              <a:ext uri="{FF2B5EF4-FFF2-40B4-BE49-F238E27FC236}">
                <a16:creationId xmlns:a16="http://schemas.microsoft.com/office/drawing/2014/main" id="{148F000E-16D5-AA4B-8D8B-5F4D22CA412F}"/>
              </a:ext>
            </a:extLst>
          </p:cNvPr>
          <p:cNvSpPr/>
          <p:nvPr/>
        </p:nvSpPr>
        <p:spPr>
          <a:xfrm>
            <a:off x="6526374" y="2065412"/>
            <a:ext cx="1718034" cy="369332"/>
          </a:xfrm>
          <a:prstGeom prst="rect">
            <a:avLst/>
          </a:prstGeom>
        </p:spPr>
        <p:txBody>
          <a:bodyPr wrap="none">
            <a:spAutoFit/>
          </a:bodyPr>
          <a:lstStyle/>
          <a:p>
            <a:r>
              <a:rPr lang="en-US" b="1" dirty="0">
                <a:solidFill>
                  <a:srgbClr val="FFFF00"/>
                </a:solidFill>
              </a:rPr>
              <a:t>Ashanti De Silva</a:t>
            </a:r>
            <a:endParaRPr lang="en-US" dirty="0"/>
          </a:p>
        </p:txBody>
      </p:sp>
      <p:grpSp>
        <p:nvGrpSpPr>
          <p:cNvPr id="6" name="Group 5">
            <a:extLst>
              <a:ext uri="{FF2B5EF4-FFF2-40B4-BE49-F238E27FC236}">
                <a16:creationId xmlns:a16="http://schemas.microsoft.com/office/drawing/2014/main" id="{8467A5D1-6A25-B84E-BB16-639F4E6133EC}"/>
              </a:ext>
            </a:extLst>
          </p:cNvPr>
          <p:cNvGrpSpPr/>
          <p:nvPr/>
        </p:nvGrpSpPr>
        <p:grpSpPr>
          <a:xfrm>
            <a:off x="5736887" y="131676"/>
            <a:ext cx="1296144" cy="2060584"/>
            <a:chOff x="5736887" y="131676"/>
            <a:chExt cx="1296144" cy="2060584"/>
          </a:xfrm>
        </p:grpSpPr>
        <p:pic>
          <p:nvPicPr>
            <p:cNvPr id="1028" name="Picture 4" descr="Cynthia and Ashanti in 1992 with the pioneer physicians of gene therapy: (from left) French Anderson, MD; Michael Blaese, MD; and Kenneth Culver, MD. ">
              <a:extLst>
                <a:ext uri="{FF2B5EF4-FFF2-40B4-BE49-F238E27FC236}">
                  <a16:creationId xmlns:a16="http://schemas.microsoft.com/office/drawing/2014/main" id="{A35631F1-6987-CA4B-93E2-35F702DD2E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742" t="59861" r="14846"/>
            <a:stretch/>
          </p:blipFill>
          <p:spPr bwMode="auto">
            <a:xfrm>
              <a:off x="5736887" y="131676"/>
              <a:ext cx="1296144" cy="17587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8522B18-7CEC-CA49-B13E-872E18B181C6}"/>
                </a:ext>
              </a:extLst>
            </p:cNvPr>
            <p:cNvSpPr/>
            <p:nvPr/>
          </p:nvSpPr>
          <p:spPr>
            <a:xfrm>
              <a:off x="6046328" y="1822928"/>
              <a:ext cx="652743" cy="369332"/>
            </a:xfrm>
            <a:prstGeom prst="rect">
              <a:avLst/>
            </a:prstGeom>
          </p:spPr>
          <p:txBody>
            <a:bodyPr wrap="none">
              <a:spAutoFit/>
            </a:bodyPr>
            <a:lstStyle/>
            <a:p>
              <a:r>
                <a:rPr lang="en-US" dirty="0">
                  <a:solidFill>
                    <a:srgbClr val="FFFF00"/>
                  </a:solidFill>
                </a:rPr>
                <a:t>1992</a:t>
              </a:r>
              <a:endParaRPr lang="en-US" dirty="0"/>
            </a:p>
          </p:txBody>
        </p:sp>
      </p:grpSp>
      <p:grpSp>
        <p:nvGrpSpPr>
          <p:cNvPr id="7" name="Group 6">
            <a:extLst>
              <a:ext uri="{FF2B5EF4-FFF2-40B4-BE49-F238E27FC236}">
                <a16:creationId xmlns:a16="http://schemas.microsoft.com/office/drawing/2014/main" id="{132CA3E8-53E3-7342-A05E-E223295318E6}"/>
              </a:ext>
            </a:extLst>
          </p:cNvPr>
          <p:cNvGrpSpPr/>
          <p:nvPr/>
        </p:nvGrpSpPr>
        <p:grpSpPr>
          <a:xfrm>
            <a:off x="7271792" y="121196"/>
            <a:ext cx="1800200" cy="2072985"/>
            <a:chOff x="7271792" y="121196"/>
            <a:chExt cx="1800200" cy="2072985"/>
          </a:xfrm>
        </p:grpSpPr>
        <p:pic>
          <p:nvPicPr>
            <p:cNvPr id="1026" name="Picture 2" descr="Ashanti De Silva: First human To Genetically Therapized.">
              <a:extLst>
                <a:ext uri="{FF2B5EF4-FFF2-40B4-BE49-F238E27FC236}">
                  <a16:creationId xmlns:a16="http://schemas.microsoft.com/office/drawing/2014/main" id="{14F05122-DFCC-EE40-B6B3-9560C792F5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11" r="28373"/>
            <a:stretch/>
          </p:blipFill>
          <p:spPr bwMode="auto">
            <a:xfrm>
              <a:off x="7271792" y="121196"/>
              <a:ext cx="1800200" cy="177966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C29F072-1B30-9642-80D2-8202DE21E6E0}"/>
                </a:ext>
              </a:extLst>
            </p:cNvPr>
            <p:cNvSpPr/>
            <p:nvPr/>
          </p:nvSpPr>
          <p:spPr>
            <a:xfrm>
              <a:off x="7926577" y="1824849"/>
              <a:ext cx="652743" cy="369332"/>
            </a:xfrm>
            <a:prstGeom prst="rect">
              <a:avLst/>
            </a:prstGeom>
          </p:spPr>
          <p:txBody>
            <a:bodyPr wrap="none">
              <a:spAutoFit/>
            </a:bodyPr>
            <a:lstStyle/>
            <a:p>
              <a:r>
                <a:rPr lang="en-US" dirty="0">
                  <a:solidFill>
                    <a:srgbClr val="FFFF00"/>
                  </a:solidFill>
                </a:rPr>
                <a:t>2018</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p:cTn id="3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p:cTn id="3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p:cTn id="4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p:cTn id="5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4320480" cy="701446"/>
          </a:xfrm>
        </p:spPr>
        <p:txBody>
          <a:bodyPr>
            <a:normAutofit/>
          </a:bodyPr>
          <a:lstStyle/>
          <a:p>
            <a:r>
              <a:rPr lang="en-US" sz="2000" b="1" dirty="0"/>
              <a:t>Gene Therapy</a:t>
            </a:r>
            <a:endParaRPr lang="en-US" sz="2000" b="1" dirty="0">
              <a:solidFill>
                <a:srgbClr val="FFFF00"/>
              </a:solidFill>
            </a:endParaRPr>
          </a:p>
        </p:txBody>
      </p:sp>
      <p:sp>
        <p:nvSpPr>
          <p:cNvPr id="3" name="Content Placeholder 2"/>
          <p:cNvSpPr>
            <a:spLocks noGrp="1"/>
          </p:cNvSpPr>
          <p:nvPr>
            <p:ph idx="1"/>
          </p:nvPr>
        </p:nvSpPr>
        <p:spPr>
          <a:xfrm>
            <a:off x="35496" y="564276"/>
            <a:ext cx="4557033" cy="3304530"/>
          </a:xfrm>
        </p:spPr>
        <p:txBody>
          <a:bodyPr>
            <a:noAutofit/>
          </a:bodyPr>
          <a:lstStyle/>
          <a:p>
            <a:pPr algn="ctr">
              <a:buNone/>
            </a:pPr>
            <a:r>
              <a:rPr lang="en-US" sz="1800" dirty="0">
                <a:solidFill>
                  <a:srgbClr val="FFFF00"/>
                </a:solidFill>
              </a:rPr>
              <a:t>Grown lymphocytes </a:t>
            </a:r>
            <a:r>
              <a:rPr lang="en-US" sz="1800" dirty="0"/>
              <a:t>(from the blood of the patient) </a:t>
            </a:r>
            <a:r>
              <a:rPr lang="en-US" sz="1800" dirty="0">
                <a:solidFill>
                  <a:srgbClr val="FFFF00"/>
                </a:solidFill>
              </a:rPr>
              <a:t>in a culture in laboratory (invitro) </a:t>
            </a:r>
          </a:p>
          <a:p>
            <a:pPr algn="ctr">
              <a:buNone/>
            </a:pPr>
            <a:endParaRPr lang="en-US" sz="1800" dirty="0">
              <a:solidFill>
                <a:srgbClr val="FFFF00"/>
              </a:solidFill>
            </a:endParaRPr>
          </a:p>
          <a:p>
            <a:pPr algn="ctr">
              <a:buNone/>
            </a:pPr>
            <a:r>
              <a:rPr lang="en-US" sz="1800" dirty="0">
                <a:solidFill>
                  <a:srgbClr val="FFFF00"/>
                </a:solidFill>
              </a:rPr>
              <a:t>A functional ADA cDNA is introduced into these lymphocytes using a retroviral vector</a:t>
            </a:r>
          </a:p>
          <a:p>
            <a:pPr algn="ctr">
              <a:buNone/>
            </a:pPr>
            <a:endParaRPr lang="en-US" sz="1800" dirty="0">
              <a:solidFill>
                <a:srgbClr val="FFFF00"/>
              </a:solidFill>
            </a:endParaRPr>
          </a:p>
          <a:p>
            <a:pPr algn="ctr">
              <a:lnSpc>
                <a:spcPct val="150000"/>
              </a:lnSpc>
              <a:buNone/>
            </a:pPr>
            <a:r>
              <a:rPr lang="en-US" sz="1800" dirty="0">
                <a:solidFill>
                  <a:srgbClr val="FFFF00"/>
                </a:solidFill>
              </a:rPr>
              <a:t>Functional lymphocytes are returned to the patient</a:t>
            </a:r>
          </a:p>
        </p:txBody>
      </p:sp>
      <p:sp>
        <p:nvSpPr>
          <p:cNvPr id="4" name="Down Arrow 3"/>
          <p:cNvSpPr/>
          <p:nvPr/>
        </p:nvSpPr>
        <p:spPr>
          <a:xfrm>
            <a:off x="2134072" y="1152008"/>
            <a:ext cx="288032" cy="40934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2134072" y="2177998"/>
            <a:ext cx="288032" cy="40934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672" y="4636650"/>
            <a:ext cx="4427984" cy="923330"/>
          </a:xfrm>
          <a:prstGeom prst="rect">
            <a:avLst/>
          </a:prstGeom>
        </p:spPr>
        <p:txBody>
          <a:bodyPr wrap="square">
            <a:spAutoFit/>
          </a:bodyPr>
          <a:lstStyle/>
          <a:p>
            <a:pPr algn="just">
              <a:buNone/>
            </a:pPr>
            <a:r>
              <a:rPr lang="en-US" dirty="0">
                <a:solidFill>
                  <a:srgbClr val="FFFF00"/>
                </a:solidFill>
              </a:rPr>
              <a:t>The patient requires periodic infusion of such genetically engineered lymphocytes </a:t>
            </a:r>
            <a:r>
              <a:rPr lang="en-US" dirty="0"/>
              <a:t>as the </a:t>
            </a:r>
            <a:r>
              <a:rPr lang="en-US" dirty="0" err="1"/>
              <a:t>synthesised</a:t>
            </a:r>
            <a:r>
              <a:rPr lang="en-US" dirty="0"/>
              <a:t> lymphocytes are </a:t>
            </a:r>
            <a:r>
              <a:rPr lang="en-US" dirty="0">
                <a:solidFill>
                  <a:srgbClr val="FFFF00"/>
                </a:solidFill>
              </a:rPr>
              <a:t>not immortal </a:t>
            </a:r>
          </a:p>
        </p:txBody>
      </p:sp>
      <p:grpSp>
        <p:nvGrpSpPr>
          <p:cNvPr id="23" name="Group 22">
            <a:extLst>
              <a:ext uri="{FF2B5EF4-FFF2-40B4-BE49-F238E27FC236}">
                <a16:creationId xmlns:a16="http://schemas.microsoft.com/office/drawing/2014/main" id="{F523466F-0D90-A243-B388-B4451F692117}"/>
              </a:ext>
            </a:extLst>
          </p:cNvPr>
          <p:cNvGrpSpPr/>
          <p:nvPr/>
        </p:nvGrpSpPr>
        <p:grpSpPr>
          <a:xfrm>
            <a:off x="5796136" y="479108"/>
            <a:ext cx="1950635" cy="1154256"/>
            <a:chOff x="7262666" y="697962"/>
            <a:chExt cx="1950635" cy="1154256"/>
          </a:xfrm>
        </p:grpSpPr>
        <p:grpSp>
          <p:nvGrpSpPr>
            <p:cNvPr id="24" name="Group 23">
              <a:extLst>
                <a:ext uri="{FF2B5EF4-FFF2-40B4-BE49-F238E27FC236}">
                  <a16:creationId xmlns:a16="http://schemas.microsoft.com/office/drawing/2014/main" id="{A9D3C53E-A412-EA49-87F9-D1BE050A3242}"/>
                </a:ext>
              </a:extLst>
            </p:cNvPr>
            <p:cNvGrpSpPr/>
            <p:nvPr/>
          </p:nvGrpSpPr>
          <p:grpSpPr>
            <a:xfrm>
              <a:off x="7835147" y="697962"/>
              <a:ext cx="576064" cy="648072"/>
              <a:chOff x="8093968" y="726250"/>
              <a:chExt cx="576064" cy="648072"/>
            </a:xfrm>
          </p:grpSpPr>
          <p:grpSp>
            <p:nvGrpSpPr>
              <p:cNvPr id="25" name="Group 24">
                <a:extLst>
                  <a:ext uri="{FF2B5EF4-FFF2-40B4-BE49-F238E27FC236}">
                    <a16:creationId xmlns:a16="http://schemas.microsoft.com/office/drawing/2014/main" id="{94A1315B-B8A2-1440-A0C0-FAB12D508DBB}"/>
                  </a:ext>
                </a:extLst>
              </p:cNvPr>
              <p:cNvGrpSpPr/>
              <p:nvPr/>
            </p:nvGrpSpPr>
            <p:grpSpPr>
              <a:xfrm>
                <a:off x="8093968" y="726250"/>
                <a:ext cx="576064" cy="648072"/>
                <a:chOff x="8093968" y="726250"/>
                <a:chExt cx="576064" cy="648072"/>
              </a:xfrm>
            </p:grpSpPr>
            <p:sp>
              <p:nvSpPr>
                <p:cNvPr id="27" name="Hexagon 26">
                  <a:extLst>
                    <a:ext uri="{FF2B5EF4-FFF2-40B4-BE49-F238E27FC236}">
                      <a16:creationId xmlns:a16="http://schemas.microsoft.com/office/drawing/2014/main" id="{37BC0969-E7EC-3C41-83CA-2E3CB936D5F3}"/>
                    </a:ext>
                  </a:extLst>
                </p:cNvPr>
                <p:cNvSpPr/>
                <p:nvPr/>
              </p:nvSpPr>
              <p:spPr>
                <a:xfrm rot="5400000">
                  <a:off x="8057964" y="762254"/>
                  <a:ext cx="648072" cy="57606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4435D667-3C21-484A-A66C-7E5AD50DBC29}"/>
                    </a:ext>
                  </a:extLst>
                </p:cNvPr>
                <p:cNvSpPr/>
                <p:nvPr/>
              </p:nvSpPr>
              <p:spPr>
                <a:xfrm>
                  <a:off x="8093968" y="870266"/>
                  <a:ext cx="288032" cy="360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ABE5C40B-8FFA-4A4F-BBFC-BFDC813DDC03}"/>
                    </a:ext>
                  </a:extLst>
                </p:cNvPr>
                <p:cNvSpPr/>
                <p:nvPr/>
              </p:nvSpPr>
              <p:spPr>
                <a:xfrm>
                  <a:off x="8382000" y="870266"/>
                  <a:ext cx="288032" cy="360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C266D0F8-CFA8-B943-A897-F3261555D645}"/>
                    </a:ext>
                  </a:extLst>
                </p:cNvPr>
                <p:cNvSpPr/>
                <p:nvPr/>
              </p:nvSpPr>
              <p:spPr>
                <a:xfrm>
                  <a:off x="8237984" y="728155"/>
                  <a:ext cx="288032" cy="1421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2558532-257A-4749-9177-7C664ADD015C}"/>
                    </a:ext>
                  </a:extLst>
                </p:cNvPr>
                <p:cNvCxnSpPr>
                  <a:cxnSpLocks/>
                  <a:stCxn id="27" idx="4"/>
                  <a:endCxn id="30" idx="4"/>
                </p:cNvCxnSpPr>
                <p:nvPr/>
              </p:nvCxnSpPr>
              <p:spPr>
                <a:xfrm flipH="1">
                  <a:off x="8526016" y="870266"/>
                  <a:ext cx="144016" cy="0"/>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C11773-DD38-B049-AD57-D456F2520A09}"/>
                    </a:ext>
                  </a:extLst>
                </p:cNvPr>
                <p:cNvCxnSpPr/>
                <p:nvPr/>
              </p:nvCxnSpPr>
              <p:spPr>
                <a:xfrm flipH="1">
                  <a:off x="8093968" y="870266"/>
                  <a:ext cx="144016" cy="0"/>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E1CEB3-86DA-C74A-A82B-86A6E83B4C84}"/>
                    </a:ext>
                  </a:extLst>
                </p:cNvPr>
                <p:cNvCxnSpPr>
                  <a:cxnSpLocks/>
                  <a:stCxn id="27" idx="0"/>
                </p:cNvCxnSpPr>
                <p:nvPr/>
              </p:nvCxnSpPr>
              <p:spPr>
                <a:xfrm flipV="1">
                  <a:off x="8382000" y="1230656"/>
                  <a:ext cx="0" cy="143666"/>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grpSp>
          <p:sp>
            <p:nvSpPr>
              <p:cNvPr id="26" name="Triangle 25">
                <a:extLst>
                  <a:ext uri="{FF2B5EF4-FFF2-40B4-BE49-F238E27FC236}">
                    <a16:creationId xmlns:a16="http://schemas.microsoft.com/office/drawing/2014/main" id="{2E531366-F0C8-9444-A3E2-D46A59597763}"/>
                  </a:ext>
                </a:extLst>
              </p:cNvPr>
              <p:cNvSpPr/>
              <p:nvPr/>
            </p:nvSpPr>
            <p:spPr>
              <a:xfrm rot="10800000">
                <a:off x="8242781" y="870266"/>
                <a:ext cx="288032" cy="360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4C09854B-0B31-0249-B6E9-B1262F7DF70B}"/>
                </a:ext>
              </a:extLst>
            </p:cNvPr>
            <p:cNvSpPr/>
            <p:nvPr/>
          </p:nvSpPr>
          <p:spPr>
            <a:xfrm>
              <a:off x="7262666" y="1328998"/>
              <a:ext cx="1950635" cy="523220"/>
            </a:xfrm>
            <a:prstGeom prst="rect">
              <a:avLst/>
            </a:prstGeom>
          </p:spPr>
          <p:txBody>
            <a:bodyPr wrap="square">
              <a:spAutoFit/>
            </a:bodyPr>
            <a:lstStyle/>
            <a:p>
              <a:pPr algn="ctr"/>
              <a:r>
                <a:rPr lang="en-US" sz="1400" b="1" dirty="0">
                  <a:solidFill>
                    <a:srgbClr val="FFFF00"/>
                  </a:solidFill>
                </a:rPr>
                <a:t>Disabled retroviral vector</a:t>
              </a:r>
              <a:endParaRPr lang="en-US" sz="1400" b="1" dirty="0"/>
            </a:p>
          </p:txBody>
        </p:sp>
      </p:grpSp>
      <p:grpSp>
        <p:nvGrpSpPr>
          <p:cNvPr id="34" name="Group 33">
            <a:extLst>
              <a:ext uri="{FF2B5EF4-FFF2-40B4-BE49-F238E27FC236}">
                <a16:creationId xmlns:a16="http://schemas.microsoft.com/office/drawing/2014/main" id="{3BBDE2D7-C5A2-5341-811B-5129688094C1}"/>
              </a:ext>
            </a:extLst>
          </p:cNvPr>
          <p:cNvGrpSpPr/>
          <p:nvPr/>
        </p:nvGrpSpPr>
        <p:grpSpPr>
          <a:xfrm>
            <a:off x="4520680" y="701087"/>
            <a:ext cx="1454866" cy="909834"/>
            <a:chOff x="5429443" y="729192"/>
            <a:chExt cx="1454866" cy="909834"/>
          </a:xfrm>
        </p:grpSpPr>
        <p:pic>
          <p:nvPicPr>
            <p:cNvPr id="45" name="Picture 3" descr="C:\Users\Lhakpa Wangyal\Desktop\Vector.gif">
              <a:extLst>
                <a:ext uri="{FF2B5EF4-FFF2-40B4-BE49-F238E27FC236}">
                  <a16:creationId xmlns:a16="http://schemas.microsoft.com/office/drawing/2014/main" id="{120198EC-FB4F-B849-8684-E2A204F2122A}"/>
                </a:ext>
              </a:extLst>
            </p:cNvPr>
            <p:cNvPicPr>
              <a:picLocks noChangeAspect="1" noChangeArrowheads="1"/>
            </p:cNvPicPr>
            <p:nvPr/>
          </p:nvPicPr>
          <p:blipFill>
            <a:blip r:embed="rId2" cstate="print">
              <a:duotone>
                <a:schemeClr val="accent6">
                  <a:shade val="45000"/>
                  <a:satMod val="135000"/>
                </a:schemeClr>
                <a:prstClr val="white"/>
              </a:duotone>
            </a:blip>
            <a:srcRect l="28864" r="33272" b="78767"/>
            <a:stretch>
              <a:fillRect/>
            </a:stretch>
          </p:blipFill>
          <p:spPr bwMode="auto">
            <a:xfrm>
              <a:off x="5819583" y="729192"/>
              <a:ext cx="615308" cy="331260"/>
            </a:xfrm>
            <a:prstGeom prst="rect">
              <a:avLst/>
            </a:prstGeom>
            <a:noFill/>
          </p:spPr>
        </p:pic>
        <p:sp>
          <p:nvSpPr>
            <p:cNvPr id="46" name="Rectangle 45">
              <a:extLst>
                <a:ext uri="{FF2B5EF4-FFF2-40B4-BE49-F238E27FC236}">
                  <a16:creationId xmlns:a16="http://schemas.microsoft.com/office/drawing/2014/main" id="{1764FE04-6262-1946-8AE0-85DB55B98F64}"/>
                </a:ext>
              </a:extLst>
            </p:cNvPr>
            <p:cNvSpPr/>
            <p:nvPr/>
          </p:nvSpPr>
          <p:spPr>
            <a:xfrm>
              <a:off x="5429443" y="1115806"/>
              <a:ext cx="1454866" cy="523220"/>
            </a:xfrm>
            <a:prstGeom prst="rect">
              <a:avLst/>
            </a:prstGeom>
          </p:spPr>
          <p:txBody>
            <a:bodyPr wrap="square">
              <a:spAutoFit/>
            </a:bodyPr>
            <a:lstStyle/>
            <a:p>
              <a:pPr algn="ctr"/>
              <a:r>
                <a:rPr lang="en-US" sz="1400" b="1" dirty="0">
                  <a:solidFill>
                    <a:srgbClr val="FFFF00"/>
                  </a:solidFill>
                </a:rPr>
                <a:t>Normal human ADA gene</a:t>
              </a:r>
              <a:endParaRPr lang="en-US" sz="1400" b="1" dirty="0"/>
            </a:p>
          </p:txBody>
        </p:sp>
      </p:grpSp>
      <p:sp>
        <p:nvSpPr>
          <p:cNvPr id="60" name="Down Arrow 59">
            <a:extLst>
              <a:ext uri="{FF2B5EF4-FFF2-40B4-BE49-F238E27FC236}">
                <a16:creationId xmlns:a16="http://schemas.microsoft.com/office/drawing/2014/main" id="{569C9215-AD91-964E-9731-7B5ED4505840}"/>
              </a:ext>
            </a:extLst>
          </p:cNvPr>
          <p:cNvSpPr/>
          <p:nvPr/>
        </p:nvSpPr>
        <p:spPr>
          <a:xfrm rot="16200000" flipH="1">
            <a:off x="7426369" y="503479"/>
            <a:ext cx="144000" cy="6840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ross 34">
            <a:extLst>
              <a:ext uri="{FF2B5EF4-FFF2-40B4-BE49-F238E27FC236}">
                <a16:creationId xmlns:a16="http://schemas.microsoft.com/office/drawing/2014/main" id="{12771BF0-1D9A-964D-A3B3-48A186614ED0}"/>
              </a:ext>
            </a:extLst>
          </p:cNvPr>
          <p:cNvSpPr/>
          <p:nvPr/>
        </p:nvSpPr>
        <p:spPr>
          <a:xfrm>
            <a:off x="5789492" y="654032"/>
            <a:ext cx="323207" cy="331260"/>
          </a:xfrm>
          <a:prstGeom prst="plus">
            <a:avLst>
              <a:gd name="adj" fmla="val 3838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16DCA16C-6168-A64D-B3C5-F3F76B02031E}"/>
              </a:ext>
            </a:extLst>
          </p:cNvPr>
          <p:cNvGrpSpPr/>
          <p:nvPr/>
        </p:nvGrpSpPr>
        <p:grpSpPr>
          <a:xfrm>
            <a:off x="7366952" y="461156"/>
            <a:ext cx="1950635" cy="1154256"/>
            <a:chOff x="7495650" y="438156"/>
            <a:chExt cx="1950635" cy="1154256"/>
          </a:xfrm>
        </p:grpSpPr>
        <p:grpSp>
          <p:nvGrpSpPr>
            <p:cNvPr id="47" name="Group 46">
              <a:extLst>
                <a:ext uri="{FF2B5EF4-FFF2-40B4-BE49-F238E27FC236}">
                  <a16:creationId xmlns:a16="http://schemas.microsoft.com/office/drawing/2014/main" id="{A503D1DF-CC5C-1C40-8674-14F6B58620CC}"/>
                </a:ext>
              </a:extLst>
            </p:cNvPr>
            <p:cNvGrpSpPr/>
            <p:nvPr/>
          </p:nvGrpSpPr>
          <p:grpSpPr>
            <a:xfrm>
              <a:off x="7495650" y="438156"/>
              <a:ext cx="1950635" cy="1154256"/>
              <a:chOff x="7262666" y="697962"/>
              <a:chExt cx="1950635" cy="1154256"/>
            </a:xfrm>
          </p:grpSpPr>
          <p:grpSp>
            <p:nvGrpSpPr>
              <p:cNvPr id="48" name="Group 47">
                <a:extLst>
                  <a:ext uri="{FF2B5EF4-FFF2-40B4-BE49-F238E27FC236}">
                    <a16:creationId xmlns:a16="http://schemas.microsoft.com/office/drawing/2014/main" id="{9A2EB02E-D169-0649-AED7-E7852D84580B}"/>
                  </a:ext>
                </a:extLst>
              </p:cNvPr>
              <p:cNvGrpSpPr/>
              <p:nvPr/>
            </p:nvGrpSpPr>
            <p:grpSpPr>
              <a:xfrm>
                <a:off x="7835147" y="697962"/>
                <a:ext cx="576064" cy="648072"/>
                <a:chOff x="8093968" y="726250"/>
                <a:chExt cx="576064" cy="648072"/>
              </a:xfrm>
            </p:grpSpPr>
            <p:grpSp>
              <p:nvGrpSpPr>
                <p:cNvPr id="50" name="Group 49">
                  <a:extLst>
                    <a:ext uri="{FF2B5EF4-FFF2-40B4-BE49-F238E27FC236}">
                      <a16:creationId xmlns:a16="http://schemas.microsoft.com/office/drawing/2014/main" id="{D47788C5-E3D4-8B40-932E-2441CA1E6E08}"/>
                    </a:ext>
                  </a:extLst>
                </p:cNvPr>
                <p:cNvGrpSpPr/>
                <p:nvPr/>
              </p:nvGrpSpPr>
              <p:grpSpPr>
                <a:xfrm>
                  <a:off x="8093968" y="726250"/>
                  <a:ext cx="576064" cy="648072"/>
                  <a:chOff x="8093968" y="726250"/>
                  <a:chExt cx="576064" cy="648072"/>
                </a:xfrm>
              </p:grpSpPr>
              <p:sp>
                <p:nvSpPr>
                  <p:cNvPr id="52" name="Hexagon 51">
                    <a:extLst>
                      <a:ext uri="{FF2B5EF4-FFF2-40B4-BE49-F238E27FC236}">
                        <a16:creationId xmlns:a16="http://schemas.microsoft.com/office/drawing/2014/main" id="{DE243B08-CA7B-AA4F-976C-8A2EECA974A9}"/>
                      </a:ext>
                    </a:extLst>
                  </p:cNvPr>
                  <p:cNvSpPr/>
                  <p:nvPr/>
                </p:nvSpPr>
                <p:spPr>
                  <a:xfrm rot="5400000">
                    <a:off x="8057964" y="762254"/>
                    <a:ext cx="648072" cy="57606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iangle 52">
                    <a:extLst>
                      <a:ext uri="{FF2B5EF4-FFF2-40B4-BE49-F238E27FC236}">
                        <a16:creationId xmlns:a16="http://schemas.microsoft.com/office/drawing/2014/main" id="{05437244-D165-7A4E-A79B-A0356EE4551C}"/>
                      </a:ext>
                    </a:extLst>
                  </p:cNvPr>
                  <p:cNvSpPr/>
                  <p:nvPr/>
                </p:nvSpPr>
                <p:spPr>
                  <a:xfrm>
                    <a:off x="8093968" y="870266"/>
                    <a:ext cx="288032" cy="360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09F6F57C-5BBF-7449-BAE1-7CC603E6D6CF}"/>
                      </a:ext>
                    </a:extLst>
                  </p:cNvPr>
                  <p:cNvSpPr/>
                  <p:nvPr/>
                </p:nvSpPr>
                <p:spPr>
                  <a:xfrm>
                    <a:off x="8382000" y="870266"/>
                    <a:ext cx="288032" cy="360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EB711C93-7FF8-A048-947A-CCA508335012}"/>
                      </a:ext>
                    </a:extLst>
                  </p:cNvPr>
                  <p:cNvSpPr/>
                  <p:nvPr/>
                </p:nvSpPr>
                <p:spPr>
                  <a:xfrm>
                    <a:off x="8237984" y="728155"/>
                    <a:ext cx="288032" cy="1421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6F2BEEAB-2A4B-E244-BE5E-32EB6FFF8381}"/>
                      </a:ext>
                    </a:extLst>
                  </p:cNvPr>
                  <p:cNvCxnSpPr>
                    <a:cxnSpLocks/>
                    <a:stCxn id="52" idx="4"/>
                    <a:endCxn id="55" idx="4"/>
                  </p:cNvCxnSpPr>
                  <p:nvPr/>
                </p:nvCxnSpPr>
                <p:spPr>
                  <a:xfrm flipH="1">
                    <a:off x="8526016" y="870266"/>
                    <a:ext cx="144016" cy="0"/>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14652DD-8F81-BE4F-B480-49F59AE8725A}"/>
                      </a:ext>
                    </a:extLst>
                  </p:cNvPr>
                  <p:cNvCxnSpPr/>
                  <p:nvPr/>
                </p:nvCxnSpPr>
                <p:spPr>
                  <a:xfrm flipH="1">
                    <a:off x="8093968" y="870266"/>
                    <a:ext cx="144016" cy="0"/>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1EAA7C-36CF-F54F-AB09-7AD67512113E}"/>
                      </a:ext>
                    </a:extLst>
                  </p:cNvPr>
                  <p:cNvCxnSpPr>
                    <a:cxnSpLocks/>
                    <a:stCxn id="52" idx="0"/>
                  </p:cNvCxnSpPr>
                  <p:nvPr/>
                </p:nvCxnSpPr>
                <p:spPr>
                  <a:xfrm flipV="1">
                    <a:off x="8382000" y="1230656"/>
                    <a:ext cx="0" cy="143666"/>
                  </a:xfrm>
                  <a:prstGeom prst="line">
                    <a:avLst/>
                  </a:prstGeom>
                  <a:ln w="28575">
                    <a:solidFill>
                      <a:srgbClr val="385D8A"/>
                    </a:solidFill>
                  </a:ln>
                </p:spPr>
                <p:style>
                  <a:lnRef idx="1">
                    <a:schemeClr val="accent1"/>
                  </a:lnRef>
                  <a:fillRef idx="0">
                    <a:schemeClr val="accent1"/>
                  </a:fillRef>
                  <a:effectRef idx="0">
                    <a:schemeClr val="accent1"/>
                  </a:effectRef>
                  <a:fontRef idx="minor">
                    <a:schemeClr val="tx1"/>
                  </a:fontRef>
                </p:style>
              </p:cxnSp>
            </p:grpSp>
            <p:sp>
              <p:nvSpPr>
                <p:cNvPr id="51" name="Triangle 50">
                  <a:extLst>
                    <a:ext uri="{FF2B5EF4-FFF2-40B4-BE49-F238E27FC236}">
                      <a16:creationId xmlns:a16="http://schemas.microsoft.com/office/drawing/2014/main" id="{29849D66-6906-A248-82B4-707D11BA27A3}"/>
                    </a:ext>
                  </a:extLst>
                </p:cNvPr>
                <p:cNvSpPr/>
                <p:nvPr/>
              </p:nvSpPr>
              <p:spPr>
                <a:xfrm rot="10800000">
                  <a:off x="8242781" y="870266"/>
                  <a:ext cx="288032" cy="360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6A998DF8-5DD7-7644-9045-24C068DE3FC8}"/>
                  </a:ext>
                </a:extLst>
              </p:cNvPr>
              <p:cNvSpPr/>
              <p:nvPr/>
            </p:nvSpPr>
            <p:spPr>
              <a:xfrm>
                <a:off x="7262666" y="1328998"/>
                <a:ext cx="1950635" cy="523220"/>
              </a:xfrm>
              <a:prstGeom prst="rect">
                <a:avLst/>
              </a:prstGeom>
            </p:spPr>
            <p:txBody>
              <a:bodyPr wrap="square">
                <a:spAutoFit/>
              </a:bodyPr>
              <a:lstStyle/>
              <a:p>
                <a:pPr algn="ctr"/>
                <a:r>
                  <a:rPr lang="en-US" sz="1400" b="1" dirty="0">
                    <a:solidFill>
                      <a:srgbClr val="FFFF00"/>
                    </a:solidFill>
                  </a:rPr>
                  <a:t>Disabled retrovirus with ADA gene</a:t>
                </a:r>
                <a:endParaRPr lang="en-US" sz="1400" b="1" dirty="0"/>
              </a:p>
            </p:txBody>
          </p:sp>
        </p:grpSp>
        <p:pic>
          <p:nvPicPr>
            <p:cNvPr id="62" name="Picture 3" descr="C:\Users\Lhakpa Wangyal\Desktop\Vector.gif">
              <a:extLst>
                <a:ext uri="{FF2B5EF4-FFF2-40B4-BE49-F238E27FC236}">
                  <a16:creationId xmlns:a16="http://schemas.microsoft.com/office/drawing/2014/main" id="{E3C3A15B-9B5A-B744-9374-4AEED5F0A93C}"/>
                </a:ext>
              </a:extLst>
            </p:cNvPr>
            <p:cNvPicPr>
              <a:picLocks noChangeAspect="1" noChangeArrowheads="1"/>
            </p:cNvPicPr>
            <p:nvPr/>
          </p:nvPicPr>
          <p:blipFill>
            <a:blip r:embed="rId2" cstate="print">
              <a:duotone>
                <a:schemeClr val="accent6">
                  <a:shade val="45000"/>
                  <a:satMod val="135000"/>
                </a:schemeClr>
                <a:prstClr val="white"/>
              </a:duotone>
            </a:blip>
            <a:srcRect l="28864" r="33272" b="78767"/>
            <a:stretch>
              <a:fillRect/>
            </a:stretch>
          </p:blipFill>
          <p:spPr bwMode="auto">
            <a:xfrm rot="5400000">
              <a:off x="8211002" y="694077"/>
              <a:ext cx="326659" cy="148938"/>
            </a:xfrm>
            <a:prstGeom prst="rect">
              <a:avLst/>
            </a:prstGeom>
            <a:noFill/>
          </p:spPr>
        </p:pic>
      </p:grpSp>
      <p:sp>
        <p:nvSpPr>
          <p:cNvPr id="65" name="Down Arrow 64">
            <a:extLst>
              <a:ext uri="{FF2B5EF4-FFF2-40B4-BE49-F238E27FC236}">
                <a16:creationId xmlns:a16="http://schemas.microsoft.com/office/drawing/2014/main" id="{28C9696E-3C37-3649-B3FE-9B6578799E31}"/>
              </a:ext>
            </a:extLst>
          </p:cNvPr>
          <p:cNvSpPr/>
          <p:nvPr/>
        </p:nvSpPr>
        <p:spPr>
          <a:xfrm flipH="1">
            <a:off x="8302331" y="1577259"/>
            <a:ext cx="163156" cy="194666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0B38C611-7EE2-9945-A81D-753EB023B4E9}"/>
              </a:ext>
            </a:extLst>
          </p:cNvPr>
          <p:cNvGrpSpPr/>
          <p:nvPr/>
        </p:nvGrpSpPr>
        <p:grpSpPr>
          <a:xfrm>
            <a:off x="7050314" y="3450593"/>
            <a:ext cx="2202206" cy="1495139"/>
            <a:chOff x="7050314" y="3450593"/>
            <a:chExt cx="2202206" cy="1495139"/>
          </a:xfrm>
        </p:grpSpPr>
        <p:sp>
          <p:nvSpPr>
            <p:cNvPr id="61" name="Rectangle 60">
              <a:extLst>
                <a:ext uri="{FF2B5EF4-FFF2-40B4-BE49-F238E27FC236}">
                  <a16:creationId xmlns:a16="http://schemas.microsoft.com/office/drawing/2014/main" id="{E5211FCC-1D0A-184E-AC3F-B7743568AE1B}"/>
                </a:ext>
              </a:extLst>
            </p:cNvPr>
            <p:cNvSpPr/>
            <p:nvPr/>
          </p:nvSpPr>
          <p:spPr>
            <a:xfrm>
              <a:off x="7416823" y="4422512"/>
              <a:ext cx="1835697" cy="523220"/>
            </a:xfrm>
            <a:prstGeom prst="rect">
              <a:avLst/>
            </a:prstGeom>
          </p:spPr>
          <p:txBody>
            <a:bodyPr wrap="square">
              <a:spAutoFit/>
            </a:bodyPr>
            <a:lstStyle/>
            <a:p>
              <a:pPr algn="ctr"/>
              <a:r>
                <a:rPr lang="en-US" sz="1400" b="1" dirty="0">
                  <a:solidFill>
                    <a:srgbClr val="FFFF00"/>
                  </a:solidFill>
                </a:rPr>
                <a:t>T lymphocytes from Ashanti De Silva</a:t>
              </a:r>
              <a:endParaRPr lang="en-US" sz="1400" b="1" dirty="0"/>
            </a:p>
          </p:txBody>
        </p:sp>
        <p:grpSp>
          <p:nvGrpSpPr>
            <p:cNvPr id="68" name="Group 67">
              <a:extLst>
                <a:ext uri="{FF2B5EF4-FFF2-40B4-BE49-F238E27FC236}">
                  <a16:creationId xmlns:a16="http://schemas.microsoft.com/office/drawing/2014/main" id="{48ACFF17-7CB9-2049-BAC9-A1DE5C211EC4}"/>
                </a:ext>
              </a:extLst>
            </p:cNvPr>
            <p:cNvGrpSpPr/>
            <p:nvPr/>
          </p:nvGrpSpPr>
          <p:grpSpPr>
            <a:xfrm rot="20434176">
              <a:off x="7050314" y="3450593"/>
              <a:ext cx="2060646" cy="1169789"/>
              <a:chOff x="6816390" y="2159612"/>
              <a:chExt cx="2060646" cy="1169789"/>
            </a:xfrm>
          </p:grpSpPr>
          <p:grpSp>
            <p:nvGrpSpPr>
              <p:cNvPr id="64" name="Group 63">
                <a:extLst>
                  <a:ext uri="{FF2B5EF4-FFF2-40B4-BE49-F238E27FC236}">
                    <a16:creationId xmlns:a16="http://schemas.microsoft.com/office/drawing/2014/main" id="{16FC0290-BF40-1040-B7BD-5DC1D7C67B93}"/>
                  </a:ext>
                </a:extLst>
              </p:cNvPr>
              <p:cNvGrpSpPr/>
              <p:nvPr/>
            </p:nvGrpSpPr>
            <p:grpSpPr>
              <a:xfrm rot="20374188">
                <a:off x="6816390" y="2159612"/>
                <a:ext cx="763824" cy="855468"/>
                <a:chOff x="5986988" y="1782770"/>
                <a:chExt cx="1350062" cy="1932582"/>
              </a:xfrm>
            </p:grpSpPr>
            <p:sp>
              <p:nvSpPr>
                <p:cNvPr id="63" name="Oval 62">
                  <a:extLst>
                    <a:ext uri="{FF2B5EF4-FFF2-40B4-BE49-F238E27FC236}">
                      <a16:creationId xmlns:a16="http://schemas.microsoft.com/office/drawing/2014/main" id="{267CF47B-0D25-3348-9E77-ACC9D26BE553}"/>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2">
                  <a:extLst>
                    <a:ext uri="{FF2B5EF4-FFF2-40B4-BE49-F238E27FC236}">
                      <a16:creationId xmlns:a16="http://schemas.microsoft.com/office/drawing/2014/main" id="{40876DBB-9AD1-0949-A5A5-2653714EF0C9}"/>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6D188CC2-261D-D840-B569-C4AE6CC437CD}"/>
                  </a:ext>
                </a:extLst>
              </p:cNvPr>
              <p:cNvGrpSpPr/>
              <p:nvPr/>
            </p:nvGrpSpPr>
            <p:grpSpPr>
              <a:xfrm rot="9392829">
                <a:off x="7488505" y="2191475"/>
                <a:ext cx="763824" cy="855468"/>
                <a:chOff x="5986988" y="1782770"/>
                <a:chExt cx="1350062" cy="1932582"/>
              </a:xfrm>
            </p:grpSpPr>
            <p:sp>
              <p:nvSpPr>
                <p:cNvPr id="70" name="Oval 62">
                  <a:extLst>
                    <a:ext uri="{FF2B5EF4-FFF2-40B4-BE49-F238E27FC236}">
                      <a16:creationId xmlns:a16="http://schemas.microsoft.com/office/drawing/2014/main" id="{5D092782-7776-4745-814A-C2ED82BD5F5C}"/>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62">
                  <a:extLst>
                    <a:ext uri="{FF2B5EF4-FFF2-40B4-BE49-F238E27FC236}">
                      <a16:creationId xmlns:a16="http://schemas.microsoft.com/office/drawing/2014/main" id="{2C63340A-5D24-1042-99AA-CB4FB9A0FC79}"/>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AA92089E-94EE-3F47-B0A0-D9FDBDDF8525}"/>
                  </a:ext>
                </a:extLst>
              </p:cNvPr>
              <p:cNvGrpSpPr/>
              <p:nvPr/>
            </p:nvGrpSpPr>
            <p:grpSpPr>
              <a:xfrm rot="10800000">
                <a:off x="8113212" y="2473933"/>
                <a:ext cx="763824" cy="855468"/>
                <a:chOff x="5986988" y="1782770"/>
                <a:chExt cx="1350062" cy="1932582"/>
              </a:xfrm>
            </p:grpSpPr>
            <p:sp>
              <p:nvSpPr>
                <p:cNvPr id="74" name="Oval 62">
                  <a:extLst>
                    <a:ext uri="{FF2B5EF4-FFF2-40B4-BE49-F238E27FC236}">
                      <a16:creationId xmlns:a16="http://schemas.microsoft.com/office/drawing/2014/main" id="{F352E8AC-27EC-8D45-BDD4-AF14777E10FE}"/>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62">
                  <a:extLst>
                    <a:ext uri="{FF2B5EF4-FFF2-40B4-BE49-F238E27FC236}">
                      <a16:creationId xmlns:a16="http://schemas.microsoft.com/office/drawing/2014/main" id="{EFFBD388-4624-BA42-BD68-B7334120005E}"/>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77" name="Rectangle 76">
            <a:extLst>
              <a:ext uri="{FF2B5EF4-FFF2-40B4-BE49-F238E27FC236}">
                <a16:creationId xmlns:a16="http://schemas.microsoft.com/office/drawing/2014/main" id="{A873A755-DAC3-6B44-9F0D-52018350CCAD}"/>
              </a:ext>
            </a:extLst>
          </p:cNvPr>
          <p:cNvSpPr/>
          <p:nvPr/>
        </p:nvSpPr>
        <p:spPr>
          <a:xfrm>
            <a:off x="5364088" y="2181834"/>
            <a:ext cx="3027761" cy="523220"/>
          </a:xfrm>
          <a:prstGeom prst="rect">
            <a:avLst/>
          </a:prstGeom>
        </p:spPr>
        <p:txBody>
          <a:bodyPr wrap="square">
            <a:spAutoFit/>
          </a:bodyPr>
          <a:lstStyle/>
          <a:p>
            <a:pPr algn="r"/>
            <a:r>
              <a:rPr lang="en-US" sz="1400" b="1" dirty="0">
                <a:solidFill>
                  <a:srgbClr val="FFFF00"/>
                </a:solidFill>
              </a:rPr>
              <a:t>Retrovirus infects lymphocytes, transfers ADA gene into the cells</a:t>
            </a:r>
            <a:endParaRPr lang="en-US" sz="1400" b="1" dirty="0"/>
          </a:p>
        </p:txBody>
      </p:sp>
      <p:sp>
        <p:nvSpPr>
          <p:cNvPr id="89" name="Down Arrow 88">
            <a:extLst>
              <a:ext uri="{FF2B5EF4-FFF2-40B4-BE49-F238E27FC236}">
                <a16:creationId xmlns:a16="http://schemas.microsoft.com/office/drawing/2014/main" id="{AF10B0DA-140F-DE41-88B2-1EFF0C016FE8}"/>
              </a:ext>
            </a:extLst>
          </p:cNvPr>
          <p:cNvSpPr/>
          <p:nvPr/>
        </p:nvSpPr>
        <p:spPr>
          <a:xfrm rot="6317150" flipH="1">
            <a:off x="6593856" y="3764931"/>
            <a:ext cx="203195" cy="47763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92E89522-FA5E-2943-BCF0-1DB03409B52C}"/>
              </a:ext>
            </a:extLst>
          </p:cNvPr>
          <p:cNvGrpSpPr/>
          <p:nvPr/>
        </p:nvGrpSpPr>
        <p:grpSpPr>
          <a:xfrm>
            <a:off x="4458026" y="3038164"/>
            <a:ext cx="2227491" cy="2310682"/>
            <a:chOff x="4458026" y="3038164"/>
            <a:chExt cx="2227491" cy="2310682"/>
          </a:xfrm>
        </p:grpSpPr>
        <p:sp>
          <p:nvSpPr>
            <p:cNvPr id="121" name="Rectangle 120">
              <a:extLst>
                <a:ext uri="{FF2B5EF4-FFF2-40B4-BE49-F238E27FC236}">
                  <a16:creationId xmlns:a16="http://schemas.microsoft.com/office/drawing/2014/main" id="{739402EB-9DCA-3C49-A22F-A636361BE0AA}"/>
                </a:ext>
              </a:extLst>
            </p:cNvPr>
            <p:cNvSpPr/>
            <p:nvPr/>
          </p:nvSpPr>
          <p:spPr>
            <a:xfrm>
              <a:off x="4486422" y="4825626"/>
              <a:ext cx="2199095" cy="523220"/>
            </a:xfrm>
            <a:prstGeom prst="rect">
              <a:avLst/>
            </a:prstGeom>
          </p:spPr>
          <p:txBody>
            <a:bodyPr wrap="square">
              <a:spAutoFit/>
            </a:bodyPr>
            <a:lstStyle/>
            <a:p>
              <a:pPr algn="ctr"/>
              <a:r>
                <a:rPr lang="en-US" sz="1400" b="1" dirty="0">
                  <a:solidFill>
                    <a:srgbClr val="FFFF00"/>
                  </a:solidFill>
                </a:rPr>
                <a:t>Lymphocytes are grown to ensure ADA gene is active </a:t>
              </a:r>
              <a:endParaRPr lang="en-US" sz="1400" b="1" dirty="0"/>
            </a:p>
          </p:txBody>
        </p:sp>
        <p:grpSp>
          <p:nvGrpSpPr>
            <p:cNvPr id="122" name="Group 121">
              <a:extLst>
                <a:ext uri="{FF2B5EF4-FFF2-40B4-BE49-F238E27FC236}">
                  <a16:creationId xmlns:a16="http://schemas.microsoft.com/office/drawing/2014/main" id="{12C4B2EC-E58F-7E49-B0CC-22D984810DB1}"/>
                </a:ext>
              </a:extLst>
            </p:cNvPr>
            <p:cNvGrpSpPr/>
            <p:nvPr/>
          </p:nvGrpSpPr>
          <p:grpSpPr>
            <a:xfrm>
              <a:off x="4458026" y="3038164"/>
              <a:ext cx="2150280" cy="1942258"/>
              <a:chOff x="4060947" y="2310782"/>
              <a:chExt cx="2150280" cy="1942258"/>
            </a:xfrm>
          </p:grpSpPr>
          <p:grpSp>
            <p:nvGrpSpPr>
              <p:cNvPr id="123" name="Group 122">
                <a:extLst>
                  <a:ext uri="{FF2B5EF4-FFF2-40B4-BE49-F238E27FC236}">
                    <a16:creationId xmlns:a16="http://schemas.microsoft.com/office/drawing/2014/main" id="{3022A15F-200D-D044-ABB9-594E8916F84B}"/>
                  </a:ext>
                </a:extLst>
              </p:cNvPr>
              <p:cNvGrpSpPr/>
              <p:nvPr/>
            </p:nvGrpSpPr>
            <p:grpSpPr>
              <a:xfrm>
                <a:off x="4060947" y="3083251"/>
                <a:ext cx="2060646" cy="1169789"/>
                <a:chOff x="4060947" y="3083251"/>
                <a:chExt cx="2060646" cy="1169789"/>
              </a:xfrm>
            </p:grpSpPr>
            <p:grpSp>
              <p:nvGrpSpPr>
                <p:cNvPr id="139" name="Group 138">
                  <a:extLst>
                    <a:ext uri="{FF2B5EF4-FFF2-40B4-BE49-F238E27FC236}">
                      <a16:creationId xmlns:a16="http://schemas.microsoft.com/office/drawing/2014/main" id="{826BFE08-3D12-8A4B-8335-0CE78647CFE8}"/>
                    </a:ext>
                  </a:extLst>
                </p:cNvPr>
                <p:cNvGrpSpPr/>
                <p:nvPr/>
              </p:nvGrpSpPr>
              <p:grpSpPr>
                <a:xfrm rot="20434176">
                  <a:off x="4060947" y="3083251"/>
                  <a:ext cx="2060646" cy="1169789"/>
                  <a:chOff x="6816390" y="2159612"/>
                  <a:chExt cx="2060646" cy="1169789"/>
                </a:xfrm>
              </p:grpSpPr>
              <p:grpSp>
                <p:nvGrpSpPr>
                  <p:cNvPr id="143" name="Group 142">
                    <a:extLst>
                      <a:ext uri="{FF2B5EF4-FFF2-40B4-BE49-F238E27FC236}">
                        <a16:creationId xmlns:a16="http://schemas.microsoft.com/office/drawing/2014/main" id="{1EFEBDEC-0008-4F4A-AA2D-3AA75BA0E664}"/>
                      </a:ext>
                    </a:extLst>
                  </p:cNvPr>
                  <p:cNvGrpSpPr/>
                  <p:nvPr/>
                </p:nvGrpSpPr>
                <p:grpSpPr>
                  <a:xfrm rot="20374188">
                    <a:off x="6816390" y="2159612"/>
                    <a:ext cx="763824" cy="855468"/>
                    <a:chOff x="5986988" y="1782770"/>
                    <a:chExt cx="1350062" cy="1932582"/>
                  </a:xfrm>
                </p:grpSpPr>
                <p:sp>
                  <p:nvSpPr>
                    <p:cNvPr id="150" name="Oval 62">
                      <a:extLst>
                        <a:ext uri="{FF2B5EF4-FFF2-40B4-BE49-F238E27FC236}">
                          <a16:creationId xmlns:a16="http://schemas.microsoft.com/office/drawing/2014/main" id="{DC427D33-C097-5847-B5FD-FA7E37980121}"/>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62">
                      <a:extLst>
                        <a:ext uri="{FF2B5EF4-FFF2-40B4-BE49-F238E27FC236}">
                          <a16:creationId xmlns:a16="http://schemas.microsoft.com/office/drawing/2014/main" id="{D84402F6-5305-044C-A538-8AC5CD0FE53B}"/>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B3A78C01-866E-5E46-95FA-EE8027412B76}"/>
                      </a:ext>
                    </a:extLst>
                  </p:cNvPr>
                  <p:cNvGrpSpPr/>
                  <p:nvPr/>
                </p:nvGrpSpPr>
                <p:grpSpPr>
                  <a:xfrm rot="9392829">
                    <a:off x="7488505" y="2191475"/>
                    <a:ext cx="763824" cy="855468"/>
                    <a:chOff x="5986988" y="1782770"/>
                    <a:chExt cx="1350062" cy="1932582"/>
                  </a:xfrm>
                </p:grpSpPr>
                <p:sp>
                  <p:nvSpPr>
                    <p:cNvPr id="148" name="Oval 62">
                      <a:extLst>
                        <a:ext uri="{FF2B5EF4-FFF2-40B4-BE49-F238E27FC236}">
                          <a16:creationId xmlns:a16="http://schemas.microsoft.com/office/drawing/2014/main" id="{1EE224DA-FFEC-B247-833D-6B29B35F696D}"/>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62">
                      <a:extLst>
                        <a:ext uri="{FF2B5EF4-FFF2-40B4-BE49-F238E27FC236}">
                          <a16:creationId xmlns:a16="http://schemas.microsoft.com/office/drawing/2014/main" id="{E0886748-2999-F145-8020-EA93760D331B}"/>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A66EA93D-D480-C24F-A392-9E14A2E6DB30}"/>
                      </a:ext>
                    </a:extLst>
                  </p:cNvPr>
                  <p:cNvGrpSpPr/>
                  <p:nvPr/>
                </p:nvGrpSpPr>
                <p:grpSpPr>
                  <a:xfrm rot="10800000">
                    <a:off x="8113212" y="2473933"/>
                    <a:ext cx="763824" cy="855468"/>
                    <a:chOff x="5986988" y="1782770"/>
                    <a:chExt cx="1350062" cy="1932582"/>
                  </a:xfrm>
                </p:grpSpPr>
                <p:sp>
                  <p:nvSpPr>
                    <p:cNvPr id="146" name="Oval 62">
                      <a:extLst>
                        <a:ext uri="{FF2B5EF4-FFF2-40B4-BE49-F238E27FC236}">
                          <a16:creationId xmlns:a16="http://schemas.microsoft.com/office/drawing/2014/main" id="{486D22FA-F43A-7A41-8BDE-A348E785A889}"/>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62">
                      <a:extLst>
                        <a:ext uri="{FF2B5EF4-FFF2-40B4-BE49-F238E27FC236}">
                          <a16:creationId xmlns:a16="http://schemas.microsoft.com/office/drawing/2014/main" id="{8DE6C02A-6127-D74C-8474-8C34C982B5C9}"/>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40" name="Picture 3" descr="C:\Users\Lhakpa Wangyal\Desktop\Vector.gif">
                  <a:extLst>
                    <a:ext uri="{FF2B5EF4-FFF2-40B4-BE49-F238E27FC236}">
                      <a16:creationId xmlns:a16="http://schemas.microsoft.com/office/drawing/2014/main" id="{2AAF6B41-6042-B049-B28B-2A517C423A5E}"/>
                    </a:ext>
                  </a:extLst>
                </p:cNvPr>
                <p:cNvPicPr>
                  <a:picLocks noChangeAspect="1" noChangeArrowheads="1"/>
                </p:cNvPicPr>
                <p:nvPr/>
              </p:nvPicPr>
              <p:blipFill>
                <a:blip r:embed="rId2" cstate="print">
                  <a:duotone>
                    <a:schemeClr val="accent6">
                      <a:shade val="45000"/>
                      <a:satMod val="135000"/>
                    </a:schemeClr>
                    <a:prstClr val="white"/>
                  </a:duotone>
                </a:blip>
                <a:srcRect l="28864" r="33272" b="78767"/>
                <a:stretch>
                  <a:fillRect/>
                </a:stretch>
              </p:blipFill>
              <p:spPr bwMode="auto">
                <a:xfrm rot="5400000">
                  <a:off x="5608416" y="3506552"/>
                  <a:ext cx="326659" cy="148938"/>
                </a:xfrm>
                <a:prstGeom prst="rect">
                  <a:avLst/>
                </a:prstGeom>
                <a:noFill/>
              </p:spPr>
            </p:pic>
            <p:pic>
              <p:nvPicPr>
                <p:cNvPr id="141" name="Picture 3" descr="C:\Users\Lhakpa Wangyal\Desktop\Vector.gif">
                  <a:extLst>
                    <a:ext uri="{FF2B5EF4-FFF2-40B4-BE49-F238E27FC236}">
                      <a16:creationId xmlns:a16="http://schemas.microsoft.com/office/drawing/2014/main" id="{E0FD5803-3549-2441-9EF9-AF7BE6DD5B2A}"/>
                    </a:ext>
                  </a:extLst>
                </p:cNvPr>
                <p:cNvPicPr>
                  <a:picLocks noChangeAspect="1" noChangeArrowheads="1"/>
                </p:cNvPicPr>
                <p:nvPr/>
              </p:nvPicPr>
              <p:blipFill>
                <a:blip r:embed="rId2" cstate="print">
                  <a:duotone>
                    <a:schemeClr val="accent6">
                      <a:shade val="45000"/>
                      <a:satMod val="135000"/>
                    </a:schemeClr>
                    <a:prstClr val="white"/>
                  </a:duotone>
                </a:blip>
                <a:srcRect l="28864" r="33272" b="78767"/>
                <a:stretch>
                  <a:fillRect/>
                </a:stretch>
              </p:blipFill>
              <p:spPr bwMode="auto">
                <a:xfrm rot="5400000">
                  <a:off x="4915476" y="3467630"/>
                  <a:ext cx="326659" cy="148938"/>
                </a:xfrm>
                <a:prstGeom prst="rect">
                  <a:avLst/>
                </a:prstGeom>
                <a:noFill/>
              </p:spPr>
            </p:pic>
            <p:pic>
              <p:nvPicPr>
                <p:cNvPr id="142" name="Picture 3" descr="C:\Users\Lhakpa Wangyal\Desktop\Vector.gif">
                  <a:extLst>
                    <a:ext uri="{FF2B5EF4-FFF2-40B4-BE49-F238E27FC236}">
                      <a16:creationId xmlns:a16="http://schemas.microsoft.com/office/drawing/2014/main" id="{E8CD06C8-A26C-2E4A-B836-5CC5D64AF403}"/>
                    </a:ext>
                  </a:extLst>
                </p:cNvPr>
                <p:cNvPicPr>
                  <a:picLocks noChangeAspect="1" noChangeArrowheads="1"/>
                </p:cNvPicPr>
                <p:nvPr/>
              </p:nvPicPr>
              <p:blipFill>
                <a:blip r:embed="rId2" cstate="print">
                  <a:duotone>
                    <a:schemeClr val="accent6">
                      <a:shade val="45000"/>
                      <a:satMod val="135000"/>
                    </a:schemeClr>
                    <a:prstClr val="white"/>
                  </a:duotone>
                </a:blip>
                <a:srcRect l="28864" r="33272" b="78767"/>
                <a:stretch>
                  <a:fillRect/>
                </a:stretch>
              </p:blipFill>
              <p:spPr bwMode="auto">
                <a:xfrm rot="5400000">
                  <a:off x="4252102" y="3708073"/>
                  <a:ext cx="326659" cy="148938"/>
                </a:xfrm>
                <a:prstGeom prst="rect">
                  <a:avLst/>
                </a:prstGeom>
                <a:noFill/>
              </p:spPr>
            </p:pic>
          </p:grpSp>
          <p:grpSp>
            <p:nvGrpSpPr>
              <p:cNvPr id="124" name="Group 123">
                <a:extLst>
                  <a:ext uri="{FF2B5EF4-FFF2-40B4-BE49-F238E27FC236}">
                    <a16:creationId xmlns:a16="http://schemas.microsoft.com/office/drawing/2014/main" id="{A397C84A-80EF-B048-830C-BC353EFD04DA}"/>
                  </a:ext>
                </a:extLst>
              </p:cNvPr>
              <p:cNvGrpSpPr/>
              <p:nvPr/>
            </p:nvGrpSpPr>
            <p:grpSpPr>
              <a:xfrm rot="20756012">
                <a:off x="5447403" y="2342002"/>
                <a:ext cx="763824" cy="855468"/>
                <a:chOff x="5698813" y="2355025"/>
                <a:chExt cx="763824" cy="855468"/>
              </a:xfrm>
            </p:grpSpPr>
            <p:grpSp>
              <p:nvGrpSpPr>
                <p:cNvPr id="135" name="Group 134">
                  <a:extLst>
                    <a:ext uri="{FF2B5EF4-FFF2-40B4-BE49-F238E27FC236}">
                      <a16:creationId xmlns:a16="http://schemas.microsoft.com/office/drawing/2014/main" id="{B0CBAC52-2F77-EC46-9F03-F79328FB1851}"/>
                    </a:ext>
                  </a:extLst>
                </p:cNvPr>
                <p:cNvGrpSpPr/>
                <p:nvPr/>
              </p:nvGrpSpPr>
              <p:grpSpPr>
                <a:xfrm rot="9849237">
                  <a:off x="5698813" y="2355025"/>
                  <a:ext cx="763824" cy="855468"/>
                  <a:chOff x="5986988" y="1782770"/>
                  <a:chExt cx="1350062" cy="1932582"/>
                </a:xfrm>
              </p:grpSpPr>
              <p:sp>
                <p:nvSpPr>
                  <p:cNvPr id="137" name="Oval 62">
                    <a:extLst>
                      <a:ext uri="{FF2B5EF4-FFF2-40B4-BE49-F238E27FC236}">
                        <a16:creationId xmlns:a16="http://schemas.microsoft.com/office/drawing/2014/main" id="{F1F8CBAC-C653-E04F-979B-EDDCEEF427F4}"/>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62">
                    <a:extLst>
                      <a:ext uri="{FF2B5EF4-FFF2-40B4-BE49-F238E27FC236}">
                        <a16:creationId xmlns:a16="http://schemas.microsoft.com/office/drawing/2014/main" id="{045CFB2C-A673-DC42-BC19-AFCE2F8177CD}"/>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6" name="Picture 3" descr="C:\Users\Lhakpa Wangyal\Desktop\Vector.gif">
                  <a:extLst>
                    <a:ext uri="{FF2B5EF4-FFF2-40B4-BE49-F238E27FC236}">
                      <a16:creationId xmlns:a16="http://schemas.microsoft.com/office/drawing/2014/main" id="{0DBEEDC0-5D58-CD42-A809-1EB90E050E6A}"/>
                    </a:ext>
                  </a:extLst>
                </p:cNvPr>
                <p:cNvPicPr>
                  <a:picLocks noChangeAspect="1" noChangeArrowheads="1"/>
                </p:cNvPicPr>
                <p:nvPr/>
              </p:nvPicPr>
              <p:blipFill>
                <a:blip r:embed="rId2" cstate="print">
                  <a:duotone>
                    <a:schemeClr val="accent6">
                      <a:shade val="45000"/>
                      <a:satMod val="135000"/>
                    </a:schemeClr>
                    <a:prstClr val="white"/>
                  </a:duotone>
                </a:blip>
                <a:srcRect l="28864" r="33272" b="78767"/>
                <a:stretch>
                  <a:fillRect/>
                </a:stretch>
              </p:blipFill>
              <p:spPr bwMode="auto">
                <a:xfrm rot="5615061">
                  <a:off x="5935303" y="2689740"/>
                  <a:ext cx="326659" cy="148938"/>
                </a:xfrm>
                <a:prstGeom prst="rect">
                  <a:avLst/>
                </a:prstGeom>
                <a:noFill/>
              </p:spPr>
            </p:pic>
          </p:grpSp>
          <p:grpSp>
            <p:nvGrpSpPr>
              <p:cNvPr id="125" name="Group 124">
                <a:extLst>
                  <a:ext uri="{FF2B5EF4-FFF2-40B4-BE49-F238E27FC236}">
                    <a16:creationId xmlns:a16="http://schemas.microsoft.com/office/drawing/2014/main" id="{801E89A5-FE1C-BF42-B12A-C1BDADE713E1}"/>
                  </a:ext>
                </a:extLst>
              </p:cNvPr>
              <p:cNvGrpSpPr/>
              <p:nvPr/>
            </p:nvGrpSpPr>
            <p:grpSpPr>
              <a:xfrm>
                <a:off x="4744588" y="2310782"/>
                <a:ext cx="763824" cy="855468"/>
                <a:chOff x="5020719" y="2253879"/>
                <a:chExt cx="763824" cy="855468"/>
              </a:xfrm>
            </p:grpSpPr>
            <p:grpSp>
              <p:nvGrpSpPr>
                <p:cNvPr id="131" name="Group 130">
                  <a:extLst>
                    <a:ext uri="{FF2B5EF4-FFF2-40B4-BE49-F238E27FC236}">
                      <a16:creationId xmlns:a16="http://schemas.microsoft.com/office/drawing/2014/main" id="{8CE90767-35F4-A844-B0C2-F077CECA8D91}"/>
                    </a:ext>
                  </a:extLst>
                </p:cNvPr>
                <p:cNvGrpSpPr/>
                <p:nvPr/>
              </p:nvGrpSpPr>
              <p:grpSpPr>
                <a:xfrm rot="8442066">
                  <a:off x="5020719" y="2253879"/>
                  <a:ext cx="763824" cy="855468"/>
                  <a:chOff x="5986988" y="1782770"/>
                  <a:chExt cx="1350062" cy="1932582"/>
                </a:xfrm>
              </p:grpSpPr>
              <p:sp>
                <p:nvSpPr>
                  <p:cNvPr id="133" name="Oval 62">
                    <a:extLst>
                      <a:ext uri="{FF2B5EF4-FFF2-40B4-BE49-F238E27FC236}">
                        <a16:creationId xmlns:a16="http://schemas.microsoft.com/office/drawing/2014/main" id="{66D6985B-B3AA-9845-B34B-80FFCEAFBFDF}"/>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62">
                    <a:extLst>
                      <a:ext uri="{FF2B5EF4-FFF2-40B4-BE49-F238E27FC236}">
                        <a16:creationId xmlns:a16="http://schemas.microsoft.com/office/drawing/2014/main" id="{C7004E34-98C8-2341-97AB-026DCE28781F}"/>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2" name="Picture 3" descr="C:\Users\Lhakpa Wangyal\Desktop\Vector.gif">
                  <a:extLst>
                    <a:ext uri="{FF2B5EF4-FFF2-40B4-BE49-F238E27FC236}">
                      <a16:creationId xmlns:a16="http://schemas.microsoft.com/office/drawing/2014/main" id="{2CA7F0E3-DAF8-DD4A-94F9-FC3D4D8E3232}"/>
                    </a:ext>
                  </a:extLst>
                </p:cNvPr>
                <p:cNvPicPr>
                  <a:picLocks noChangeAspect="1" noChangeArrowheads="1"/>
                </p:cNvPicPr>
                <p:nvPr/>
              </p:nvPicPr>
              <p:blipFill>
                <a:blip r:embed="rId2" cstate="print">
                  <a:duotone>
                    <a:schemeClr val="accent6">
                      <a:shade val="45000"/>
                      <a:satMod val="135000"/>
                    </a:schemeClr>
                    <a:prstClr val="white"/>
                  </a:duotone>
                </a:blip>
                <a:srcRect l="28864" r="33272" b="78767"/>
                <a:stretch>
                  <a:fillRect/>
                </a:stretch>
              </p:blipFill>
              <p:spPr bwMode="auto">
                <a:xfrm rot="5615061">
                  <a:off x="5246152" y="2607573"/>
                  <a:ext cx="326659" cy="148938"/>
                </a:xfrm>
                <a:prstGeom prst="rect">
                  <a:avLst/>
                </a:prstGeom>
                <a:noFill/>
              </p:spPr>
            </p:pic>
          </p:grpSp>
          <p:grpSp>
            <p:nvGrpSpPr>
              <p:cNvPr id="126" name="Group 125">
                <a:extLst>
                  <a:ext uri="{FF2B5EF4-FFF2-40B4-BE49-F238E27FC236}">
                    <a16:creationId xmlns:a16="http://schemas.microsoft.com/office/drawing/2014/main" id="{639F8BA3-8D2A-F646-B879-41BA778EB939}"/>
                  </a:ext>
                </a:extLst>
              </p:cNvPr>
              <p:cNvGrpSpPr/>
              <p:nvPr/>
            </p:nvGrpSpPr>
            <p:grpSpPr>
              <a:xfrm>
                <a:off x="4088920" y="2477939"/>
                <a:ext cx="763824" cy="855468"/>
                <a:chOff x="4365445" y="2406750"/>
                <a:chExt cx="763824" cy="855468"/>
              </a:xfrm>
            </p:grpSpPr>
            <p:grpSp>
              <p:nvGrpSpPr>
                <p:cNvPr id="127" name="Group 126">
                  <a:extLst>
                    <a:ext uri="{FF2B5EF4-FFF2-40B4-BE49-F238E27FC236}">
                      <a16:creationId xmlns:a16="http://schemas.microsoft.com/office/drawing/2014/main" id="{CFAB3075-E86B-FC4E-AA05-711022126D22}"/>
                    </a:ext>
                  </a:extLst>
                </p:cNvPr>
                <p:cNvGrpSpPr/>
                <p:nvPr/>
              </p:nvGrpSpPr>
              <p:grpSpPr>
                <a:xfrm rot="19423425">
                  <a:off x="4365445" y="2406750"/>
                  <a:ext cx="763824" cy="855468"/>
                  <a:chOff x="5986988" y="1782770"/>
                  <a:chExt cx="1350062" cy="1932582"/>
                </a:xfrm>
              </p:grpSpPr>
              <p:sp>
                <p:nvSpPr>
                  <p:cNvPr id="129" name="Oval 62">
                    <a:extLst>
                      <a:ext uri="{FF2B5EF4-FFF2-40B4-BE49-F238E27FC236}">
                        <a16:creationId xmlns:a16="http://schemas.microsoft.com/office/drawing/2014/main" id="{E1F4C35D-1860-2243-891C-69B876B2DAA7}"/>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62">
                    <a:extLst>
                      <a:ext uri="{FF2B5EF4-FFF2-40B4-BE49-F238E27FC236}">
                        <a16:creationId xmlns:a16="http://schemas.microsoft.com/office/drawing/2014/main" id="{BC729150-AA5F-F742-884F-0B5D36A5B343}"/>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8" name="Picture 3" descr="C:\Users\Lhakpa Wangyal\Desktop\Vector.gif">
                  <a:extLst>
                    <a:ext uri="{FF2B5EF4-FFF2-40B4-BE49-F238E27FC236}">
                      <a16:creationId xmlns:a16="http://schemas.microsoft.com/office/drawing/2014/main" id="{E547B598-CA58-F148-AD96-D1604D310AE7}"/>
                    </a:ext>
                  </a:extLst>
                </p:cNvPr>
                <p:cNvPicPr>
                  <a:picLocks noChangeAspect="1" noChangeArrowheads="1"/>
                </p:cNvPicPr>
                <p:nvPr/>
              </p:nvPicPr>
              <p:blipFill>
                <a:blip r:embed="rId2" cstate="print">
                  <a:duotone>
                    <a:schemeClr val="accent6">
                      <a:shade val="45000"/>
                      <a:satMod val="135000"/>
                    </a:schemeClr>
                    <a:prstClr val="white"/>
                  </a:duotone>
                </a:blip>
                <a:srcRect l="28864" r="33272" b="78767"/>
                <a:stretch>
                  <a:fillRect/>
                </a:stretch>
              </p:blipFill>
              <p:spPr bwMode="auto">
                <a:xfrm rot="5615061">
                  <a:off x="4569043" y="2806073"/>
                  <a:ext cx="326659" cy="148938"/>
                </a:xfrm>
                <a:prstGeom prst="rect">
                  <a:avLst/>
                </a:prstGeom>
                <a:noFill/>
              </p:spPr>
            </p:pic>
          </p:grpSp>
        </p:grpSp>
      </p:grpSp>
      <p:grpSp>
        <p:nvGrpSpPr>
          <p:cNvPr id="152" name="Group 151">
            <a:extLst>
              <a:ext uri="{FF2B5EF4-FFF2-40B4-BE49-F238E27FC236}">
                <a16:creationId xmlns:a16="http://schemas.microsoft.com/office/drawing/2014/main" id="{A9531D3F-BB47-8E4B-ACF7-738EC811BE6F}"/>
              </a:ext>
            </a:extLst>
          </p:cNvPr>
          <p:cNvGrpSpPr/>
          <p:nvPr/>
        </p:nvGrpSpPr>
        <p:grpSpPr>
          <a:xfrm>
            <a:off x="1596131" y="3431846"/>
            <a:ext cx="2804750" cy="653049"/>
            <a:chOff x="1596131" y="3356579"/>
            <a:chExt cx="2804750" cy="653049"/>
          </a:xfrm>
        </p:grpSpPr>
        <p:sp>
          <p:nvSpPr>
            <p:cNvPr id="153" name="Down Arrow 152">
              <a:extLst>
                <a:ext uri="{FF2B5EF4-FFF2-40B4-BE49-F238E27FC236}">
                  <a16:creationId xmlns:a16="http://schemas.microsoft.com/office/drawing/2014/main" id="{F0DF1C93-9F59-6F41-A9A5-7FCBE6572CA4}"/>
                </a:ext>
              </a:extLst>
            </p:cNvPr>
            <p:cNvSpPr/>
            <p:nvPr/>
          </p:nvSpPr>
          <p:spPr>
            <a:xfrm rot="5400000" flipH="1">
              <a:off x="2862540" y="2543619"/>
              <a:ext cx="199600" cy="273241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74F05DAE-5FF9-114E-8B52-A96F07EA9728}"/>
                </a:ext>
              </a:extLst>
            </p:cNvPr>
            <p:cNvSpPr/>
            <p:nvPr/>
          </p:nvSpPr>
          <p:spPr>
            <a:xfrm>
              <a:off x="1716009" y="3356579"/>
              <a:ext cx="2684872" cy="523220"/>
            </a:xfrm>
            <a:prstGeom prst="rect">
              <a:avLst/>
            </a:prstGeom>
          </p:spPr>
          <p:txBody>
            <a:bodyPr wrap="square">
              <a:spAutoFit/>
            </a:bodyPr>
            <a:lstStyle/>
            <a:p>
              <a:pPr algn="ctr"/>
              <a:r>
                <a:rPr lang="en-US" sz="1400" b="1" dirty="0">
                  <a:solidFill>
                    <a:srgbClr val="FFFF00"/>
                  </a:solidFill>
                </a:rPr>
                <a:t>Genetically altered lymphocytes are reimplanted to produce ADA</a:t>
              </a:r>
              <a:endParaRPr lang="en-US" sz="1400" b="1" dirty="0"/>
            </a:p>
          </p:txBody>
        </p:sp>
      </p:grpSp>
      <p:grpSp>
        <p:nvGrpSpPr>
          <p:cNvPr id="119" name="Group 118">
            <a:extLst>
              <a:ext uri="{FF2B5EF4-FFF2-40B4-BE49-F238E27FC236}">
                <a16:creationId xmlns:a16="http://schemas.microsoft.com/office/drawing/2014/main" id="{57F5C375-A65B-3548-94DE-B072439814C8}"/>
              </a:ext>
            </a:extLst>
          </p:cNvPr>
          <p:cNvGrpSpPr/>
          <p:nvPr/>
        </p:nvGrpSpPr>
        <p:grpSpPr>
          <a:xfrm>
            <a:off x="349656" y="3289548"/>
            <a:ext cx="1718034" cy="1351799"/>
            <a:chOff x="349656" y="3289548"/>
            <a:chExt cx="1718034" cy="1351799"/>
          </a:xfrm>
        </p:grpSpPr>
        <p:pic>
          <p:nvPicPr>
            <p:cNvPr id="114" name="Picture 4" descr="Cynthia and Ashanti in 1992 with the pioneer physicians of gene therapy: (from left) French Anderson, MD; Michael Blaese, MD; and Kenneth Culver, MD. ">
              <a:extLst>
                <a:ext uri="{FF2B5EF4-FFF2-40B4-BE49-F238E27FC236}">
                  <a16:creationId xmlns:a16="http://schemas.microsoft.com/office/drawing/2014/main" id="{0DE0C325-42DF-F143-AAEF-603BECA0D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742" t="59861" r="14846"/>
            <a:stretch/>
          </p:blipFill>
          <p:spPr bwMode="auto">
            <a:xfrm>
              <a:off x="769843" y="3289548"/>
              <a:ext cx="779959" cy="1011371"/>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7A089B2D-9659-0546-B965-FBAFB2E3839A}"/>
                </a:ext>
              </a:extLst>
            </p:cNvPr>
            <p:cNvSpPr/>
            <p:nvPr/>
          </p:nvSpPr>
          <p:spPr>
            <a:xfrm>
              <a:off x="349656" y="4272015"/>
              <a:ext cx="1718034" cy="369332"/>
            </a:xfrm>
            <a:prstGeom prst="rect">
              <a:avLst/>
            </a:prstGeom>
          </p:spPr>
          <p:txBody>
            <a:bodyPr wrap="none">
              <a:spAutoFit/>
            </a:bodyPr>
            <a:lstStyle/>
            <a:p>
              <a:r>
                <a:rPr lang="en-US" b="1" dirty="0">
                  <a:solidFill>
                    <a:srgbClr val="FFFF00"/>
                  </a:solidFill>
                </a:rPr>
                <a:t>Ashanti De Silva</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anim calcmode="lin" valueType="num">
                                      <p:cBhvr>
                                        <p:cTn id="4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49" fill="hold">
                            <p:stCondLst>
                              <p:cond delay="500"/>
                            </p:stCondLst>
                            <p:childTnLst>
                              <p:par>
                                <p:cTn id="50" presetID="23" presetClass="entr" presetSubtype="16"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p:cTn id="52" dur="500" fill="hold"/>
                                        <p:tgtEl>
                                          <p:spTgt spid="4"/>
                                        </p:tgtEl>
                                        <p:attrNameLst>
                                          <p:attrName>ppt_w</p:attrName>
                                        </p:attrNameLst>
                                      </p:cBhvr>
                                      <p:tavLst>
                                        <p:tav tm="0">
                                          <p:val>
                                            <p:fltVal val="0"/>
                                          </p:val>
                                        </p:tav>
                                        <p:tav tm="100000">
                                          <p:val>
                                            <p:strVal val="#ppt_w"/>
                                          </p:val>
                                        </p:tav>
                                      </p:tavLst>
                                    </p:anim>
                                    <p:anim calcmode="lin" valueType="num">
                                      <p:cBhvr>
                                        <p:cTn id="5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nodeType="click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 calcmode="lin" valueType="num">
                                      <p:cBhvr>
                                        <p:cTn id="5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23" presetClass="entr" presetSubtype="16"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p:cTn id="63" dur="500" fill="hold"/>
                                        <p:tgtEl>
                                          <p:spTgt spid="5"/>
                                        </p:tgtEl>
                                        <p:attrNameLst>
                                          <p:attrName>ppt_w</p:attrName>
                                        </p:attrNameLst>
                                      </p:cBhvr>
                                      <p:tavLst>
                                        <p:tav tm="0">
                                          <p:val>
                                            <p:fltVal val="0"/>
                                          </p:val>
                                        </p:tav>
                                        <p:tav tm="100000">
                                          <p:val>
                                            <p:strVal val="#ppt_w"/>
                                          </p:val>
                                        </p:tav>
                                      </p:tavLst>
                                    </p:anim>
                                    <p:anim calcmode="lin" valueType="num">
                                      <p:cBhvr>
                                        <p:cTn id="6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nodeType="click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anim calcmode="lin" valueType="num">
                                      <p:cBhvr>
                                        <p:cTn id="6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70"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fltVal val="0"/>
                                          </p:val>
                                        </p:tav>
                                        <p:tav tm="100000">
                                          <p:val>
                                            <p:strVal val="#ppt_w"/>
                                          </p:val>
                                        </p:tav>
                                      </p:tavLst>
                                    </p:anim>
                                    <p:anim calcmode="lin" valueType="num">
                                      <p:cBhvr>
                                        <p:cTn id="76"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60" grpId="0" animBg="1"/>
      <p:bldP spid="35" grpId="0" animBg="1"/>
      <p:bldP spid="65" grpId="0" animBg="1"/>
      <p:bldP spid="77" grpId="0"/>
      <p:bldP spid="8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6074"/>
            <a:ext cx="9144000" cy="857250"/>
          </a:xfrm>
        </p:spPr>
        <p:txBody>
          <a:bodyPr>
            <a:normAutofit fontScale="90000"/>
          </a:bodyPr>
          <a:lstStyle/>
          <a:p>
            <a:r>
              <a:rPr lang="en-US" sz="3200" b="1" dirty="0"/>
              <a:t>For permanent cure of ADA deficiency by gene Therapy….</a:t>
            </a:r>
            <a:endParaRPr lang="en-US" sz="3600" b="1" dirty="0">
              <a:solidFill>
                <a:srgbClr val="FFFF00"/>
              </a:solidFill>
            </a:endParaRPr>
          </a:p>
        </p:txBody>
      </p:sp>
      <p:sp>
        <p:nvSpPr>
          <p:cNvPr id="4" name="Rectangle 3"/>
          <p:cNvSpPr/>
          <p:nvPr/>
        </p:nvSpPr>
        <p:spPr>
          <a:xfrm>
            <a:off x="179512" y="1417340"/>
            <a:ext cx="8784976" cy="1200329"/>
          </a:xfrm>
          <a:prstGeom prst="rect">
            <a:avLst/>
          </a:prstGeom>
        </p:spPr>
        <p:txBody>
          <a:bodyPr wrap="square">
            <a:spAutoFit/>
          </a:bodyPr>
          <a:lstStyle/>
          <a:p>
            <a:pPr algn="just"/>
            <a:r>
              <a:rPr lang="en-US" sz="2400" b="1" dirty="0"/>
              <a:t>Gene therapy could be a </a:t>
            </a:r>
            <a:r>
              <a:rPr lang="en-US" sz="2400" b="1" dirty="0">
                <a:solidFill>
                  <a:srgbClr val="FFFF00"/>
                </a:solidFill>
              </a:rPr>
              <a:t>permanent cure</a:t>
            </a:r>
            <a:r>
              <a:rPr lang="en-US" sz="2400" b="1" dirty="0"/>
              <a:t> if the gene isolate from marrow cells producing ADA is introduced into cells at </a:t>
            </a:r>
            <a:r>
              <a:rPr lang="en-US" sz="2400" b="1" dirty="0">
                <a:solidFill>
                  <a:srgbClr val="FFFF00"/>
                </a:solidFill>
              </a:rPr>
              <a:t>early embryonic stages</a:t>
            </a:r>
            <a:r>
              <a:rPr lang="en-US" sz="2400" b="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93204"/>
            <a:ext cx="8820472" cy="857250"/>
          </a:xfrm>
        </p:spPr>
        <p:txBody>
          <a:bodyPr>
            <a:noAutofit/>
          </a:bodyPr>
          <a:lstStyle/>
          <a:p>
            <a:r>
              <a:rPr lang="en-US" sz="2000" dirty="0"/>
              <a:t>Three </a:t>
            </a:r>
            <a:r>
              <a:rPr lang="en-US" sz="2000" dirty="0">
                <a:solidFill>
                  <a:srgbClr val="FFFF00"/>
                </a:solidFill>
              </a:rPr>
              <a:t>critical research areas of biotechnology</a:t>
            </a:r>
            <a:endParaRPr lang="en-US" sz="2000" dirty="0"/>
          </a:p>
        </p:txBody>
      </p:sp>
      <p:grpSp>
        <p:nvGrpSpPr>
          <p:cNvPr id="5" name="Group 4">
            <a:extLst>
              <a:ext uri="{FF2B5EF4-FFF2-40B4-BE49-F238E27FC236}">
                <a16:creationId xmlns:a16="http://schemas.microsoft.com/office/drawing/2014/main" id="{91FAFA26-6AC5-4C4C-BFE0-47FED6C759D5}"/>
              </a:ext>
            </a:extLst>
          </p:cNvPr>
          <p:cNvGrpSpPr/>
          <p:nvPr/>
        </p:nvGrpSpPr>
        <p:grpSpPr>
          <a:xfrm>
            <a:off x="2522392" y="769266"/>
            <a:ext cx="3946895" cy="1728192"/>
            <a:chOff x="3174584" y="-484136"/>
            <a:chExt cx="1881985" cy="2139648"/>
          </a:xfrm>
        </p:grpSpPr>
        <p:sp>
          <p:nvSpPr>
            <p:cNvPr id="6" name="Oval 5">
              <a:extLst>
                <a:ext uri="{FF2B5EF4-FFF2-40B4-BE49-F238E27FC236}">
                  <a16:creationId xmlns:a16="http://schemas.microsoft.com/office/drawing/2014/main" id="{F4A52EE3-A4F6-D448-8327-08D3B30B8753}"/>
                </a:ext>
              </a:extLst>
            </p:cNvPr>
            <p:cNvSpPr/>
            <p:nvPr/>
          </p:nvSpPr>
          <p:spPr>
            <a:xfrm>
              <a:off x="3197867" y="-191232"/>
              <a:ext cx="1846744" cy="1846744"/>
            </a:xfrm>
            <a:prstGeom prst="roundRect">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7" name="Oval 6">
              <a:extLst>
                <a:ext uri="{FF2B5EF4-FFF2-40B4-BE49-F238E27FC236}">
                  <a16:creationId xmlns:a16="http://schemas.microsoft.com/office/drawing/2014/main" id="{7CB7DE46-669C-6E4C-B606-83969A099A16}"/>
                </a:ext>
              </a:extLst>
            </p:cNvPr>
            <p:cNvSpPr txBox="1"/>
            <p:nvPr/>
          </p:nvSpPr>
          <p:spPr>
            <a:xfrm>
              <a:off x="3174584" y="-484136"/>
              <a:ext cx="1881985" cy="1631978"/>
            </a:xfrm>
            <a:prstGeom prst="round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dirty="0">
                  <a:solidFill>
                    <a:srgbClr val="FFFF00"/>
                  </a:solidFill>
                </a:rPr>
                <a:t>Providing the best catalyst </a:t>
              </a:r>
            </a:p>
            <a:p>
              <a:pPr lvl="0" algn="ctr" defTabSz="622300">
                <a:lnSpc>
                  <a:spcPct val="90000"/>
                </a:lnSpc>
                <a:spcBef>
                  <a:spcPct val="0"/>
                </a:spcBef>
                <a:spcAft>
                  <a:spcPct val="35000"/>
                </a:spcAft>
              </a:pPr>
              <a:r>
                <a:rPr lang="en-US" sz="1200" b="1" dirty="0">
                  <a:solidFill>
                    <a:srgbClr val="FFFF00"/>
                  </a:solidFill>
                </a:rPr>
                <a:t>(either in the form of improved microbes or pure enzyme)</a:t>
              </a:r>
            </a:p>
          </p:txBody>
        </p:sp>
      </p:grpSp>
      <p:grpSp>
        <p:nvGrpSpPr>
          <p:cNvPr id="8" name="Group 7">
            <a:extLst>
              <a:ext uri="{FF2B5EF4-FFF2-40B4-BE49-F238E27FC236}">
                <a16:creationId xmlns:a16="http://schemas.microsoft.com/office/drawing/2014/main" id="{37115369-85C5-BC4F-B3E8-7BFF04683A2F}"/>
              </a:ext>
            </a:extLst>
          </p:cNvPr>
          <p:cNvGrpSpPr/>
          <p:nvPr/>
        </p:nvGrpSpPr>
        <p:grpSpPr>
          <a:xfrm>
            <a:off x="4559463" y="2641474"/>
            <a:ext cx="2748839" cy="1491613"/>
            <a:chOff x="4810722" y="980575"/>
            <a:chExt cx="1867239" cy="1846744"/>
          </a:xfrm>
        </p:grpSpPr>
        <p:sp>
          <p:nvSpPr>
            <p:cNvPr id="9" name="Oval 8">
              <a:extLst>
                <a:ext uri="{FF2B5EF4-FFF2-40B4-BE49-F238E27FC236}">
                  <a16:creationId xmlns:a16="http://schemas.microsoft.com/office/drawing/2014/main" id="{C35F8439-DECA-8D41-A220-A1270CEF3A90}"/>
                </a:ext>
              </a:extLst>
            </p:cNvPr>
            <p:cNvSpPr/>
            <p:nvPr/>
          </p:nvSpPr>
          <p:spPr>
            <a:xfrm>
              <a:off x="4810722" y="980575"/>
              <a:ext cx="1846744" cy="1846744"/>
            </a:xfrm>
            <a:prstGeom prst="roundRect">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0" name="Oval 8">
              <a:extLst>
                <a:ext uri="{FF2B5EF4-FFF2-40B4-BE49-F238E27FC236}">
                  <a16:creationId xmlns:a16="http://schemas.microsoft.com/office/drawing/2014/main" id="{47544EEB-9E61-8B41-A845-34E78F6D2929}"/>
                </a:ext>
              </a:extLst>
            </p:cNvPr>
            <p:cNvSpPr txBox="1"/>
            <p:nvPr/>
          </p:nvSpPr>
          <p:spPr>
            <a:xfrm>
              <a:off x="5178999" y="1426335"/>
              <a:ext cx="1498962" cy="1305846"/>
            </a:xfrm>
            <a:prstGeom prst="round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dirty="0">
                  <a:solidFill>
                    <a:srgbClr val="FFFF00"/>
                  </a:solidFill>
                </a:rPr>
                <a:t>Creating optimal conditions </a:t>
              </a:r>
            </a:p>
            <a:p>
              <a:pPr lvl="0" algn="ctr" defTabSz="622300">
                <a:lnSpc>
                  <a:spcPct val="90000"/>
                </a:lnSpc>
                <a:spcBef>
                  <a:spcPct val="0"/>
                </a:spcBef>
                <a:spcAft>
                  <a:spcPct val="35000"/>
                </a:spcAft>
              </a:pPr>
              <a:r>
                <a:rPr lang="en-US" sz="1400" b="1" dirty="0"/>
                <a:t>for catalyst to act</a:t>
              </a:r>
              <a:endParaRPr lang="en-US" sz="1100" b="1" i="1" kern="1200" dirty="0"/>
            </a:p>
          </p:txBody>
        </p:sp>
      </p:grpSp>
      <p:grpSp>
        <p:nvGrpSpPr>
          <p:cNvPr id="11" name="Group 10">
            <a:extLst>
              <a:ext uri="{FF2B5EF4-FFF2-40B4-BE49-F238E27FC236}">
                <a16:creationId xmlns:a16="http://schemas.microsoft.com/office/drawing/2014/main" id="{8662CB7D-843D-9A41-A2DB-A2E9FBCB1E65}"/>
              </a:ext>
            </a:extLst>
          </p:cNvPr>
          <p:cNvGrpSpPr/>
          <p:nvPr/>
        </p:nvGrpSpPr>
        <p:grpSpPr>
          <a:xfrm>
            <a:off x="1187624" y="2613353"/>
            <a:ext cx="2837533" cy="1540291"/>
            <a:chOff x="4165602" y="2876600"/>
            <a:chExt cx="1927487" cy="1907011"/>
          </a:xfrm>
        </p:grpSpPr>
        <p:sp>
          <p:nvSpPr>
            <p:cNvPr id="12" name="Oval 11">
              <a:extLst>
                <a:ext uri="{FF2B5EF4-FFF2-40B4-BE49-F238E27FC236}">
                  <a16:creationId xmlns:a16="http://schemas.microsoft.com/office/drawing/2014/main" id="{4D07A421-3543-7748-A230-3AF48BBA5031}"/>
                </a:ext>
              </a:extLst>
            </p:cNvPr>
            <p:cNvSpPr/>
            <p:nvPr/>
          </p:nvSpPr>
          <p:spPr>
            <a:xfrm>
              <a:off x="4194666" y="2876600"/>
              <a:ext cx="1846744" cy="1846744"/>
            </a:xfrm>
            <a:prstGeom prst="roundRect">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3" name="Oval 10">
              <a:extLst>
                <a:ext uri="{FF2B5EF4-FFF2-40B4-BE49-F238E27FC236}">
                  <a16:creationId xmlns:a16="http://schemas.microsoft.com/office/drawing/2014/main" id="{B151C275-92CD-3440-A4AF-ADBFD74DDFC0}"/>
                </a:ext>
              </a:extLst>
            </p:cNvPr>
            <p:cNvSpPr txBox="1"/>
            <p:nvPr/>
          </p:nvSpPr>
          <p:spPr>
            <a:xfrm>
              <a:off x="4165602" y="3477765"/>
              <a:ext cx="1927487" cy="1305846"/>
            </a:xfrm>
            <a:prstGeom prst="round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algn="ctr"/>
              <a:r>
                <a:rPr lang="en-US" sz="1400" b="1" dirty="0">
                  <a:solidFill>
                    <a:srgbClr val="FFFF00"/>
                  </a:solidFill>
                </a:rPr>
                <a:t>Downstream processing technologies </a:t>
              </a:r>
            </a:p>
            <a:p>
              <a:pPr algn="ctr"/>
              <a:r>
                <a:rPr lang="en-US" sz="1400" dirty="0"/>
                <a:t>to purify protein/organic compound</a:t>
              </a:r>
            </a:p>
          </p:txBody>
        </p:sp>
      </p:grpSp>
      <p:grpSp>
        <p:nvGrpSpPr>
          <p:cNvPr id="14" name="Group 13">
            <a:extLst>
              <a:ext uri="{FF2B5EF4-FFF2-40B4-BE49-F238E27FC236}">
                <a16:creationId xmlns:a16="http://schemas.microsoft.com/office/drawing/2014/main" id="{0394473F-ACB3-7542-8620-DB6CAB521ED6}"/>
              </a:ext>
            </a:extLst>
          </p:cNvPr>
          <p:cNvGrpSpPr/>
          <p:nvPr/>
        </p:nvGrpSpPr>
        <p:grpSpPr>
          <a:xfrm>
            <a:off x="2714159" y="2041116"/>
            <a:ext cx="3240360" cy="1320440"/>
            <a:chOff x="3491880" y="1945821"/>
            <a:chExt cx="1872000" cy="1872000"/>
          </a:xfrm>
        </p:grpSpPr>
        <p:sp>
          <p:nvSpPr>
            <p:cNvPr id="15" name="Oval 14">
              <a:extLst>
                <a:ext uri="{FF2B5EF4-FFF2-40B4-BE49-F238E27FC236}">
                  <a16:creationId xmlns:a16="http://schemas.microsoft.com/office/drawing/2014/main" id="{D972E194-5BED-E947-8817-2C5B906405E4}"/>
                </a:ext>
              </a:extLst>
            </p:cNvPr>
            <p:cNvSpPr/>
            <p:nvPr/>
          </p:nvSpPr>
          <p:spPr>
            <a:xfrm>
              <a:off x="3491880" y="1945821"/>
              <a:ext cx="1872000" cy="1872000"/>
            </a:xfrm>
            <a:prstGeom prst="ellipse">
              <a:avLst/>
            </a:prstGeom>
            <a:solidFill>
              <a:schemeClr val="accent3">
                <a:lumMod val="40000"/>
                <a:lumOff val="60000"/>
              </a:schemeClr>
            </a:solidFill>
            <a:ln w="38100">
              <a:solidFill>
                <a:schemeClr val="tx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Rectangle 15">
              <a:extLst>
                <a:ext uri="{FF2B5EF4-FFF2-40B4-BE49-F238E27FC236}">
                  <a16:creationId xmlns:a16="http://schemas.microsoft.com/office/drawing/2014/main" id="{539A799B-AD92-1D49-A39C-5D54646771FF}"/>
                </a:ext>
              </a:extLst>
            </p:cNvPr>
            <p:cNvSpPr/>
            <p:nvPr/>
          </p:nvSpPr>
          <p:spPr>
            <a:xfrm>
              <a:off x="3602817" y="2435358"/>
              <a:ext cx="1650126" cy="1089529"/>
            </a:xfrm>
            <a:prstGeom prst="rect">
              <a:avLst/>
            </a:prstGeom>
          </p:spPr>
          <p:txBody>
            <a:bodyPr wrap="square">
              <a:spAutoFit/>
            </a:bodyPr>
            <a:lstStyle/>
            <a:p>
              <a:pPr algn="ctr" defTabSz="844550">
                <a:lnSpc>
                  <a:spcPct val="90000"/>
                </a:lnSpc>
                <a:spcBef>
                  <a:spcPct val="0"/>
                </a:spcBef>
                <a:spcAft>
                  <a:spcPct val="35000"/>
                </a:spcAft>
              </a:pPr>
              <a:r>
                <a:rPr lang="en-US" b="1" dirty="0">
                  <a:solidFill>
                    <a:srgbClr val="F79646">
                      <a:lumMod val="50000"/>
                    </a:srgbClr>
                  </a:solidFill>
                </a:rPr>
                <a:t>Three critical research areas of biotechnology </a:t>
              </a:r>
              <a:endParaRPr lang="en-US" sz="1800" b="1" kern="1200" dirty="0">
                <a:solidFill>
                  <a:srgbClr val="F79646">
                    <a:lumMod val="50000"/>
                  </a:srgbClr>
                </a:solidFill>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3"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
                                        <p:tgtEl>
                                          <p:spTgt spid="5"/>
                                        </p:tgtEl>
                                      </p:cBhvr>
                                    </p:animEffect>
                                    <p:anim calcmode="lin" valueType="num">
                                      <p:cBhvr>
                                        <p:cTn id="12" dur="200" fill="hold"/>
                                        <p:tgtEl>
                                          <p:spTgt spid="5"/>
                                        </p:tgtEl>
                                        <p:attrNameLst>
                                          <p:attrName>ppt_x</p:attrName>
                                        </p:attrNameLst>
                                      </p:cBhvr>
                                      <p:tavLst>
                                        <p:tav tm="0">
                                          <p:val>
                                            <p:strVal val="#ppt_x"/>
                                          </p:val>
                                        </p:tav>
                                        <p:tav tm="100000">
                                          <p:val>
                                            <p:strVal val="#ppt_x"/>
                                          </p:val>
                                        </p:tav>
                                      </p:tavLst>
                                    </p:anim>
                                    <p:anim calcmode="lin" valueType="num">
                                      <p:cBhvr>
                                        <p:cTn id="13" dur="200" fill="hold"/>
                                        <p:tgtEl>
                                          <p:spTgt spid="5"/>
                                        </p:tgtEl>
                                        <p:attrNameLst>
                                          <p:attrName>ppt_y</p:attrName>
                                        </p:attrNameLst>
                                      </p:cBhvr>
                                      <p:tavLst>
                                        <p:tav tm="0">
                                          <p:val>
                                            <p:strVal val="#ppt_y+0.31"/>
                                          </p:val>
                                        </p:tav>
                                        <p:tav tm="100000">
                                          <p:val>
                                            <p:strVal val="#ppt_y+0.31"/>
                                          </p:val>
                                        </p:tav>
                                      </p:tavLst>
                                    </p:anim>
                                    <p:anim calcmode="lin" valueType="num">
                                      <p:cBhvr>
                                        <p:cTn id="14" dur="300" decel="50000" fill="hold">
                                          <p:stCondLst>
                                            <p:cond delay="2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 dur="300" decel="50000" fill="hold">
                                          <p:stCondLst>
                                            <p:cond delay="2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3"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
                                        <p:tgtEl>
                                          <p:spTgt spid="8"/>
                                        </p:tgtEl>
                                      </p:cBhvr>
                                    </p:animEffect>
                                    <p:anim calcmode="lin" valueType="num">
                                      <p:cBhvr>
                                        <p:cTn id="21" dur="200" fill="hold"/>
                                        <p:tgtEl>
                                          <p:spTgt spid="8"/>
                                        </p:tgtEl>
                                        <p:attrNameLst>
                                          <p:attrName>ppt_x</p:attrName>
                                        </p:attrNameLst>
                                      </p:cBhvr>
                                      <p:tavLst>
                                        <p:tav tm="0">
                                          <p:val>
                                            <p:strVal val="#ppt_x"/>
                                          </p:val>
                                        </p:tav>
                                        <p:tav tm="100000">
                                          <p:val>
                                            <p:strVal val="#ppt_x"/>
                                          </p:val>
                                        </p:tav>
                                      </p:tavLst>
                                    </p:anim>
                                    <p:anim calcmode="lin" valueType="num">
                                      <p:cBhvr>
                                        <p:cTn id="22" dur="200" fill="hold"/>
                                        <p:tgtEl>
                                          <p:spTgt spid="8"/>
                                        </p:tgtEl>
                                        <p:attrNameLst>
                                          <p:attrName>ppt_y</p:attrName>
                                        </p:attrNameLst>
                                      </p:cBhvr>
                                      <p:tavLst>
                                        <p:tav tm="0">
                                          <p:val>
                                            <p:strVal val="#ppt_y+0.31"/>
                                          </p:val>
                                        </p:tav>
                                        <p:tav tm="100000">
                                          <p:val>
                                            <p:strVal val="#ppt_y+0.31"/>
                                          </p:val>
                                        </p:tav>
                                      </p:tavLst>
                                    </p:anim>
                                    <p:anim calcmode="lin" valueType="num">
                                      <p:cBhvr>
                                        <p:cTn id="23" dur="300" decel="50000" fill="hold">
                                          <p:stCondLst>
                                            <p:cond delay="2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4" dur="300" decel="50000" fill="hold">
                                          <p:stCondLst>
                                            <p:cond delay="2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3"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
                                        <p:tgtEl>
                                          <p:spTgt spid="11"/>
                                        </p:tgtEl>
                                      </p:cBhvr>
                                    </p:animEffect>
                                    <p:anim calcmode="lin" valueType="num">
                                      <p:cBhvr>
                                        <p:cTn id="30" dur="200" fill="hold"/>
                                        <p:tgtEl>
                                          <p:spTgt spid="11"/>
                                        </p:tgtEl>
                                        <p:attrNameLst>
                                          <p:attrName>ppt_x</p:attrName>
                                        </p:attrNameLst>
                                      </p:cBhvr>
                                      <p:tavLst>
                                        <p:tav tm="0">
                                          <p:val>
                                            <p:strVal val="#ppt_x"/>
                                          </p:val>
                                        </p:tav>
                                        <p:tav tm="100000">
                                          <p:val>
                                            <p:strVal val="#ppt_x"/>
                                          </p:val>
                                        </p:tav>
                                      </p:tavLst>
                                    </p:anim>
                                    <p:anim calcmode="lin" valueType="num">
                                      <p:cBhvr>
                                        <p:cTn id="31" dur="200" fill="hold"/>
                                        <p:tgtEl>
                                          <p:spTgt spid="11"/>
                                        </p:tgtEl>
                                        <p:attrNameLst>
                                          <p:attrName>ppt_y</p:attrName>
                                        </p:attrNameLst>
                                      </p:cBhvr>
                                      <p:tavLst>
                                        <p:tav tm="0">
                                          <p:val>
                                            <p:strVal val="#ppt_y+0.31"/>
                                          </p:val>
                                        </p:tav>
                                        <p:tav tm="100000">
                                          <p:val>
                                            <p:strVal val="#ppt_y+0.31"/>
                                          </p:val>
                                        </p:tav>
                                      </p:tavLst>
                                    </p:anim>
                                    <p:anim calcmode="lin" valueType="num">
                                      <p:cBhvr>
                                        <p:cTn id="32" dur="300" decel="50000" fill="hold">
                                          <p:stCondLst>
                                            <p:cond delay="2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3" dur="300" decel="50000" fill="hold">
                                          <p:stCondLst>
                                            <p:cond delay="2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884"/>
            <a:ext cx="8229600" cy="857250"/>
          </a:xfrm>
        </p:spPr>
        <p:txBody>
          <a:bodyPr>
            <a:normAutofit/>
          </a:bodyPr>
          <a:lstStyle/>
          <a:p>
            <a:r>
              <a:rPr lang="en-US" sz="2000" b="1" dirty="0"/>
              <a:t>Molecular Diagnosis</a:t>
            </a:r>
            <a:endParaRPr lang="en-US" sz="2000" b="1" dirty="0">
              <a:solidFill>
                <a:srgbClr val="FFFF00"/>
              </a:solidFill>
            </a:endParaRPr>
          </a:p>
        </p:txBody>
      </p:sp>
      <p:sp>
        <p:nvSpPr>
          <p:cNvPr id="3" name="Content Placeholder 2"/>
          <p:cNvSpPr>
            <a:spLocks noGrp="1"/>
          </p:cNvSpPr>
          <p:nvPr>
            <p:ph idx="1"/>
          </p:nvPr>
        </p:nvSpPr>
        <p:spPr>
          <a:xfrm>
            <a:off x="72008" y="841276"/>
            <a:ext cx="8964488" cy="4528666"/>
          </a:xfrm>
        </p:spPr>
        <p:txBody>
          <a:bodyPr>
            <a:noAutofit/>
          </a:bodyPr>
          <a:lstStyle/>
          <a:p>
            <a:pPr algn="just"/>
            <a:r>
              <a:rPr lang="en-US" sz="1800" dirty="0"/>
              <a:t>For effective treatment of a disease, </a:t>
            </a:r>
            <a:r>
              <a:rPr lang="en-US" sz="1800" b="1" dirty="0">
                <a:solidFill>
                  <a:srgbClr val="FFFF00"/>
                </a:solidFill>
              </a:rPr>
              <a:t>early diagnosis and understanding its </a:t>
            </a:r>
            <a:r>
              <a:rPr lang="en-US" sz="1800" b="1" dirty="0" err="1">
                <a:solidFill>
                  <a:srgbClr val="FFFF00"/>
                </a:solidFill>
              </a:rPr>
              <a:t>pathophysiology</a:t>
            </a:r>
            <a:r>
              <a:rPr lang="en-US" sz="1800" dirty="0"/>
              <a:t> is very important. </a:t>
            </a:r>
          </a:p>
          <a:p>
            <a:pPr algn="just"/>
            <a:r>
              <a:rPr lang="en-US" sz="1800" b="1" dirty="0">
                <a:solidFill>
                  <a:srgbClr val="FFFF00"/>
                </a:solidFill>
              </a:rPr>
              <a:t>Presence of a pathogen</a:t>
            </a:r>
            <a:r>
              <a:rPr lang="en-US" sz="1800" b="1" dirty="0"/>
              <a:t> </a:t>
            </a:r>
            <a:r>
              <a:rPr lang="en-US" sz="1800" dirty="0"/>
              <a:t>(bacteria, viruses, etc.) is normally </a:t>
            </a:r>
            <a:r>
              <a:rPr lang="en-US" sz="1800" dirty="0">
                <a:solidFill>
                  <a:srgbClr val="FFFF00"/>
                </a:solidFill>
              </a:rPr>
              <a:t>suspected only when the pathogen has produced a disease symptom. </a:t>
            </a:r>
            <a:r>
              <a:rPr lang="en-US" sz="1800" dirty="0"/>
              <a:t>By this time the concentration of pathogen is already very high in the body. </a:t>
            </a:r>
          </a:p>
          <a:p>
            <a:pPr algn="just"/>
            <a:r>
              <a:rPr lang="en-US" sz="1800" b="1" dirty="0">
                <a:solidFill>
                  <a:srgbClr val="FFFF00"/>
                </a:solidFill>
              </a:rPr>
              <a:t>Early detection of disease is not possible using conventional methods of diagnosis </a:t>
            </a:r>
            <a:r>
              <a:rPr lang="en-US" sz="1800" dirty="0"/>
              <a:t>(serum and urine analysis, etc.)</a:t>
            </a:r>
          </a:p>
          <a:p>
            <a:pPr algn="just"/>
            <a:r>
              <a:rPr lang="en-US" sz="1800" dirty="0"/>
              <a:t>Techniques that helps in early diagnosis or risk of diseases are;</a:t>
            </a:r>
          </a:p>
          <a:p>
            <a:pPr lvl="1" algn="just"/>
            <a:r>
              <a:rPr lang="en-US" sz="1800" b="1" dirty="0">
                <a:solidFill>
                  <a:srgbClr val="FFFF00"/>
                </a:solidFill>
              </a:rPr>
              <a:t>Polymerase Chain Reaction (PCR)</a:t>
            </a:r>
          </a:p>
          <a:p>
            <a:pPr lvl="1" algn="just"/>
            <a:r>
              <a:rPr lang="en-US" sz="1800" b="1" dirty="0">
                <a:solidFill>
                  <a:srgbClr val="FFFF00"/>
                </a:solidFill>
              </a:rPr>
              <a:t>Enzyme Linked Immuno-sorbent Assay (ELISA)</a:t>
            </a:r>
          </a:p>
          <a:p>
            <a:pPr lvl="1" algn="just"/>
            <a:r>
              <a:rPr lang="en-US" sz="1800" b="1" dirty="0">
                <a:solidFill>
                  <a:srgbClr val="FFFF00"/>
                </a:solidFill>
              </a:rPr>
              <a:t>Autoradiography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4066"/>
            <a:ext cx="8229600" cy="857250"/>
          </a:xfrm>
        </p:spPr>
        <p:txBody>
          <a:bodyPr>
            <a:normAutofit/>
          </a:bodyPr>
          <a:lstStyle/>
          <a:p>
            <a:r>
              <a:rPr lang="en-US" sz="3200" b="1" dirty="0"/>
              <a:t>PCR as molecular Diagnostic technique</a:t>
            </a:r>
            <a:endParaRPr lang="en-US" sz="3600" b="1" dirty="0">
              <a:solidFill>
                <a:srgbClr val="FFFF00"/>
              </a:solidFill>
            </a:endParaRPr>
          </a:p>
        </p:txBody>
      </p:sp>
      <p:sp>
        <p:nvSpPr>
          <p:cNvPr id="3" name="Content Placeholder 2"/>
          <p:cNvSpPr>
            <a:spLocks noGrp="1"/>
          </p:cNvSpPr>
          <p:nvPr>
            <p:ph idx="1"/>
          </p:nvPr>
        </p:nvSpPr>
        <p:spPr>
          <a:xfrm>
            <a:off x="72008" y="1201316"/>
            <a:ext cx="8964488" cy="4168626"/>
          </a:xfrm>
        </p:spPr>
        <p:txBody>
          <a:bodyPr>
            <a:noAutofit/>
          </a:bodyPr>
          <a:lstStyle/>
          <a:p>
            <a:pPr algn="just"/>
            <a:r>
              <a:rPr lang="en-US" sz="2400" dirty="0"/>
              <a:t>PCR </a:t>
            </a:r>
            <a:r>
              <a:rPr lang="en-US" sz="2400" b="1" dirty="0">
                <a:solidFill>
                  <a:srgbClr val="FFFF00"/>
                </a:solidFill>
              </a:rPr>
              <a:t>detect very low concentration of a bacteria or virus </a:t>
            </a:r>
            <a:r>
              <a:rPr lang="en-US" sz="2400" dirty="0"/>
              <a:t>(at a time when the symptoms of the disease are not yet visible) </a:t>
            </a:r>
            <a:r>
              <a:rPr lang="en-US" sz="2400" b="1" dirty="0">
                <a:solidFill>
                  <a:srgbClr val="FFFF00"/>
                </a:solidFill>
              </a:rPr>
              <a:t>by amplification of their nucleic acid</a:t>
            </a:r>
          </a:p>
          <a:p>
            <a:pPr algn="just"/>
            <a:r>
              <a:rPr lang="en-US" sz="2400" dirty="0"/>
              <a:t>PCR is </a:t>
            </a:r>
            <a:r>
              <a:rPr lang="en-US" sz="2400" dirty="0">
                <a:solidFill>
                  <a:srgbClr val="FFFF00"/>
                </a:solidFill>
              </a:rPr>
              <a:t>used to detect mutations in genes in suspected cancer patients</a:t>
            </a:r>
            <a:r>
              <a:rPr lang="en-US" sz="2400" dirty="0"/>
              <a:t>. </a:t>
            </a:r>
          </a:p>
          <a:p>
            <a:pPr algn="just"/>
            <a:r>
              <a:rPr lang="en-US" sz="2400" dirty="0"/>
              <a:t>PCR is a powerful technique </a:t>
            </a:r>
            <a:r>
              <a:rPr lang="en-US" sz="2400" b="1" dirty="0">
                <a:solidFill>
                  <a:srgbClr val="FFFF00"/>
                </a:solidFill>
              </a:rPr>
              <a:t>to identify many genetic disorders</a:t>
            </a:r>
            <a:r>
              <a:rPr 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8844"/>
            <a:ext cx="8229600" cy="857250"/>
          </a:xfrm>
        </p:spPr>
        <p:txBody>
          <a:bodyPr>
            <a:normAutofit/>
          </a:bodyPr>
          <a:lstStyle/>
          <a:p>
            <a:r>
              <a:rPr lang="en-US" sz="2000" b="1" dirty="0"/>
              <a:t>Autoradiography as molecular Diagnostic technique</a:t>
            </a:r>
            <a:endParaRPr lang="en-US" sz="2000" b="1" dirty="0">
              <a:solidFill>
                <a:srgbClr val="FFFF00"/>
              </a:solidFill>
            </a:endParaRPr>
          </a:p>
        </p:txBody>
      </p:sp>
      <p:sp>
        <p:nvSpPr>
          <p:cNvPr id="3" name="Content Placeholder 2"/>
          <p:cNvSpPr>
            <a:spLocks noGrp="1"/>
          </p:cNvSpPr>
          <p:nvPr>
            <p:ph idx="1"/>
          </p:nvPr>
        </p:nvSpPr>
        <p:spPr>
          <a:xfrm>
            <a:off x="-72008" y="337220"/>
            <a:ext cx="9540552" cy="857250"/>
          </a:xfrm>
        </p:spPr>
        <p:txBody>
          <a:bodyPr>
            <a:noAutofit/>
          </a:bodyPr>
          <a:lstStyle/>
          <a:p>
            <a:pPr marL="173038" indent="-120650" algn="just"/>
            <a:r>
              <a:rPr lang="en-US" sz="1800" dirty="0"/>
              <a:t>Autoradiography </a:t>
            </a:r>
            <a:r>
              <a:rPr lang="en-US" sz="1800" b="1" dirty="0">
                <a:solidFill>
                  <a:srgbClr val="FFFF00"/>
                </a:solidFill>
              </a:rPr>
              <a:t>helps in diagnosis of genetic disorders due to mutation of gene.</a:t>
            </a:r>
          </a:p>
          <a:p>
            <a:pPr marL="173038" indent="-120650" algn="just"/>
            <a:r>
              <a:rPr lang="en-US" sz="1800" dirty="0"/>
              <a:t>Autoradiography involves </a:t>
            </a:r>
            <a:r>
              <a:rPr lang="en-US" sz="1800" b="1" dirty="0">
                <a:solidFill>
                  <a:srgbClr val="FFFF00"/>
                </a:solidFill>
              </a:rPr>
              <a:t>making a radio labeled probe complimentary to normal DNA or RNA.</a:t>
            </a:r>
          </a:p>
        </p:txBody>
      </p:sp>
      <p:sp>
        <p:nvSpPr>
          <p:cNvPr id="4" name="Title 1">
            <a:extLst>
              <a:ext uri="{FF2B5EF4-FFF2-40B4-BE49-F238E27FC236}">
                <a16:creationId xmlns:a16="http://schemas.microsoft.com/office/drawing/2014/main" id="{6A61DAE6-4E5B-DB4C-AEFB-E493D5676075}"/>
              </a:ext>
            </a:extLst>
          </p:cNvPr>
          <p:cNvSpPr txBox="1">
            <a:spLocks/>
          </p:cNvSpPr>
          <p:nvPr/>
        </p:nvSpPr>
        <p:spPr>
          <a:xfrm>
            <a:off x="-72008" y="841276"/>
            <a:ext cx="932452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b="1" dirty="0">
                <a:solidFill>
                  <a:srgbClr val="FFFF00"/>
                </a:solidFill>
              </a:rPr>
              <a:t>Process of diagnosis of genetic disorders due to mutation of gene by autoradiography</a:t>
            </a:r>
            <a:endParaRPr lang="en-US" sz="2000" dirty="0"/>
          </a:p>
        </p:txBody>
      </p:sp>
      <p:sp>
        <p:nvSpPr>
          <p:cNvPr id="5" name="Content Placeholder 2">
            <a:extLst>
              <a:ext uri="{FF2B5EF4-FFF2-40B4-BE49-F238E27FC236}">
                <a16:creationId xmlns:a16="http://schemas.microsoft.com/office/drawing/2014/main" id="{C211B2E0-0CFD-804D-80AE-BE0695D83A01}"/>
              </a:ext>
            </a:extLst>
          </p:cNvPr>
          <p:cNvSpPr txBox="1">
            <a:spLocks/>
          </p:cNvSpPr>
          <p:nvPr/>
        </p:nvSpPr>
        <p:spPr>
          <a:xfrm>
            <a:off x="72008" y="1554510"/>
            <a:ext cx="4644008" cy="27688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buFont typeface="Arial" pitchFamily="34" charset="0"/>
              <a:buNone/>
            </a:pPr>
            <a:r>
              <a:rPr lang="en-US" sz="1800" b="1" dirty="0">
                <a:solidFill>
                  <a:srgbClr val="FFFF00"/>
                </a:solidFill>
              </a:rPr>
              <a:t>A single stranded DNA (or RNA) is tagged with a radioactive molecule (probe)</a:t>
            </a:r>
          </a:p>
          <a:p>
            <a:pPr algn="ctr">
              <a:lnSpc>
                <a:spcPct val="150000"/>
              </a:lnSpc>
              <a:buFont typeface="Arial" pitchFamily="34" charset="0"/>
              <a:buNone/>
            </a:pPr>
            <a:r>
              <a:rPr lang="en-US" sz="1800" b="1" dirty="0">
                <a:solidFill>
                  <a:srgbClr val="FFFF00"/>
                </a:solidFill>
              </a:rPr>
              <a:t> </a:t>
            </a:r>
          </a:p>
          <a:p>
            <a:pPr algn="ctr">
              <a:buFont typeface="Arial" pitchFamily="34" charset="0"/>
              <a:buNone/>
            </a:pPr>
            <a:r>
              <a:rPr lang="en-US" sz="1800" b="1" dirty="0">
                <a:solidFill>
                  <a:srgbClr val="FFFF00"/>
                </a:solidFill>
              </a:rPr>
              <a:t>The radiolabeled probe </a:t>
            </a:r>
            <a:r>
              <a:rPr lang="en-US" sz="1800" b="1" dirty="0" err="1">
                <a:solidFill>
                  <a:srgbClr val="FFFF00"/>
                </a:solidFill>
              </a:rPr>
              <a:t>sDNA</a:t>
            </a:r>
            <a:r>
              <a:rPr lang="en-US" sz="1800" b="1" dirty="0">
                <a:solidFill>
                  <a:srgbClr val="FFFF00"/>
                </a:solidFill>
              </a:rPr>
              <a:t> or sRNA is allowed to </a:t>
            </a:r>
            <a:r>
              <a:rPr lang="en-US" sz="1800" b="1" dirty="0" err="1">
                <a:solidFill>
                  <a:srgbClr val="FFFF00"/>
                </a:solidFill>
              </a:rPr>
              <a:t>hybridise</a:t>
            </a:r>
            <a:r>
              <a:rPr lang="en-US" sz="1800" b="1" dirty="0">
                <a:solidFill>
                  <a:srgbClr val="FFFF00"/>
                </a:solidFill>
              </a:rPr>
              <a:t> to its complementary DNA in a clone of cells </a:t>
            </a:r>
          </a:p>
          <a:p>
            <a:pPr algn="ctr">
              <a:buFont typeface="Arial" pitchFamily="34" charset="0"/>
              <a:buNone/>
            </a:pPr>
            <a:endParaRPr lang="en-US" sz="1800" b="1" dirty="0">
              <a:solidFill>
                <a:srgbClr val="FFFF00"/>
              </a:solidFill>
            </a:endParaRPr>
          </a:p>
          <a:p>
            <a:pPr algn="ctr">
              <a:lnSpc>
                <a:spcPct val="150000"/>
              </a:lnSpc>
              <a:buFont typeface="Arial" pitchFamily="34" charset="0"/>
              <a:buNone/>
            </a:pPr>
            <a:r>
              <a:rPr lang="en-US" sz="1800" b="1" dirty="0">
                <a:solidFill>
                  <a:srgbClr val="FFFF00"/>
                </a:solidFill>
              </a:rPr>
              <a:t>Detected using autoradiography </a:t>
            </a:r>
          </a:p>
          <a:p>
            <a:pPr algn="ctr">
              <a:lnSpc>
                <a:spcPct val="150000"/>
              </a:lnSpc>
              <a:buFont typeface="Arial" pitchFamily="34" charset="0"/>
              <a:buNone/>
            </a:pPr>
            <a:endParaRPr lang="en-US" sz="1800" b="1" dirty="0">
              <a:solidFill>
                <a:srgbClr val="FFFF00"/>
              </a:solidFill>
            </a:endParaRPr>
          </a:p>
        </p:txBody>
      </p:sp>
      <p:sp>
        <p:nvSpPr>
          <p:cNvPr id="6" name="Down Arrow 5">
            <a:extLst>
              <a:ext uri="{FF2B5EF4-FFF2-40B4-BE49-F238E27FC236}">
                <a16:creationId xmlns:a16="http://schemas.microsoft.com/office/drawing/2014/main" id="{B8559A08-3189-EC4B-BA56-0E363FEA6925}"/>
              </a:ext>
            </a:extLst>
          </p:cNvPr>
          <p:cNvSpPr/>
          <p:nvPr/>
        </p:nvSpPr>
        <p:spPr>
          <a:xfrm>
            <a:off x="2349733" y="2168700"/>
            <a:ext cx="158116" cy="41785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50F65013-23A5-2E4F-B5CE-4FDBD8F677AD}"/>
              </a:ext>
            </a:extLst>
          </p:cNvPr>
          <p:cNvSpPr/>
          <p:nvPr/>
        </p:nvSpPr>
        <p:spPr>
          <a:xfrm>
            <a:off x="2352246" y="3529044"/>
            <a:ext cx="158116" cy="41785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651A0BDB-9CB9-744A-899E-F8FDEA57F663}"/>
              </a:ext>
            </a:extLst>
          </p:cNvPr>
          <p:cNvSpPr/>
          <p:nvPr/>
        </p:nvSpPr>
        <p:spPr>
          <a:xfrm>
            <a:off x="2349733" y="4323339"/>
            <a:ext cx="158116" cy="41785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9681129-60FB-3B41-BB3C-11A18940A951}"/>
              </a:ext>
            </a:extLst>
          </p:cNvPr>
          <p:cNvSpPr/>
          <p:nvPr/>
        </p:nvSpPr>
        <p:spPr>
          <a:xfrm>
            <a:off x="-36512" y="4708656"/>
            <a:ext cx="8139862" cy="646331"/>
          </a:xfrm>
          <a:prstGeom prst="rect">
            <a:avLst/>
          </a:prstGeom>
        </p:spPr>
        <p:txBody>
          <a:bodyPr wrap="square">
            <a:spAutoFit/>
          </a:bodyPr>
          <a:lstStyle/>
          <a:p>
            <a:pPr algn="just">
              <a:buFont typeface="Arial" pitchFamily="34" charset="0"/>
              <a:buNone/>
            </a:pPr>
            <a:r>
              <a:rPr lang="en-US" b="1" dirty="0">
                <a:solidFill>
                  <a:srgbClr val="FFFF00"/>
                </a:solidFill>
              </a:rPr>
              <a:t>RESULT: The clone having the mutated gene will not appear on the photographic (X-ray film) because the probe will not have complementarity with the mutated gene</a:t>
            </a:r>
            <a:r>
              <a:rPr lang="en-US" dirty="0"/>
              <a:t>. </a:t>
            </a:r>
          </a:p>
        </p:txBody>
      </p:sp>
      <p:grpSp>
        <p:nvGrpSpPr>
          <p:cNvPr id="11" name="Group 10">
            <a:extLst>
              <a:ext uri="{FF2B5EF4-FFF2-40B4-BE49-F238E27FC236}">
                <a16:creationId xmlns:a16="http://schemas.microsoft.com/office/drawing/2014/main" id="{D025D784-C4BD-C140-A2AE-66E487E127AC}"/>
              </a:ext>
            </a:extLst>
          </p:cNvPr>
          <p:cNvGrpSpPr/>
          <p:nvPr/>
        </p:nvGrpSpPr>
        <p:grpSpPr>
          <a:xfrm>
            <a:off x="4666691" y="1419174"/>
            <a:ext cx="4032448" cy="648798"/>
            <a:chOff x="4493339" y="719431"/>
            <a:chExt cx="4032448" cy="648798"/>
          </a:xfrm>
        </p:grpSpPr>
        <p:pic>
          <p:nvPicPr>
            <p:cNvPr id="12" name="Picture 3" descr="C:\Users\Lhakpa Wangyal\Desktop\Vector.gif">
              <a:extLst>
                <a:ext uri="{FF2B5EF4-FFF2-40B4-BE49-F238E27FC236}">
                  <a16:creationId xmlns:a16="http://schemas.microsoft.com/office/drawing/2014/main" id="{49C320AD-5F3E-8E41-8346-9455FB2D81BF}"/>
                </a:ext>
              </a:extLst>
            </p:cNvPr>
            <p:cNvPicPr>
              <a:picLocks noChangeAspect="1" noChangeArrowheads="1"/>
            </p:cNvPicPr>
            <p:nvPr/>
          </p:nvPicPr>
          <p:blipFill>
            <a:blip r:embed="rId3" cstate="print">
              <a:duotone>
                <a:schemeClr val="accent6">
                  <a:shade val="45000"/>
                  <a:satMod val="135000"/>
                </a:schemeClr>
                <a:prstClr val="white"/>
              </a:duotone>
            </a:blip>
            <a:srcRect l="28864" r="33272" b="78767"/>
            <a:stretch>
              <a:fillRect/>
            </a:stretch>
          </p:blipFill>
          <p:spPr bwMode="auto">
            <a:xfrm>
              <a:off x="5819583" y="729192"/>
              <a:ext cx="615308" cy="331260"/>
            </a:xfrm>
            <a:prstGeom prst="rect">
              <a:avLst/>
            </a:prstGeom>
            <a:noFill/>
          </p:spPr>
        </p:pic>
        <p:sp>
          <p:nvSpPr>
            <p:cNvPr id="13" name="Rectangle 12">
              <a:extLst>
                <a:ext uri="{FF2B5EF4-FFF2-40B4-BE49-F238E27FC236}">
                  <a16:creationId xmlns:a16="http://schemas.microsoft.com/office/drawing/2014/main" id="{F48B4B67-2679-804F-BA7D-B34B66C8650A}"/>
                </a:ext>
              </a:extLst>
            </p:cNvPr>
            <p:cNvSpPr/>
            <p:nvPr/>
          </p:nvSpPr>
          <p:spPr>
            <a:xfrm>
              <a:off x="4493339" y="1060452"/>
              <a:ext cx="4032448" cy="307777"/>
            </a:xfrm>
            <a:prstGeom prst="rect">
              <a:avLst/>
            </a:prstGeom>
          </p:spPr>
          <p:txBody>
            <a:bodyPr wrap="square">
              <a:spAutoFit/>
            </a:bodyPr>
            <a:lstStyle/>
            <a:p>
              <a:pPr algn="ctr"/>
              <a:r>
                <a:rPr lang="en-US" sz="1400" b="1" dirty="0">
                  <a:solidFill>
                    <a:srgbClr val="FFFF00"/>
                  </a:solidFill>
                </a:rPr>
                <a:t>Probe (= </a:t>
              </a:r>
              <a:r>
                <a:rPr lang="en-US" sz="1400" b="1" dirty="0" err="1">
                  <a:solidFill>
                    <a:srgbClr val="FFFF00"/>
                  </a:solidFill>
                </a:rPr>
                <a:t>sDNA</a:t>
              </a:r>
              <a:r>
                <a:rPr lang="en-US" sz="1400" b="1" dirty="0">
                  <a:solidFill>
                    <a:srgbClr val="FFFF00"/>
                  </a:solidFill>
                </a:rPr>
                <a:t> or sRNA + radioactive substance)</a:t>
              </a:r>
              <a:endParaRPr lang="en-US" sz="1400" b="1" dirty="0"/>
            </a:p>
          </p:txBody>
        </p:sp>
        <p:sp>
          <p:nvSpPr>
            <p:cNvPr id="15" name="Rectangle 14">
              <a:extLst>
                <a:ext uri="{FF2B5EF4-FFF2-40B4-BE49-F238E27FC236}">
                  <a16:creationId xmlns:a16="http://schemas.microsoft.com/office/drawing/2014/main" id="{ECF900F3-28D0-BA47-B097-F731B687A28E}"/>
                </a:ext>
              </a:extLst>
            </p:cNvPr>
            <p:cNvSpPr/>
            <p:nvPr/>
          </p:nvSpPr>
          <p:spPr>
            <a:xfrm>
              <a:off x="5576417" y="719431"/>
              <a:ext cx="2592288" cy="369332"/>
            </a:xfrm>
            <a:prstGeom prst="rect">
              <a:avLst/>
            </a:prstGeom>
          </p:spPr>
          <p:txBody>
            <a:bodyPr wrap="square">
              <a:spAutoFit/>
            </a:bodyPr>
            <a:lstStyle/>
            <a:p>
              <a:pPr algn="ctr"/>
              <a:r>
                <a:rPr lang="en-US" b="1" dirty="0">
                  <a:solidFill>
                    <a:srgbClr val="FFFF00"/>
                  </a:solidFill>
                </a:rPr>
                <a:t>+</a:t>
              </a:r>
              <a:r>
                <a:rPr lang="en-US" b="1" baseline="30000" dirty="0">
                  <a:solidFill>
                    <a:srgbClr val="FFFF00"/>
                  </a:solidFill>
                </a:rPr>
                <a:t> 32</a:t>
              </a:r>
              <a:r>
                <a:rPr lang="en-US" b="1" dirty="0">
                  <a:solidFill>
                    <a:srgbClr val="FFFF00"/>
                  </a:solidFill>
                </a:rPr>
                <a:t>P/</a:t>
              </a:r>
              <a:r>
                <a:rPr lang="en-US" b="1" baseline="30000" dirty="0">
                  <a:solidFill>
                    <a:srgbClr val="FFFF00"/>
                  </a:solidFill>
                </a:rPr>
                <a:t> 35</a:t>
              </a:r>
              <a:r>
                <a:rPr lang="en-US" b="1" dirty="0">
                  <a:solidFill>
                    <a:srgbClr val="FFFF00"/>
                  </a:solidFill>
                </a:rPr>
                <a:t>S</a:t>
              </a:r>
              <a:endParaRPr lang="en-US" b="1" dirty="0"/>
            </a:p>
          </p:txBody>
        </p:sp>
      </p:grpSp>
      <p:grpSp>
        <p:nvGrpSpPr>
          <p:cNvPr id="19" name="Group 18">
            <a:extLst>
              <a:ext uri="{FF2B5EF4-FFF2-40B4-BE49-F238E27FC236}">
                <a16:creationId xmlns:a16="http://schemas.microsoft.com/office/drawing/2014/main" id="{BDBC99C6-A1C2-7244-A5D5-63FF54B354D3}"/>
              </a:ext>
            </a:extLst>
          </p:cNvPr>
          <p:cNvGrpSpPr/>
          <p:nvPr/>
        </p:nvGrpSpPr>
        <p:grpSpPr>
          <a:xfrm>
            <a:off x="5749769" y="2216964"/>
            <a:ext cx="1497305" cy="1258801"/>
            <a:chOff x="4458026" y="3038164"/>
            <a:chExt cx="2234375" cy="2122921"/>
          </a:xfrm>
        </p:grpSpPr>
        <p:sp>
          <p:nvSpPr>
            <p:cNvPr id="20" name="Rectangle 19">
              <a:extLst>
                <a:ext uri="{FF2B5EF4-FFF2-40B4-BE49-F238E27FC236}">
                  <a16:creationId xmlns:a16="http://schemas.microsoft.com/office/drawing/2014/main" id="{12C9CF7A-091F-E64A-AB66-4369D985404E}"/>
                </a:ext>
              </a:extLst>
            </p:cNvPr>
            <p:cNvSpPr/>
            <p:nvPr/>
          </p:nvSpPr>
          <p:spPr>
            <a:xfrm>
              <a:off x="4493306" y="4853307"/>
              <a:ext cx="2199095" cy="307778"/>
            </a:xfrm>
            <a:prstGeom prst="rect">
              <a:avLst/>
            </a:prstGeom>
          </p:spPr>
          <p:txBody>
            <a:bodyPr wrap="square">
              <a:spAutoFit/>
            </a:bodyPr>
            <a:lstStyle/>
            <a:p>
              <a:pPr algn="ctr"/>
              <a:r>
                <a:rPr lang="en-US" sz="1400" b="1" dirty="0">
                  <a:solidFill>
                    <a:srgbClr val="FFFF00"/>
                  </a:solidFill>
                </a:rPr>
                <a:t>Clones of cells</a:t>
              </a:r>
              <a:endParaRPr lang="en-US" sz="1400" b="1" dirty="0"/>
            </a:p>
          </p:txBody>
        </p:sp>
        <p:grpSp>
          <p:nvGrpSpPr>
            <p:cNvPr id="21" name="Group 20">
              <a:extLst>
                <a:ext uri="{FF2B5EF4-FFF2-40B4-BE49-F238E27FC236}">
                  <a16:creationId xmlns:a16="http://schemas.microsoft.com/office/drawing/2014/main" id="{E55092AF-7BCA-5640-9077-EDC62C847DA3}"/>
                </a:ext>
              </a:extLst>
            </p:cNvPr>
            <p:cNvGrpSpPr/>
            <p:nvPr/>
          </p:nvGrpSpPr>
          <p:grpSpPr>
            <a:xfrm>
              <a:off x="4458026" y="3038164"/>
              <a:ext cx="2150280" cy="1942258"/>
              <a:chOff x="4060947" y="2310782"/>
              <a:chExt cx="2150280" cy="1942258"/>
            </a:xfrm>
          </p:grpSpPr>
          <p:grpSp>
            <p:nvGrpSpPr>
              <p:cNvPr id="22" name="Group 21">
                <a:extLst>
                  <a:ext uri="{FF2B5EF4-FFF2-40B4-BE49-F238E27FC236}">
                    <a16:creationId xmlns:a16="http://schemas.microsoft.com/office/drawing/2014/main" id="{FB023E21-0E1C-9444-9D5E-A99A64EDE2F6}"/>
                  </a:ext>
                </a:extLst>
              </p:cNvPr>
              <p:cNvGrpSpPr/>
              <p:nvPr/>
            </p:nvGrpSpPr>
            <p:grpSpPr>
              <a:xfrm>
                <a:off x="4060947" y="3083251"/>
                <a:ext cx="2060646" cy="1169789"/>
                <a:chOff x="4060947" y="3083251"/>
                <a:chExt cx="2060646" cy="1169789"/>
              </a:xfrm>
            </p:grpSpPr>
            <p:grpSp>
              <p:nvGrpSpPr>
                <p:cNvPr id="38" name="Group 37">
                  <a:extLst>
                    <a:ext uri="{FF2B5EF4-FFF2-40B4-BE49-F238E27FC236}">
                      <a16:creationId xmlns:a16="http://schemas.microsoft.com/office/drawing/2014/main" id="{4DB68322-F320-804C-B4C0-D28FBB406065}"/>
                    </a:ext>
                  </a:extLst>
                </p:cNvPr>
                <p:cNvGrpSpPr/>
                <p:nvPr/>
              </p:nvGrpSpPr>
              <p:grpSpPr>
                <a:xfrm rot="20434176">
                  <a:off x="4060947" y="3083251"/>
                  <a:ext cx="2060646" cy="1169789"/>
                  <a:chOff x="6816390" y="2159612"/>
                  <a:chExt cx="2060646" cy="1169789"/>
                </a:xfrm>
              </p:grpSpPr>
              <p:grpSp>
                <p:nvGrpSpPr>
                  <p:cNvPr id="42" name="Group 41">
                    <a:extLst>
                      <a:ext uri="{FF2B5EF4-FFF2-40B4-BE49-F238E27FC236}">
                        <a16:creationId xmlns:a16="http://schemas.microsoft.com/office/drawing/2014/main" id="{FC298694-76D5-9A43-ABCA-72FC48DEA1EF}"/>
                      </a:ext>
                    </a:extLst>
                  </p:cNvPr>
                  <p:cNvGrpSpPr/>
                  <p:nvPr/>
                </p:nvGrpSpPr>
                <p:grpSpPr>
                  <a:xfrm rot="20374188">
                    <a:off x="6816390" y="2159612"/>
                    <a:ext cx="763824" cy="855468"/>
                    <a:chOff x="5986988" y="1782770"/>
                    <a:chExt cx="1350062" cy="1932582"/>
                  </a:xfrm>
                </p:grpSpPr>
                <p:sp>
                  <p:nvSpPr>
                    <p:cNvPr id="49" name="Oval 62">
                      <a:extLst>
                        <a:ext uri="{FF2B5EF4-FFF2-40B4-BE49-F238E27FC236}">
                          <a16:creationId xmlns:a16="http://schemas.microsoft.com/office/drawing/2014/main" id="{175DE07E-EF14-044D-B8C1-44AC805AE9D7}"/>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62">
                      <a:extLst>
                        <a:ext uri="{FF2B5EF4-FFF2-40B4-BE49-F238E27FC236}">
                          <a16:creationId xmlns:a16="http://schemas.microsoft.com/office/drawing/2014/main" id="{C63FEB0E-8A8D-4042-892A-672197CE6AA4}"/>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66B641BE-4F4B-CD43-8913-6138965D6E90}"/>
                      </a:ext>
                    </a:extLst>
                  </p:cNvPr>
                  <p:cNvGrpSpPr/>
                  <p:nvPr/>
                </p:nvGrpSpPr>
                <p:grpSpPr>
                  <a:xfrm rot="9392829">
                    <a:off x="7488505" y="2191475"/>
                    <a:ext cx="763824" cy="855468"/>
                    <a:chOff x="5986988" y="1782770"/>
                    <a:chExt cx="1350062" cy="1932582"/>
                  </a:xfrm>
                </p:grpSpPr>
                <p:sp>
                  <p:nvSpPr>
                    <p:cNvPr id="47" name="Oval 62">
                      <a:extLst>
                        <a:ext uri="{FF2B5EF4-FFF2-40B4-BE49-F238E27FC236}">
                          <a16:creationId xmlns:a16="http://schemas.microsoft.com/office/drawing/2014/main" id="{074DDB3D-532B-9C48-A4E3-A83175D2BC2A}"/>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62">
                      <a:extLst>
                        <a:ext uri="{FF2B5EF4-FFF2-40B4-BE49-F238E27FC236}">
                          <a16:creationId xmlns:a16="http://schemas.microsoft.com/office/drawing/2014/main" id="{AF2BDCEC-2C77-A44F-8604-F4D1B0F0D695}"/>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F3B2F19A-2099-C142-A8BE-4BBE24533DED}"/>
                      </a:ext>
                    </a:extLst>
                  </p:cNvPr>
                  <p:cNvGrpSpPr/>
                  <p:nvPr/>
                </p:nvGrpSpPr>
                <p:grpSpPr>
                  <a:xfrm rot="10800000">
                    <a:off x="8113212" y="2473933"/>
                    <a:ext cx="763824" cy="855468"/>
                    <a:chOff x="5986988" y="1782770"/>
                    <a:chExt cx="1350062" cy="1932582"/>
                  </a:xfrm>
                </p:grpSpPr>
                <p:sp>
                  <p:nvSpPr>
                    <p:cNvPr id="45" name="Oval 62">
                      <a:extLst>
                        <a:ext uri="{FF2B5EF4-FFF2-40B4-BE49-F238E27FC236}">
                          <a16:creationId xmlns:a16="http://schemas.microsoft.com/office/drawing/2014/main" id="{2E9C0D3E-79D4-BD49-B9D1-95DD3631B4B6}"/>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62">
                      <a:extLst>
                        <a:ext uri="{FF2B5EF4-FFF2-40B4-BE49-F238E27FC236}">
                          <a16:creationId xmlns:a16="http://schemas.microsoft.com/office/drawing/2014/main" id="{44E2BFBF-42FF-F24E-9501-2C0515A121AF}"/>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9" name="Picture 3" descr="C:\Users\Lhakpa Wangyal\Desktop\Vector.gif">
                  <a:extLst>
                    <a:ext uri="{FF2B5EF4-FFF2-40B4-BE49-F238E27FC236}">
                      <a16:creationId xmlns:a16="http://schemas.microsoft.com/office/drawing/2014/main" id="{9E31D044-65E1-A64E-A9FB-21A86FCDD5C4}"/>
                    </a:ext>
                  </a:extLst>
                </p:cNvPr>
                <p:cNvPicPr>
                  <a:picLocks noChangeAspect="1" noChangeArrowheads="1"/>
                </p:cNvPicPr>
                <p:nvPr/>
              </p:nvPicPr>
              <p:blipFill>
                <a:blip r:embed="rId3" cstate="print">
                  <a:duotone>
                    <a:schemeClr val="accent6">
                      <a:shade val="45000"/>
                      <a:satMod val="135000"/>
                    </a:schemeClr>
                    <a:prstClr val="white"/>
                  </a:duotone>
                </a:blip>
                <a:srcRect l="28864" r="33272" b="78767"/>
                <a:stretch>
                  <a:fillRect/>
                </a:stretch>
              </p:blipFill>
              <p:spPr bwMode="auto">
                <a:xfrm rot="5400000">
                  <a:off x="5608416" y="3506552"/>
                  <a:ext cx="326659" cy="148938"/>
                </a:xfrm>
                <a:prstGeom prst="rect">
                  <a:avLst/>
                </a:prstGeom>
                <a:noFill/>
              </p:spPr>
            </p:pic>
            <p:pic>
              <p:nvPicPr>
                <p:cNvPr id="40" name="Picture 3" descr="C:\Users\Lhakpa Wangyal\Desktop\Vector.gif">
                  <a:extLst>
                    <a:ext uri="{FF2B5EF4-FFF2-40B4-BE49-F238E27FC236}">
                      <a16:creationId xmlns:a16="http://schemas.microsoft.com/office/drawing/2014/main" id="{5E68A59E-DB36-B141-A739-9AB61A52A3FE}"/>
                    </a:ext>
                  </a:extLst>
                </p:cNvPr>
                <p:cNvPicPr>
                  <a:picLocks noChangeAspect="1" noChangeArrowheads="1"/>
                </p:cNvPicPr>
                <p:nvPr/>
              </p:nvPicPr>
              <p:blipFill>
                <a:blip r:embed="rId3" cstate="print">
                  <a:duotone>
                    <a:schemeClr val="accent6">
                      <a:shade val="45000"/>
                      <a:satMod val="135000"/>
                    </a:schemeClr>
                    <a:prstClr val="white"/>
                  </a:duotone>
                </a:blip>
                <a:srcRect l="28864" r="33272" b="78767"/>
                <a:stretch>
                  <a:fillRect/>
                </a:stretch>
              </p:blipFill>
              <p:spPr bwMode="auto">
                <a:xfrm rot="5400000">
                  <a:off x="4915476" y="3467630"/>
                  <a:ext cx="326659" cy="148938"/>
                </a:xfrm>
                <a:prstGeom prst="rect">
                  <a:avLst/>
                </a:prstGeom>
                <a:noFill/>
              </p:spPr>
            </p:pic>
            <p:pic>
              <p:nvPicPr>
                <p:cNvPr id="41" name="Picture 3" descr="C:\Users\Lhakpa Wangyal\Desktop\Vector.gif">
                  <a:extLst>
                    <a:ext uri="{FF2B5EF4-FFF2-40B4-BE49-F238E27FC236}">
                      <a16:creationId xmlns:a16="http://schemas.microsoft.com/office/drawing/2014/main" id="{E07EDB11-1A54-9443-95F0-A1FF39F9DF3B}"/>
                    </a:ext>
                  </a:extLst>
                </p:cNvPr>
                <p:cNvPicPr>
                  <a:picLocks noChangeAspect="1" noChangeArrowheads="1"/>
                </p:cNvPicPr>
                <p:nvPr/>
              </p:nvPicPr>
              <p:blipFill>
                <a:blip r:embed="rId3" cstate="print">
                  <a:duotone>
                    <a:schemeClr val="accent6">
                      <a:shade val="45000"/>
                      <a:satMod val="135000"/>
                    </a:schemeClr>
                    <a:prstClr val="white"/>
                  </a:duotone>
                </a:blip>
                <a:srcRect l="28864" r="33272" b="78767"/>
                <a:stretch>
                  <a:fillRect/>
                </a:stretch>
              </p:blipFill>
              <p:spPr bwMode="auto">
                <a:xfrm rot="5400000">
                  <a:off x="4252102" y="3708073"/>
                  <a:ext cx="326659" cy="148938"/>
                </a:xfrm>
                <a:prstGeom prst="rect">
                  <a:avLst/>
                </a:prstGeom>
                <a:noFill/>
              </p:spPr>
            </p:pic>
          </p:grpSp>
          <p:grpSp>
            <p:nvGrpSpPr>
              <p:cNvPr id="23" name="Group 22">
                <a:extLst>
                  <a:ext uri="{FF2B5EF4-FFF2-40B4-BE49-F238E27FC236}">
                    <a16:creationId xmlns:a16="http://schemas.microsoft.com/office/drawing/2014/main" id="{9B88BE60-AC09-4440-94B1-FA4675BF7EDD}"/>
                  </a:ext>
                </a:extLst>
              </p:cNvPr>
              <p:cNvGrpSpPr/>
              <p:nvPr/>
            </p:nvGrpSpPr>
            <p:grpSpPr>
              <a:xfrm rot="20756012">
                <a:off x="5447403" y="2342002"/>
                <a:ext cx="763824" cy="855468"/>
                <a:chOff x="5698813" y="2355025"/>
                <a:chExt cx="763824" cy="855468"/>
              </a:xfrm>
            </p:grpSpPr>
            <p:grpSp>
              <p:nvGrpSpPr>
                <p:cNvPr id="34" name="Group 33">
                  <a:extLst>
                    <a:ext uri="{FF2B5EF4-FFF2-40B4-BE49-F238E27FC236}">
                      <a16:creationId xmlns:a16="http://schemas.microsoft.com/office/drawing/2014/main" id="{87AD11CA-C52C-9343-9838-1F293D48314E}"/>
                    </a:ext>
                  </a:extLst>
                </p:cNvPr>
                <p:cNvGrpSpPr/>
                <p:nvPr/>
              </p:nvGrpSpPr>
              <p:grpSpPr>
                <a:xfrm rot="9849237">
                  <a:off x="5698813" y="2355025"/>
                  <a:ext cx="763824" cy="855468"/>
                  <a:chOff x="5986988" y="1782770"/>
                  <a:chExt cx="1350062" cy="1932582"/>
                </a:xfrm>
              </p:grpSpPr>
              <p:sp>
                <p:nvSpPr>
                  <p:cNvPr id="36" name="Oval 62">
                    <a:extLst>
                      <a:ext uri="{FF2B5EF4-FFF2-40B4-BE49-F238E27FC236}">
                        <a16:creationId xmlns:a16="http://schemas.microsoft.com/office/drawing/2014/main" id="{53ED92E2-BFD8-B04D-B278-18C5E43CC9BD}"/>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62">
                    <a:extLst>
                      <a:ext uri="{FF2B5EF4-FFF2-40B4-BE49-F238E27FC236}">
                        <a16:creationId xmlns:a16="http://schemas.microsoft.com/office/drawing/2014/main" id="{D7180AAA-6558-E440-B9A1-297AF7995AC9}"/>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 descr="C:\Users\Lhakpa Wangyal\Desktop\Vector.gif">
                  <a:extLst>
                    <a:ext uri="{FF2B5EF4-FFF2-40B4-BE49-F238E27FC236}">
                      <a16:creationId xmlns:a16="http://schemas.microsoft.com/office/drawing/2014/main" id="{2A6E9393-239D-4642-8667-7060CEA790F8}"/>
                    </a:ext>
                  </a:extLst>
                </p:cNvPr>
                <p:cNvPicPr>
                  <a:picLocks noChangeAspect="1" noChangeArrowheads="1"/>
                </p:cNvPicPr>
                <p:nvPr/>
              </p:nvPicPr>
              <p:blipFill>
                <a:blip r:embed="rId3" cstate="print">
                  <a:duotone>
                    <a:schemeClr val="accent6">
                      <a:shade val="45000"/>
                      <a:satMod val="135000"/>
                    </a:schemeClr>
                    <a:prstClr val="white"/>
                  </a:duotone>
                </a:blip>
                <a:srcRect l="28864" r="33272" b="78767"/>
                <a:stretch>
                  <a:fillRect/>
                </a:stretch>
              </p:blipFill>
              <p:spPr bwMode="auto">
                <a:xfrm rot="5615061">
                  <a:off x="5935303" y="2689740"/>
                  <a:ext cx="326659" cy="148938"/>
                </a:xfrm>
                <a:prstGeom prst="rect">
                  <a:avLst/>
                </a:prstGeom>
                <a:noFill/>
              </p:spPr>
            </p:pic>
          </p:grpSp>
          <p:grpSp>
            <p:nvGrpSpPr>
              <p:cNvPr id="24" name="Group 23">
                <a:extLst>
                  <a:ext uri="{FF2B5EF4-FFF2-40B4-BE49-F238E27FC236}">
                    <a16:creationId xmlns:a16="http://schemas.microsoft.com/office/drawing/2014/main" id="{984C11D2-3A7D-2A41-A90F-3769AB2BBB62}"/>
                  </a:ext>
                </a:extLst>
              </p:cNvPr>
              <p:cNvGrpSpPr/>
              <p:nvPr/>
            </p:nvGrpSpPr>
            <p:grpSpPr>
              <a:xfrm>
                <a:off x="4744588" y="2310782"/>
                <a:ext cx="763824" cy="855468"/>
                <a:chOff x="5020719" y="2253879"/>
                <a:chExt cx="763824" cy="855468"/>
              </a:xfrm>
            </p:grpSpPr>
            <p:grpSp>
              <p:nvGrpSpPr>
                <p:cNvPr id="30" name="Group 29">
                  <a:extLst>
                    <a:ext uri="{FF2B5EF4-FFF2-40B4-BE49-F238E27FC236}">
                      <a16:creationId xmlns:a16="http://schemas.microsoft.com/office/drawing/2014/main" id="{8E992F46-2962-1E4D-B369-FFBF7A34F7DC}"/>
                    </a:ext>
                  </a:extLst>
                </p:cNvPr>
                <p:cNvGrpSpPr/>
                <p:nvPr/>
              </p:nvGrpSpPr>
              <p:grpSpPr>
                <a:xfrm rot="8442066">
                  <a:off x="5020719" y="2253879"/>
                  <a:ext cx="763824" cy="855468"/>
                  <a:chOff x="5986988" y="1782770"/>
                  <a:chExt cx="1350062" cy="1932582"/>
                </a:xfrm>
              </p:grpSpPr>
              <p:sp>
                <p:nvSpPr>
                  <p:cNvPr id="32" name="Oval 62">
                    <a:extLst>
                      <a:ext uri="{FF2B5EF4-FFF2-40B4-BE49-F238E27FC236}">
                        <a16:creationId xmlns:a16="http://schemas.microsoft.com/office/drawing/2014/main" id="{8EAE086B-E0FE-4D4B-A518-236139C6FFA9}"/>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62">
                    <a:extLst>
                      <a:ext uri="{FF2B5EF4-FFF2-40B4-BE49-F238E27FC236}">
                        <a16:creationId xmlns:a16="http://schemas.microsoft.com/office/drawing/2014/main" id="{D76BD4D5-7A65-CD40-B3F9-A275578C25EC}"/>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 descr="C:\Users\Lhakpa Wangyal\Desktop\Vector.gif">
                  <a:extLst>
                    <a:ext uri="{FF2B5EF4-FFF2-40B4-BE49-F238E27FC236}">
                      <a16:creationId xmlns:a16="http://schemas.microsoft.com/office/drawing/2014/main" id="{C5E05D69-3620-A646-8BEA-3B5C8774702A}"/>
                    </a:ext>
                  </a:extLst>
                </p:cNvPr>
                <p:cNvPicPr>
                  <a:picLocks noChangeAspect="1" noChangeArrowheads="1"/>
                </p:cNvPicPr>
                <p:nvPr/>
              </p:nvPicPr>
              <p:blipFill>
                <a:blip r:embed="rId3" cstate="print">
                  <a:duotone>
                    <a:schemeClr val="accent6">
                      <a:shade val="45000"/>
                      <a:satMod val="135000"/>
                    </a:schemeClr>
                    <a:prstClr val="white"/>
                  </a:duotone>
                </a:blip>
                <a:srcRect l="28864" r="33272" b="78767"/>
                <a:stretch>
                  <a:fillRect/>
                </a:stretch>
              </p:blipFill>
              <p:spPr bwMode="auto">
                <a:xfrm rot="5615061">
                  <a:off x="5246152" y="2607573"/>
                  <a:ext cx="326659" cy="148938"/>
                </a:xfrm>
                <a:prstGeom prst="rect">
                  <a:avLst/>
                </a:prstGeom>
                <a:noFill/>
              </p:spPr>
            </p:pic>
          </p:grpSp>
          <p:grpSp>
            <p:nvGrpSpPr>
              <p:cNvPr id="25" name="Group 24">
                <a:extLst>
                  <a:ext uri="{FF2B5EF4-FFF2-40B4-BE49-F238E27FC236}">
                    <a16:creationId xmlns:a16="http://schemas.microsoft.com/office/drawing/2014/main" id="{4EFF1F6E-1D38-7042-8F81-87EDD4B3693E}"/>
                  </a:ext>
                </a:extLst>
              </p:cNvPr>
              <p:cNvGrpSpPr/>
              <p:nvPr/>
            </p:nvGrpSpPr>
            <p:grpSpPr>
              <a:xfrm>
                <a:off x="4088920" y="2477939"/>
                <a:ext cx="763824" cy="855468"/>
                <a:chOff x="4365445" y="2406750"/>
                <a:chExt cx="763824" cy="855468"/>
              </a:xfrm>
            </p:grpSpPr>
            <p:grpSp>
              <p:nvGrpSpPr>
                <p:cNvPr id="26" name="Group 25">
                  <a:extLst>
                    <a:ext uri="{FF2B5EF4-FFF2-40B4-BE49-F238E27FC236}">
                      <a16:creationId xmlns:a16="http://schemas.microsoft.com/office/drawing/2014/main" id="{2ABD0238-8A8B-E942-AD58-41A1EDBD3481}"/>
                    </a:ext>
                  </a:extLst>
                </p:cNvPr>
                <p:cNvGrpSpPr/>
                <p:nvPr/>
              </p:nvGrpSpPr>
              <p:grpSpPr>
                <a:xfrm rot="19423425">
                  <a:off x="4365445" y="2406750"/>
                  <a:ext cx="763824" cy="855468"/>
                  <a:chOff x="5986988" y="1782770"/>
                  <a:chExt cx="1350062" cy="1932582"/>
                </a:xfrm>
              </p:grpSpPr>
              <p:sp>
                <p:nvSpPr>
                  <p:cNvPr id="28" name="Oval 62">
                    <a:extLst>
                      <a:ext uri="{FF2B5EF4-FFF2-40B4-BE49-F238E27FC236}">
                        <a16:creationId xmlns:a16="http://schemas.microsoft.com/office/drawing/2014/main" id="{B7851A6E-3E19-A747-9EA0-095DA3C89202}"/>
                      </a:ext>
                    </a:extLst>
                  </p:cNvPr>
                  <p:cNvSpPr/>
                  <p:nvPr/>
                </p:nvSpPr>
                <p:spPr>
                  <a:xfrm>
                    <a:off x="5986988" y="1782770"/>
                    <a:ext cx="1350062" cy="193258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solidFill>
                    <a:srgbClr val="F5E2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62">
                    <a:extLst>
                      <a:ext uri="{FF2B5EF4-FFF2-40B4-BE49-F238E27FC236}">
                        <a16:creationId xmlns:a16="http://schemas.microsoft.com/office/drawing/2014/main" id="{3548B178-BCDF-CB43-BFCD-769E3600199F}"/>
                      </a:ext>
                    </a:extLst>
                  </p:cNvPr>
                  <p:cNvSpPr/>
                  <p:nvPr/>
                </p:nvSpPr>
                <p:spPr>
                  <a:xfrm>
                    <a:off x="6084168" y="1945815"/>
                    <a:ext cx="1107643" cy="1606492"/>
                  </a:xfrm>
                  <a:custGeom>
                    <a:avLst/>
                    <a:gdLst>
                      <a:gd name="connsiteX0" fmla="*/ 0 w 1312921"/>
                      <a:gd name="connsiteY0" fmla="*/ 956161 h 1912322"/>
                      <a:gd name="connsiteX1" fmla="*/ 656461 w 1312921"/>
                      <a:gd name="connsiteY1" fmla="*/ 0 h 1912322"/>
                      <a:gd name="connsiteX2" fmla="*/ 1312922 w 1312921"/>
                      <a:gd name="connsiteY2" fmla="*/ 956161 h 1912322"/>
                      <a:gd name="connsiteX3" fmla="*/ 656461 w 1312921"/>
                      <a:gd name="connsiteY3" fmla="*/ 1912322 h 1912322"/>
                      <a:gd name="connsiteX4" fmla="*/ 0 w 1312921"/>
                      <a:gd name="connsiteY4" fmla="*/ 956161 h 1912322"/>
                      <a:gd name="connsiteX0" fmla="*/ 0 w 1312922"/>
                      <a:gd name="connsiteY0" fmla="*/ 982509 h 1938670"/>
                      <a:gd name="connsiteX1" fmla="*/ 656461 w 1312922"/>
                      <a:gd name="connsiteY1" fmla="*/ 26348 h 1938670"/>
                      <a:gd name="connsiteX2" fmla="*/ 1312922 w 1312922"/>
                      <a:gd name="connsiteY2" fmla="*/ 982509 h 1938670"/>
                      <a:gd name="connsiteX3" fmla="*/ 656461 w 1312922"/>
                      <a:gd name="connsiteY3" fmla="*/ 1938670 h 1938670"/>
                      <a:gd name="connsiteX4" fmla="*/ 0 w 1312922"/>
                      <a:gd name="connsiteY4" fmla="*/ 982509 h 1938670"/>
                      <a:gd name="connsiteX0" fmla="*/ 0 w 1312922"/>
                      <a:gd name="connsiteY0" fmla="*/ 956409 h 1912570"/>
                      <a:gd name="connsiteX1" fmla="*/ 656461 w 1312922"/>
                      <a:gd name="connsiteY1" fmla="*/ 248 h 1912570"/>
                      <a:gd name="connsiteX2" fmla="*/ 1312922 w 1312922"/>
                      <a:gd name="connsiteY2" fmla="*/ 956409 h 1912570"/>
                      <a:gd name="connsiteX3" fmla="*/ 656461 w 1312922"/>
                      <a:gd name="connsiteY3" fmla="*/ 1912570 h 1912570"/>
                      <a:gd name="connsiteX4" fmla="*/ 0 w 1312922"/>
                      <a:gd name="connsiteY4" fmla="*/ 956409 h 1912570"/>
                      <a:gd name="connsiteX0" fmla="*/ 0 w 1350062"/>
                      <a:gd name="connsiteY0" fmla="*/ 976421 h 1932582"/>
                      <a:gd name="connsiteX1" fmla="*/ 656461 w 1350062"/>
                      <a:gd name="connsiteY1" fmla="*/ 20260 h 1932582"/>
                      <a:gd name="connsiteX2" fmla="*/ 1218484 w 1350062"/>
                      <a:gd name="connsiteY2" fmla="*/ 375214 h 1932582"/>
                      <a:gd name="connsiteX3" fmla="*/ 1312922 w 1350062"/>
                      <a:gd name="connsiteY3" fmla="*/ 976421 h 1932582"/>
                      <a:gd name="connsiteX4" fmla="*/ 656461 w 1350062"/>
                      <a:gd name="connsiteY4" fmla="*/ 1932582 h 1932582"/>
                      <a:gd name="connsiteX5" fmla="*/ 0 w 1350062"/>
                      <a:gd name="connsiteY5" fmla="*/ 976421 h 193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0062" h="1932582">
                        <a:moveTo>
                          <a:pt x="0" y="976421"/>
                        </a:moveTo>
                        <a:cubicBezTo>
                          <a:pt x="0" y="448348"/>
                          <a:pt x="453380" y="120461"/>
                          <a:pt x="656461" y="20260"/>
                        </a:cubicBezTo>
                        <a:cubicBezTo>
                          <a:pt x="859542" y="-79941"/>
                          <a:pt x="1109074" y="215854"/>
                          <a:pt x="1218484" y="375214"/>
                        </a:cubicBezTo>
                        <a:cubicBezTo>
                          <a:pt x="1327894" y="534574"/>
                          <a:pt x="1396432" y="720924"/>
                          <a:pt x="1312922" y="976421"/>
                        </a:cubicBezTo>
                        <a:cubicBezTo>
                          <a:pt x="1229412" y="1231918"/>
                          <a:pt x="1019014" y="1932582"/>
                          <a:pt x="656461" y="1932582"/>
                        </a:cubicBezTo>
                        <a:cubicBezTo>
                          <a:pt x="293908" y="1932582"/>
                          <a:pt x="0" y="1504494"/>
                          <a:pt x="0" y="976421"/>
                        </a:cubicBezTo>
                        <a:close/>
                      </a:path>
                    </a:pathLst>
                  </a:custGeom>
                  <a:gradFill flip="none" rotWithShape="1">
                    <a:gsLst>
                      <a:gs pos="0">
                        <a:srgbClr val="F5E2B1">
                          <a:shade val="30000"/>
                          <a:satMod val="115000"/>
                        </a:srgbClr>
                      </a:gs>
                      <a:gs pos="50000">
                        <a:srgbClr val="F5E2B1">
                          <a:shade val="67500"/>
                          <a:satMod val="115000"/>
                        </a:srgbClr>
                      </a:gs>
                      <a:gs pos="100000">
                        <a:srgbClr val="F5E2B1">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3" descr="C:\Users\Lhakpa Wangyal\Desktop\Vector.gif">
                  <a:extLst>
                    <a:ext uri="{FF2B5EF4-FFF2-40B4-BE49-F238E27FC236}">
                      <a16:creationId xmlns:a16="http://schemas.microsoft.com/office/drawing/2014/main" id="{33FA8727-CD82-FE49-A037-8857B02B2089}"/>
                    </a:ext>
                  </a:extLst>
                </p:cNvPr>
                <p:cNvPicPr>
                  <a:picLocks noChangeAspect="1" noChangeArrowheads="1"/>
                </p:cNvPicPr>
                <p:nvPr/>
              </p:nvPicPr>
              <p:blipFill>
                <a:blip r:embed="rId3" cstate="print">
                  <a:duotone>
                    <a:schemeClr val="accent6">
                      <a:shade val="45000"/>
                      <a:satMod val="135000"/>
                    </a:schemeClr>
                    <a:prstClr val="white"/>
                  </a:duotone>
                </a:blip>
                <a:srcRect l="28864" r="33272" b="78767"/>
                <a:stretch>
                  <a:fillRect/>
                </a:stretch>
              </p:blipFill>
              <p:spPr bwMode="auto">
                <a:xfrm rot="5615061">
                  <a:off x="4569043" y="2806073"/>
                  <a:ext cx="326659" cy="148938"/>
                </a:xfrm>
                <a:prstGeom prst="rect">
                  <a:avLst/>
                </a:prstGeom>
                <a:noFill/>
              </p:spPr>
            </p:pic>
          </p:grpSp>
        </p:grpSp>
      </p:grpSp>
      <p:sp>
        <p:nvSpPr>
          <p:cNvPr id="10" name="Freeform 9">
            <a:extLst>
              <a:ext uri="{FF2B5EF4-FFF2-40B4-BE49-F238E27FC236}">
                <a16:creationId xmlns:a16="http://schemas.microsoft.com/office/drawing/2014/main" id="{97F668D2-6D9C-ED44-8ADF-74D25CB4531E}"/>
              </a:ext>
            </a:extLst>
          </p:cNvPr>
          <p:cNvSpPr/>
          <p:nvPr/>
        </p:nvSpPr>
        <p:spPr>
          <a:xfrm>
            <a:off x="7487797" y="2498208"/>
            <a:ext cx="615950" cy="215385"/>
          </a:xfrm>
          <a:custGeom>
            <a:avLst/>
            <a:gdLst>
              <a:gd name="connsiteX0" fmla="*/ 0 w 615950"/>
              <a:gd name="connsiteY0" fmla="*/ 215900 h 219177"/>
              <a:gd name="connsiteX1" fmla="*/ 15875 w 615950"/>
              <a:gd name="connsiteY1" fmla="*/ 219075 h 219177"/>
              <a:gd name="connsiteX2" fmla="*/ 25400 w 615950"/>
              <a:gd name="connsiteY2" fmla="*/ 212725 h 219177"/>
              <a:gd name="connsiteX3" fmla="*/ 34925 w 615950"/>
              <a:gd name="connsiteY3" fmla="*/ 193675 h 219177"/>
              <a:gd name="connsiteX4" fmla="*/ 41275 w 615950"/>
              <a:gd name="connsiteY4" fmla="*/ 184150 h 219177"/>
              <a:gd name="connsiteX5" fmla="*/ 44450 w 615950"/>
              <a:gd name="connsiteY5" fmla="*/ 174625 h 219177"/>
              <a:gd name="connsiteX6" fmla="*/ 50800 w 615950"/>
              <a:gd name="connsiteY6" fmla="*/ 165100 h 219177"/>
              <a:gd name="connsiteX7" fmla="*/ 53975 w 615950"/>
              <a:gd name="connsiteY7" fmla="*/ 155575 h 219177"/>
              <a:gd name="connsiteX8" fmla="*/ 57150 w 615950"/>
              <a:gd name="connsiteY8" fmla="*/ 142875 h 219177"/>
              <a:gd name="connsiteX9" fmla="*/ 60325 w 615950"/>
              <a:gd name="connsiteY9" fmla="*/ 127000 h 219177"/>
              <a:gd name="connsiteX10" fmla="*/ 66675 w 615950"/>
              <a:gd name="connsiteY10" fmla="*/ 107950 h 219177"/>
              <a:gd name="connsiteX11" fmla="*/ 73025 w 615950"/>
              <a:gd name="connsiteY11" fmla="*/ 88900 h 219177"/>
              <a:gd name="connsiteX12" fmla="*/ 82550 w 615950"/>
              <a:gd name="connsiteY12" fmla="*/ 60325 h 219177"/>
              <a:gd name="connsiteX13" fmla="*/ 85725 w 615950"/>
              <a:gd name="connsiteY13" fmla="*/ 50800 h 219177"/>
              <a:gd name="connsiteX14" fmla="*/ 95250 w 615950"/>
              <a:gd name="connsiteY14" fmla="*/ 44450 h 219177"/>
              <a:gd name="connsiteX15" fmla="*/ 101600 w 615950"/>
              <a:gd name="connsiteY15" fmla="*/ 34925 h 219177"/>
              <a:gd name="connsiteX16" fmla="*/ 120650 w 615950"/>
              <a:gd name="connsiteY16" fmla="*/ 25400 h 219177"/>
              <a:gd name="connsiteX17" fmla="*/ 139700 w 615950"/>
              <a:gd name="connsiteY17" fmla="*/ 15875 h 219177"/>
              <a:gd name="connsiteX18" fmla="*/ 168275 w 615950"/>
              <a:gd name="connsiteY18" fmla="*/ 19050 h 219177"/>
              <a:gd name="connsiteX19" fmla="*/ 187325 w 615950"/>
              <a:gd name="connsiteY19" fmla="*/ 25400 h 219177"/>
              <a:gd name="connsiteX20" fmla="*/ 206375 w 615950"/>
              <a:gd name="connsiteY20" fmla="*/ 44450 h 219177"/>
              <a:gd name="connsiteX21" fmla="*/ 209550 w 615950"/>
              <a:gd name="connsiteY21" fmla="*/ 53975 h 219177"/>
              <a:gd name="connsiteX22" fmla="*/ 228600 w 615950"/>
              <a:gd name="connsiteY22" fmla="*/ 82550 h 219177"/>
              <a:gd name="connsiteX23" fmla="*/ 234950 w 615950"/>
              <a:gd name="connsiteY23" fmla="*/ 92075 h 219177"/>
              <a:gd name="connsiteX24" fmla="*/ 238125 w 615950"/>
              <a:gd name="connsiteY24" fmla="*/ 101600 h 219177"/>
              <a:gd name="connsiteX25" fmla="*/ 247650 w 615950"/>
              <a:gd name="connsiteY25" fmla="*/ 107950 h 219177"/>
              <a:gd name="connsiteX26" fmla="*/ 263525 w 615950"/>
              <a:gd name="connsiteY26" fmla="*/ 123825 h 219177"/>
              <a:gd name="connsiteX27" fmla="*/ 282575 w 615950"/>
              <a:gd name="connsiteY27" fmla="*/ 130175 h 219177"/>
              <a:gd name="connsiteX28" fmla="*/ 307975 w 615950"/>
              <a:gd name="connsiteY28" fmla="*/ 120650 h 219177"/>
              <a:gd name="connsiteX29" fmla="*/ 311150 w 615950"/>
              <a:gd name="connsiteY29" fmla="*/ 111125 h 219177"/>
              <a:gd name="connsiteX30" fmla="*/ 327025 w 615950"/>
              <a:gd name="connsiteY30" fmla="*/ 92075 h 219177"/>
              <a:gd name="connsiteX31" fmla="*/ 330200 w 615950"/>
              <a:gd name="connsiteY31" fmla="*/ 82550 h 219177"/>
              <a:gd name="connsiteX32" fmla="*/ 336550 w 615950"/>
              <a:gd name="connsiteY32" fmla="*/ 73025 h 219177"/>
              <a:gd name="connsiteX33" fmla="*/ 339725 w 615950"/>
              <a:gd name="connsiteY33" fmla="*/ 63500 h 219177"/>
              <a:gd name="connsiteX34" fmla="*/ 352425 w 615950"/>
              <a:gd name="connsiteY34" fmla="*/ 44450 h 219177"/>
              <a:gd name="connsiteX35" fmla="*/ 358775 w 615950"/>
              <a:gd name="connsiteY35" fmla="*/ 34925 h 219177"/>
              <a:gd name="connsiteX36" fmla="*/ 368300 w 615950"/>
              <a:gd name="connsiteY36" fmla="*/ 28575 h 219177"/>
              <a:gd name="connsiteX37" fmla="*/ 390525 w 615950"/>
              <a:gd name="connsiteY37" fmla="*/ 6350 h 219177"/>
              <a:gd name="connsiteX38" fmla="*/ 400050 w 615950"/>
              <a:gd name="connsiteY38" fmla="*/ 0 h 219177"/>
              <a:gd name="connsiteX39" fmla="*/ 450850 w 615950"/>
              <a:gd name="connsiteY39" fmla="*/ 6350 h 219177"/>
              <a:gd name="connsiteX40" fmla="*/ 469900 w 615950"/>
              <a:gd name="connsiteY40" fmla="*/ 19050 h 219177"/>
              <a:gd name="connsiteX41" fmla="*/ 476250 w 615950"/>
              <a:gd name="connsiteY41" fmla="*/ 28575 h 219177"/>
              <a:gd name="connsiteX42" fmla="*/ 485775 w 615950"/>
              <a:gd name="connsiteY42" fmla="*/ 34925 h 219177"/>
              <a:gd name="connsiteX43" fmla="*/ 498475 w 615950"/>
              <a:gd name="connsiteY43" fmla="*/ 53975 h 219177"/>
              <a:gd name="connsiteX44" fmla="*/ 504825 w 615950"/>
              <a:gd name="connsiteY44" fmla="*/ 63500 h 219177"/>
              <a:gd name="connsiteX45" fmla="*/ 517525 w 615950"/>
              <a:gd name="connsiteY45" fmla="*/ 101600 h 219177"/>
              <a:gd name="connsiteX46" fmla="*/ 520700 w 615950"/>
              <a:gd name="connsiteY46" fmla="*/ 111125 h 219177"/>
              <a:gd name="connsiteX47" fmla="*/ 527050 w 615950"/>
              <a:gd name="connsiteY47" fmla="*/ 120650 h 219177"/>
              <a:gd name="connsiteX48" fmla="*/ 533400 w 615950"/>
              <a:gd name="connsiteY48" fmla="*/ 139700 h 219177"/>
              <a:gd name="connsiteX49" fmla="*/ 552450 w 615950"/>
              <a:gd name="connsiteY49" fmla="*/ 168275 h 219177"/>
              <a:gd name="connsiteX50" fmla="*/ 558800 w 615950"/>
              <a:gd name="connsiteY50" fmla="*/ 177800 h 219177"/>
              <a:gd name="connsiteX51" fmla="*/ 568325 w 615950"/>
              <a:gd name="connsiteY51" fmla="*/ 184150 h 219177"/>
              <a:gd name="connsiteX52" fmla="*/ 584200 w 615950"/>
              <a:gd name="connsiteY52" fmla="*/ 200025 h 219177"/>
              <a:gd name="connsiteX53" fmla="*/ 593725 w 615950"/>
              <a:gd name="connsiteY53" fmla="*/ 209550 h 219177"/>
              <a:gd name="connsiteX54" fmla="*/ 615950 w 615950"/>
              <a:gd name="connsiteY54" fmla="*/ 215900 h 21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5950" h="219177">
                <a:moveTo>
                  <a:pt x="0" y="215900"/>
                </a:moveTo>
                <a:cubicBezTo>
                  <a:pt x="5292" y="216958"/>
                  <a:pt x="10520" y="219744"/>
                  <a:pt x="15875" y="219075"/>
                </a:cubicBezTo>
                <a:cubicBezTo>
                  <a:pt x="19661" y="218602"/>
                  <a:pt x="22702" y="215423"/>
                  <a:pt x="25400" y="212725"/>
                </a:cubicBezTo>
                <a:cubicBezTo>
                  <a:pt x="34499" y="203626"/>
                  <a:pt x="29760" y="204004"/>
                  <a:pt x="34925" y="193675"/>
                </a:cubicBezTo>
                <a:cubicBezTo>
                  <a:pt x="36632" y="190262"/>
                  <a:pt x="39568" y="187563"/>
                  <a:pt x="41275" y="184150"/>
                </a:cubicBezTo>
                <a:cubicBezTo>
                  <a:pt x="42772" y="181157"/>
                  <a:pt x="42953" y="177618"/>
                  <a:pt x="44450" y="174625"/>
                </a:cubicBezTo>
                <a:cubicBezTo>
                  <a:pt x="46157" y="171212"/>
                  <a:pt x="49093" y="168513"/>
                  <a:pt x="50800" y="165100"/>
                </a:cubicBezTo>
                <a:cubicBezTo>
                  <a:pt x="52297" y="162107"/>
                  <a:pt x="53056" y="158793"/>
                  <a:pt x="53975" y="155575"/>
                </a:cubicBezTo>
                <a:cubicBezTo>
                  <a:pt x="55174" y="151379"/>
                  <a:pt x="56203" y="147135"/>
                  <a:pt x="57150" y="142875"/>
                </a:cubicBezTo>
                <a:cubicBezTo>
                  <a:pt x="58321" y="137607"/>
                  <a:pt x="58905" y="132206"/>
                  <a:pt x="60325" y="127000"/>
                </a:cubicBezTo>
                <a:cubicBezTo>
                  <a:pt x="62086" y="120542"/>
                  <a:pt x="64558" y="114300"/>
                  <a:pt x="66675" y="107950"/>
                </a:cubicBezTo>
                <a:lnTo>
                  <a:pt x="73025" y="88900"/>
                </a:lnTo>
                <a:lnTo>
                  <a:pt x="82550" y="60325"/>
                </a:lnTo>
                <a:cubicBezTo>
                  <a:pt x="83608" y="57150"/>
                  <a:pt x="82940" y="52656"/>
                  <a:pt x="85725" y="50800"/>
                </a:cubicBezTo>
                <a:lnTo>
                  <a:pt x="95250" y="44450"/>
                </a:lnTo>
                <a:cubicBezTo>
                  <a:pt x="97367" y="41275"/>
                  <a:pt x="98902" y="37623"/>
                  <a:pt x="101600" y="34925"/>
                </a:cubicBezTo>
                <a:cubicBezTo>
                  <a:pt x="110699" y="25826"/>
                  <a:pt x="110321" y="30565"/>
                  <a:pt x="120650" y="25400"/>
                </a:cubicBezTo>
                <a:cubicBezTo>
                  <a:pt x="145269" y="13090"/>
                  <a:pt x="115759" y="23855"/>
                  <a:pt x="139700" y="15875"/>
                </a:cubicBezTo>
                <a:cubicBezTo>
                  <a:pt x="149225" y="16933"/>
                  <a:pt x="158877" y="17170"/>
                  <a:pt x="168275" y="19050"/>
                </a:cubicBezTo>
                <a:cubicBezTo>
                  <a:pt x="174839" y="20363"/>
                  <a:pt x="187325" y="25400"/>
                  <a:pt x="187325" y="25400"/>
                </a:cubicBezTo>
                <a:cubicBezTo>
                  <a:pt x="193675" y="31750"/>
                  <a:pt x="203535" y="35931"/>
                  <a:pt x="206375" y="44450"/>
                </a:cubicBezTo>
                <a:cubicBezTo>
                  <a:pt x="207433" y="47625"/>
                  <a:pt x="207925" y="51049"/>
                  <a:pt x="209550" y="53975"/>
                </a:cubicBezTo>
                <a:lnTo>
                  <a:pt x="228600" y="82550"/>
                </a:lnTo>
                <a:cubicBezTo>
                  <a:pt x="230717" y="85725"/>
                  <a:pt x="233743" y="88455"/>
                  <a:pt x="234950" y="92075"/>
                </a:cubicBezTo>
                <a:cubicBezTo>
                  <a:pt x="236008" y="95250"/>
                  <a:pt x="236034" y="98987"/>
                  <a:pt x="238125" y="101600"/>
                </a:cubicBezTo>
                <a:cubicBezTo>
                  <a:pt x="240509" y="104580"/>
                  <a:pt x="244475" y="105833"/>
                  <a:pt x="247650" y="107950"/>
                </a:cubicBezTo>
                <a:cubicBezTo>
                  <a:pt x="253443" y="116639"/>
                  <a:pt x="253499" y="119369"/>
                  <a:pt x="263525" y="123825"/>
                </a:cubicBezTo>
                <a:cubicBezTo>
                  <a:pt x="269642" y="126543"/>
                  <a:pt x="282575" y="130175"/>
                  <a:pt x="282575" y="130175"/>
                </a:cubicBezTo>
                <a:cubicBezTo>
                  <a:pt x="291180" y="128454"/>
                  <a:pt x="301746" y="128436"/>
                  <a:pt x="307975" y="120650"/>
                </a:cubicBezTo>
                <a:cubicBezTo>
                  <a:pt x="310066" y="118037"/>
                  <a:pt x="309294" y="113910"/>
                  <a:pt x="311150" y="111125"/>
                </a:cubicBezTo>
                <a:cubicBezTo>
                  <a:pt x="325194" y="90059"/>
                  <a:pt x="316637" y="112850"/>
                  <a:pt x="327025" y="92075"/>
                </a:cubicBezTo>
                <a:cubicBezTo>
                  <a:pt x="328522" y="89082"/>
                  <a:pt x="328703" y="85543"/>
                  <a:pt x="330200" y="82550"/>
                </a:cubicBezTo>
                <a:cubicBezTo>
                  <a:pt x="331907" y="79137"/>
                  <a:pt x="334843" y="76438"/>
                  <a:pt x="336550" y="73025"/>
                </a:cubicBezTo>
                <a:cubicBezTo>
                  <a:pt x="338047" y="70032"/>
                  <a:pt x="338100" y="66426"/>
                  <a:pt x="339725" y="63500"/>
                </a:cubicBezTo>
                <a:cubicBezTo>
                  <a:pt x="343431" y="56829"/>
                  <a:pt x="348192" y="50800"/>
                  <a:pt x="352425" y="44450"/>
                </a:cubicBezTo>
                <a:cubicBezTo>
                  <a:pt x="354542" y="41275"/>
                  <a:pt x="355600" y="37042"/>
                  <a:pt x="358775" y="34925"/>
                </a:cubicBezTo>
                <a:lnTo>
                  <a:pt x="368300" y="28575"/>
                </a:lnTo>
                <a:cubicBezTo>
                  <a:pt x="373888" y="11810"/>
                  <a:pt x="368690" y="20906"/>
                  <a:pt x="390525" y="6350"/>
                </a:cubicBezTo>
                <a:lnTo>
                  <a:pt x="400050" y="0"/>
                </a:lnTo>
                <a:cubicBezTo>
                  <a:pt x="401368" y="101"/>
                  <a:pt x="438734" y="-381"/>
                  <a:pt x="450850" y="6350"/>
                </a:cubicBezTo>
                <a:cubicBezTo>
                  <a:pt x="457521" y="10056"/>
                  <a:pt x="469900" y="19050"/>
                  <a:pt x="469900" y="19050"/>
                </a:cubicBezTo>
                <a:cubicBezTo>
                  <a:pt x="472017" y="22225"/>
                  <a:pt x="473552" y="25877"/>
                  <a:pt x="476250" y="28575"/>
                </a:cubicBezTo>
                <a:cubicBezTo>
                  <a:pt x="478948" y="31273"/>
                  <a:pt x="483262" y="32053"/>
                  <a:pt x="485775" y="34925"/>
                </a:cubicBezTo>
                <a:cubicBezTo>
                  <a:pt x="490801" y="40668"/>
                  <a:pt x="494242" y="47625"/>
                  <a:pt x="498475" y="53975"/>
                </a:cubicBezTo>
                <a:cubicBezTo>
                  <a:pt x="500592" y="57150"/>
                  <a:pt x="503618" y="59880"/>
                  <a:pt x="504825" y="63500"/>
                </a:cubicBezTo>
                <a:lnTo>
                  <a:pt x="517525" y="101600"/>
                </a:lnTo>
                <a:cubicBezTo>
                  <a:pt x="518583" y="104775"/>
                  <a:pt x="518844" y="108340"/>
                  <a:pt x="520700" y="111125"/>
                </a:cubicBezTo>
                <a:cubicBezTo>
                  <a:pt x="522817" y="114300"/>
                  <a:pt x="525500" y="117163"/>
                  <a:pt x="527050" y="120650"/>
                </a:cubicBezTo>
                <a:cubicBezTo>
                  <a:pt x="529768" y="126767"/>
                  <a:pt x="529687" y="134131"/>
                  <a:pt x="533400" y="139700"/>
                </a:cubicBezTo>
                <a:lnTo>
                  <a:pt x="552450" y="168275"/>
                </a:lnTo>
                <a:cubicBezTo>
                  <a:pt x="554567" y="171450"/>
                  <a:pt x="555625" y="175683"/>
                  <a:pt x="558800" y="177800"/>
                </a:cubicBezTo>
                <a:lnTo>
                  <a:pt x="568325" y="184150"/>
                </a:lnTo>
                <a:cubicBezTo>
                  <a:pt x="579967" y="201612"/>
                  <a:pt x="568325" y="186796"/>
                  <a:pt x="584200" y="200025"/>
                </a:cubicBezTo>
                <a:cubicBezTo>
                  <a:pt x="587649" y="202900"/>
                  <a:pt x="589917" y="207170"/>
                  <a:pt x="593725" y="209550"/>
                </a:cubicBezTo>
                <a:cubicBezTo>
                  <a:pt x="605143" y="216686"/>
                  <a:pt x="606286" y="215900"/>
                  <a:pt x="615950" y="21590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50">
            <a:extLst>
              <a:ext uri="{FF2B5EF4-FFF2-40B4-BE49-F238E27FC236}">
                <a16:creationId xmlns:a16="http://schemas.microsoft.com/office/drawing/2014/main" id="{57FB033F-17D5-1E44-95D5-3AA6B67A08F5}"/>
              </a:ext>
            </a:extLst>
          </p:cNvPr>
          <p:cNvSpPr/>
          <p:nvPr/>
        </p:nvSpPr>
        <p:spPr>
          <a:xfrm flipV="1">
            <a:off x="7467451" y="2425452"/>
            <a:ext cx="615950" cy="215385"/>
          </a:xfrm>
          <a:custGeom>
            <a:avLst/>
            <a:gdLst>
              <a:gd name="connsiteX0" fmla="*/ 0 w 615950"/>
              <a:gd name="connsiteY0" fmla="*/ 215900 h 219177"/>
              <a:gd name="connsiteX1" fmla="*/ 15875 w 615950"/>
              <a:gd name="connsiteY1" fmla="*/ 219075 h 219177"/>
              <a:gd name="connsiteX2" fmla="*/ 25400 w 615950"/>
              <a:gd name="connsiteY2" fmla="*/ 212725 h 219177"/>
              <a:gd name="connsiteX3" fmla="*/ 34925 w 615950"/>
              <a:gd name="connsiteY3" fmla="*/ 193675 h 219177"/>
              <a:gd name="connsiteX4" fmla="*/ 41275 w 615950"/>
              <a:gd name="connsiteY4" fmla="*/ 184150 h 219177"/>
              <a:gd name="connsiteX5" fmla="*/ 44450 w 615950"/>
              <a:gd name="connsiteY5" fmla="*/ 174625 h 219177"/>
              <a:gd name="connsiteX6" fmla="*/ 50800 w 615950"/>
              <a:gd name="connsiteY6" fmla="*/ 165100 h 219177"/>
              <a:gd name="connsiteX7" fmla="*/ 53975 w 615950"/>
              <a:gd name="connsiteY7" fmla="*/ 155575 h 219177"/>
              <a:gd name="connsiteX8" fmla="*/ 57150 w 615950"/>
              <a:gd name="connsiteY8" fmla="*/ 142875 h 219177"/>
              <a:gd name="connsiteX9" fmla="*/ 60325 w 615950"/>
              <a:gd name="connsiteY9" fmla="*/ 127000 h 219177"/>
              <a:gd name="connsiteX10" fmla="*/ 66675 w 615950"/>
              <a:gd name="connsiteY10" fmla="*/ 107950 h 219177"/>
              <a:gd name="connsiteX11" fmla="*/ 73025 w 615950"/>
              <a:gd name="connsiteY11" fmla="*/ 88900 h 219177"/>
              <a:gd name="connsiteX12" fmla="*/ 82550 w 615950"/>
              <a:gd name="connsiteY12" fmla="*/ 60325 h 219177"/>
              <a:gd name="connsiteX13" fmla="*/ 85725 w 615950"/>
              <a:gd name="connsiteY13" fmla="*/ 50800 h 219177"/>
              <a:gd name="connsiteX14" fmla="*/ 95250 w 615950"/>
              <a:gd name="connsiteY14" fmla="*/ 44450 h 219177"/>
              <a:gd name="connsiteX15" fmla="*/ 101600 w 615950"/>
              <a:gd name="connsiteY15" fmla="*/ 34925 h 219177"/>
              <a:gd name="connsiteX16" fmla="*/ 120650 w 615950"/>
              <a:gd name="connsiteY16" fmla="*/ 25400 h 219177"/>
              <a:gd name="connsiteX17" fmla="*/ 139700 w 615950"/>
              <a:gd name="connsiteY17" fmla="*/ 15875 h 219177"/>
              <a:gd name="connsiteX18" fmla="*/ 168275 w 615950"/>
              <a:gd name="connsiteY18" fmla="*/ 19050 h 219177"/>
              <a:gd name="connsiteX19" fmla="*/ 187325 w 615950"/>
              <a:gd name="connsiteY19" fmla="*/ 25400 h 219177"/>
              <a:gd name="connsiteX20" fmla="*/ 206375 w 615950"/>
              <a:gd name="connsiteY20" fmla="*/ 44450 h 219177"/>
              <a:gd name="connsiteX21" fmla="*/ 209550 w 615950"/>
              <a:gd name="connsiteY21" fmla="*/ 53975 h 219177"/>
              <a:gd name="connsiteX22" fmla="*/ 228600 w 615950"/>
              <a:gd name="connsiteY22" fmla="*/ 82550 h 219177"/>
              <a:gd name="connsiteX23" fmla="*/ 234950 w 615950"/>
              <a:gd name="connsiteY23" fmla="*/ 92075 h 219177"/>
              <a:gd name="connsiteX24" fmla="*/ 238125 w 615950"/>
              <a:gd name="connsiteY24" fmla="*/ 101600 h 219177"/>
              <a:gd name="connsiteX25" fmla="*/ 247650 w 615950"/>
              <a:gd name="connsiteY25" fmla="*/ 107950 h 219177"/>
              <a:gd name="connsiteX26" fmla="*/ 263525 w 615950"/>
              <a:gd name="connsiteY26" fmla="*/ 123825 h 219177"/>
              <a:gd name="connsiteX27" fmla="*/ 282575 w 615950"/>
              <a:gd name="connsiteY27" fmla="*/ 130175 h 219177"/>
              <a:gd name="connsiteX28" fmla="*/ 307975 w 615950"/>
              <a:gd name="connsiteY28" fmla="*/ 120650 h 219177"/>
              <a:gd name="connsiteX29" fmla="*/ 311150 w 615950"/>
              <a:gd name="connsiteY29" fmla="*/ 111125 h 219177"/>
              <a:gd name="connsiteX30" fmla="*/ 327025 w 615950"/>
              <a:gd name="connsiteY30" fmla="*/ 92075 h 219177"/>
              <a:gd name="connsiteX31" fmla="*/ 330200 w 615950"/>
              <a:gd name="connsiteY31" fmla="*/ 82550 h 219177"/>
              <a:gd name="connsiteX32" fmla="*/ 336550 w 615950"/>
              <a:gd name="connsiteY32" fmla="*/ 73025 h 219177"/>
              <a:gd name="connsiteX33" fmla="*/ 339725 w 615950"/>
              <a:gd name="connsiteY33" fmla="*/ 63500 h 219177"/>
              <a:gd name="connsiteX34" fmla="*/ 352425 w 615950"/>
              <a:gd name="connsiteY34" fmla="*/ 44450 h 219177"/>
              <a:gd name="connsiteX35" fmla="*/ 358775 w 615950"/>
              <a:gd name="connsiteY35" fmla="*/ 34925 h 219177"/>
              <a:gd name="connsiteX36" fmla="*/ 368300 w 615950"/>
              <a:gd name="connsiteY36" fmla="*/ 28575 h 219177"/>
              <a:gd name="connsiteX37" fmla="*/ 390525 w 615950"/>
              <a:gd name="connsiteY37" fmla="*/ 6350 h 219177"/>
              <a:gd name="connsiteX38" fmla="*/ 400050 w 615950"/>
              <a:gd name="connsiteY38" fmla="*/ 0 h 219177"/>
              <a:gd name="connsiteX39" fmla="*/ 450850 w 615950"/>
              <a:gd name="connsiteY39" fmla="*/ 6350 h 219177"/>
              <a:gd name="connsiteX40" fmla="*/ 469900 w 615950"/>
              <a:gd name="connsiteY40" fmla="*/ 19050 h 219177"/>
              <a:gd name="connsiteX41" fmla="*/ 476250 w 615950"/>
              <a:gd name="connsiteY41" fmla="*/ 28575 h 219177"/>
              <a:gd name="connsiteX42" fmla="*/ 485775 w 615950"/>
              <a:gd name="connsiteY42" fmla="*/ 34925 h 219177"/>
              <a:gd name="connsiteX43" fmla="*/ 498475 w 615950"/>
              <a:gd name="connsiteY43" fmla="*/ 53975 h 219177"/>
              <a:gd name="connsiteX44" fmla="*/ 504825 w 615950"/>
              <a:gd name="connsiteY44" fmla="*/ 63500 h 219177"/>
              <a:gd name="connsiteX45" fmla="*/ 517525 w 615950"/>
              <a:gd name="connsiteY45" fmla="*/ 101600 h 219177"/>
              <a:gd name="connsiteX46" fmla="*/ 520700 w 615950"/>
              <a:gd name="connsiteY46" fmla="*/ 111125 h 219177"/>
              <a:gd name="connsiteX47" fmla="*/ 527050 w 615950"/>
              <a:gd name="connsiteY47" fmla="*/ 120650 h 219177"/>
              <a:gd name="connsiteX48" fmla="*/ 533400 w 615950"/>
              <a:gd name="connsiteY48" fmla="*/ 139700 h 219177"/>
              <a:gd name="connsiteX49" fmla="*/ 552450 w 615950"/>
              <a:gd name="connsiteY49" fmla="*/ 168275 h 219177"/>
              <a:gd name="connsiteX50" fmla="*/ 558800 w 615950"/>
              <a:gd name="connsiteY50" fmla="*/ 177800 h 219177"/>
              <a:gd name="connsiteX51" fmla="*/ 568325 w 615950"/>
              <a:gd name="connsiteY51" fmla="*/ 184150 h 219177"/>
              <a:gd name="connsiteX52" fmla="*/ 584200 w 615950"/>
              <a:gd name="connsiteY52" fmla="*/ 200025 h 219177"/>
              <a:gd name="connsiteX53" fmla="*/ 593725 w 615950"/>
              <a:gd name="connsiteY53" fmla="*/ 209550 h 219177"/>
              <a:gd name="connsiteX54" fmla="*/ 615950 w 615950"/>
              <a:gd name="connsiteY54" fmla="*/ 215900 h 21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5950" h="219177">
                <a:moveTo>
                  <a:pt x="0" y="215900"/>
                </a:moveTo>
                <a:cubicBezTo>
                  <a:pt x="5292" y="216958"/>
                  <a:pt x="10520" y="219744"/>
                  <a:pt x="15875" y="219075"/>
                </a:cubicBezTo>
                <a:cubicBezTo>
                  <a:pt x="19661" y="218602"/>
                  <a:pt x="22702" y="215423"/>
                  <a:pt x="25400" y="212725"/>
                </a:cubicBezTo>
                <a:cubicBezTo>
                  <a:pt x="34499" y="203626"/>
                  <a:pt x="29760" y="204004"/>
                  <a:pt x="34925" y="193675"/>
                </a:cubicBezTo>
                <a:cubicBezTo>
                  <a:pt x="36632" y="190262"/>
                  <a:pt x="39568" y="187563"/>
                  <a:pt x="41275" y="184150"/>
                </a:cubicBezTo>
                <a:cubicBezTo>
                  <a:pt x="42772" y="181157"/>
                  <a:pt x="42953" y="177618"/>
                  <a:pt x="44450" y="174625"/>
                </a:cubicBezTo>
                <a:cubicBezTo>
                  <a:pt x="46157" y="171212"/>
                  <a:pt x="49093" y="168513"/>
                  <a:pt x="50800" y="165100"/>
                </a:cubicBezTo>
                <a:cubicBezTo>
                  <a:pt x="52297" y="162107"/>
                  <a:pt x="53056" y="158793"/>
                  <a:pt x="53975" y="155575"/>
                </a:cubicBezTo>
                <a:cubicBezTo>
                  <a:pt x="55174" y="151379"/>
                  <a:pt x="56203" y="147135"/>
                  <a:pt x="57150" y="142875"/>
                </a:cubicBezTo>
                <a:cubicBezTo>
                  <a:pt x="58321" y="137607"/>
                  <a:pt x="58905" y="132206"/>
                  <a:pt x="60325" y="127000"/>
                </a:cubicBezTo>
                <a:cubicBezTo>
                  <a:pt x="62086" y="120542"/>
                  <a:pt x="64558" y="114300"/>
                  <a:pt x="66675" y="107950"/>
                </a:cubicBezTo>
                <a:lnTo>
                  <a:pt x="73025" y="88900"/>
                </a:lnTo>
                <a:lnTo>
                  <a:pt x="82550" y="60325"/>
                </a:lnTo>
                <a:cubicBezTo>
                  <a:pt x="83608" y="57150"/>
                  <a:pt x="82940" y="52656"/>
                  <a:pt x="85725" y="50800"/>
                </a:cubicBezTo>
                <a:lnTo>
                  <a:pt x="95250" y="44450"/>
                </a:lnTo>
                <a:cubicBezTo>
                  <a:pt x="97367" y="41275"/>
                  <a:pt x="98902" y="37623"/>
                  <a:pt x="101600" y="34925"/>
                </a:cubicBezTo>
                <a:cubicBezTo>
                  <a:pt x="110699" y="25826"/>
                  <a:pt x="110321" y="30565"/>
                  <a:pt x="120650" y="25400"/>
                </a:cubicBezTo>
                <a:cubicBezTo>
                  <a:pt x="145269" y="13090"/>
                  <a:pt x="115759" y="23855"/>
                  <a:pt x="139700" y="15875"/>
                </a:cubicBezTo>
                <a:cubicBezTo>
                  <a:pt x="149225" y="16933"/>
                  <a:pt x="158877" y="17170"/>
                  <a:pt x="168275" y="19050"/>
                </a:cubicBezTo>
                <a:cubicBezTo>
                  <a:pt x="174839" y="20363"/>
                  <a:pt x="187325" y="25400"/>
                  <a:pt x="187325" y="25400"/>
                </a:cubicBezTo>
                <a:cubicBezTo>
                  <a:pt x="193675" y="31750"/>
                  <a:pt x="203535" y="35931"/>
                  <a:pt x="206375" y="44450"/>
                </a:cubicBezTo>
                <a:cubicBezTo>
                  <a:pt x="207433" y="47625"/>
                  <a:pt x="207925" y="51049"/>
                  <a:pt x="209550" y="53975"/>
                </a:cubicBezTo>
                <a:lnTo>
                  <a:pt x="228600" y="82550"/>
                </a:lnTo>
                <a:cubicBezTo>
                  <a:pt x="230717" y="85725"/>
                  <a:pt x="233743" y="88455"/>
                  <a:pt x="234950" y="92075"/>
                </a:cubicBezTo>
                <a:cubicBezTo>
                  <a:pt x="236008" y="95250"/>
                  <a:pt x="236034" y="98987"/>
                  <a:pt x="238125" y="101600"/>
                </a:cubicBezTo>
                <a:cubicBezTo>
                  <a:pt x="240509" y="104580"/>
                  <a:pt x="244475" y="105833"/>
                  <a:pt x="247650" y="107950"/>
                </a:cubicBezTo>
                <a:cubicBezTo>
                  <a:pt x="253443" y="116639"/>
                  <a:pt x="253499" y="119369"/>
                  <a:pt x="263525" y="123825"/>
                </a:cubicBezTo>
                <a:cubicBezTo>
                  <a:pt x="269642" y="126543"/>
                  <a:pt x="282575" y="130175"/>
                  <a:pt x="282575" y="130175"/>
                </a:cubicBezTo>
                <a:cubicBezTo>
                  <a:pt x="291180" y="128454"/>
                  <a:pt x="301746" y="128436"/>
                  <a:pt x="307975" y="120650"/>
                </a:cubicBezTo>
                <a:cubicBezTo>
                  <a:pt x="310066" y="118037"/>
                  <a:pt x="309294" y="113910"/>
                  <a:pt x="311150" y="111125"/>
                </a:cubicBezTo>
                <a:cubicBezTo>
                  <a:pt x="325194" y="90059"/>
                  <a:pt x="316637" y="112850"/>
                  <a:pt x="327025" y="92075"/>
                </a:cubicBezTo>
                <a:cubicBezTo>
                  <a:pt x="328522" y="89082"/>
                  <a:pt x="328703" y="85543"/>
                  <a:pt x="330200" y="82550"/>
                </a:cubicBezTo>
                <a:cubicBezTo>
                  <a:pt x="331907" y="79137"/>
                  <a:pt x="334843" y="76438"/>
                  <a:pt x="336550" y="73025"/>
                </a:cubicBezTo>
                <a:cubicBezTo>
                  <a:pt x="338047" y="70032"/>
                  <a:pt x="338100" y="66426"/>
                  <a:pt x="339725" y="63500"/>
                </a:cubicBezTo>
                <a:cubicBezTo>
                  <a:pt x="343431" y="56829"/>
                  <a:pt x="348192" y="50800"/>
                  <a:pt x="352425" y="44450"/>
                </a:cubicBezTo>
                <a:cubicBezTo>
                  <a:pt x="354542" y="41275"/>
                  <a:pt x="355600" y="37042"/>
                  <a:pt x="358775" y="34925"/>
                </a:cubicBezTo>
                <a:lnTo>
                  <a:pt x="368300" y="28575"/>
                </a:lnTo>
                <a:cubicBezTo>
                  <a:pt x="373888" y="11810"/>
                  <a:pt x="368690" y="20906"/>
                  <a:pt x="390525" y="6350"/>
                </a:cubicBezTo>
                <a:lnTo>
                  <a:pt x="400050" y="0"/>
                </a:lnTo>
                <a:cubicBezTo>
                  <a:pt x="401368" y="101"/>
                  <a:pt x="438734" y="-381"/>
                  <a:pt x="450850" y="6350"/>
                </a:cubicBezTo>
                <a:cubicBezTo>
                  <a:pt x="457521" y="10056"/>
                  <a:pt x="469900" y="19050"/>
                  <a:pt x="469900" y="19050"/>
                </a:cubicBezTo>
                <a:cubicBezTo>
                  <a:pt x="472017" y="22225"/>
                  <a:pt x="473552" y="25877"/>
                  <a:pt x="476250" y="28575"/>
                </a:cubicBezTo>
                <a:cubicBezTo>
                  <a:pt x="478948" y="31273"/>
                  <a:pt x="483262" y="32053"/>
                  <a:pt x="485775" y="34925"/>
                </a:cubicBezTo>
                <a:cubicBezTo>
                  <a:pt x="490801" y="40668"/>
                  <a:pt x="494242" y="47625"/>
                  <a:pt x="498475" y="53975"/>
                </a:cubicBezTo>
                <a:cubicBezTo>
                  <a:pt x="500592" y="57150"/>
                  <a:pt x="503618" y="59880"/>
                  <a:pt x="504825" y="63500"/>
                </a:cubicBezTo>
                <a:lnTo>
                  <a:pt x="517525" y="101600"/>
                </a:lnTo>
                <a:cubicBezTo>
                  <a:pt x="518583" y="104775"/>
                  <a:pt x="518844" y="108340"/>
                  <a:pt x="520700" y="111125"/>
                </a:cubicBezTo>
                <a:cubicBezTo>
                  <a:pt x="522817" y="114300"/>
                  <a:pt x="525500" y="117163"/>
                  <a:pt x="527050" y="120650"/>
                </a:cubicBezTo>
                <a:cubicBezTo>
                  <a:pt x="529768" y="126767"/>
                  <a:pt x="529687" y="134131"/>
                  <a:pt x="533400" y="139700"/>
                </a:cubicBezTo>
                <a:lnTo>
                  <a:pt x="552450" y="168275"/>
                </a:lnTo>
                <a:cubicBezTo>
                  <a:pt x="554567" y="171450"/>
                  <a:pt x="555625" y="175683"/>
                  <a:pt x="558800" y="177800"/>
                </a:cubicBezTo>
                <a:lnTo>
                  <a:pt x="568325" y="184150"/>
                </a:lnTo>
                <a:cubicBezTo>
                  <a:pt x="579967" y="201612"/>
                  <a:pt x="568325" y="186796"/>
                  <a:pt x="584200" y="200025"/>
                </a:cubicBezTo>
                <a:cubicBezTo>
                  <a:pt x="587649" y="202900"/>
                  <a:pt x="589917" y="207170"/>
                  <a:pt x="593725" y="209550"/>
                </a:cubicBezTo>
                <a:cubicBezTo>
                  <a:pt x="605143" y="216686"/>
                  <a:pt x="606286" y="215900"/>
                  <a:pt x="615950" y="21590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p:cTn id="23"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2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 calcmode="lin" valueType="num">
                                      <p:cBhvr>
                                        <p:cTn id="3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2" end="2"/>
                                            </p:txEl>
                                          </p:spTgt>
                                        </p:tgtEl>
                                        <p:attrNameLst>
                                          <p:attrName>ppt_h</p:attrName>
                                        </p:attrNameLst>
                                      </p:cBhvr>
                                      <p:tavLst>
                                        <p:tav tm="0">
                                          <p:val>
                                            <p:fltVal val="0"/>
                                          </p:val>
                                        </p:tav>
                                        <p:tav tm="100000">
                                          <p:val>
                                            <p:strVal val="#ppt_h"/>
                                          </p:val>
                                        </p:tav>
                                      </p:tavLst>
                                    </p:anim>
                                  </p:childTnLst>
                                </p:cTn>
                              </p:par>
                            </p:childTnLst>
                          </p:cTn>
                        </p:par>
                        <p:par>
                          <p:cTn id="36" fill="hold">
                            <p:stCondLst>
                              <p:cond delay="500"/>
                            </p:stCondLst>
                            <p:childTnLst>
                              <p:par>
                                <p:cTn id="37" presetID="23" presetClass="entr" presetSubtype="16"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 calcmode="lin" valueType="num">
                                      <p:cBhvr>
                                        <p:cTn id="4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5">
                                            <p:txEl>
                                              <p:pRg st="4" end="4"/>
                                            </p:txEl>
                                          </p:spTgt>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23" presetClass="entr" presetSubtype="16"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childTnLst>
                                </p:cTn>
                              </p:par>
                              <p:par>
                                <p:cTn id="52" presetID="1"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8844"/>
            <a:ext cx="8229600" cy="857250"/>
          </a:xfrm>
        </p:spPr>
        <p:txBody>
          <a:bodyPr>
            <a:normAutofit/>
          </a:bodyPr>
          <a:lstStyle/>
          <a:p>
            <a:r>
              <a:rPr lang="en-US" sz="2000" b="1" dirty="0"/>
              <a:t>Autoradiography as molecular Diagnostic technique</a:t>
            </a:r>
            <a:endParaRPr lang="en-US" sz="2000" b="1" dirty="0">
              <a:solidFill>
                <a:srgbClr val="FFFF00"/>
              </a:solidFill>
            </a:endParaRPr>
          </a:p>
        </p:txBody>
      </p:sp>
      <p:sp>
        <p:nvSpPr>
          <p:cNvPr id="3" name="Content Placeholder 2"/>
          <p:cNvSpPr>
            <a:spLocks noGrp="1"/>
          </p:cNvSpPr>
          <p:nvPr>
            <p:ph idx="1"/>
          </p:nvPr>
        </p:nvSpPr>
        <p:spPr>
          <a:xfrm>
            <a:off x="-72008" y="337220"/>
            <a:ext cx="9540552" cy="857250"/>
          </a:xfrm>
        </p:spPr>
        <p:txBody>
          <a:bodyPr>
            <a:noAutofit/>
          </a:bodyPr>
          <a:lstStyle/>
          <a:p>
            <a:pPr marL="173038" indent="-120650" algn="just"/>
            <a:r>
              <a:rPr lang="en-US" sz="1800" dirty="0"/>
              <a:t>Autoradiography </a:t>
            </a:r>
            <a:r>
              <a:rPr lang="en-US" sz="1800" b="1" dirty="0">
                <a:solidFill>
                  <a:srgbClr val="FFFF00"/>
                </a:solidFill>
              </a:rPr>
              <a:t>helps in diagnosis of genetic disorders due to mutation of gene.</a:t>
            </a:r>
          </a:p>
          <a:p>
            <a:pPr marL="173038" indent="-120650" algn="just"/>
            <a:r>
              <a:rPr lang="en-US" sz="1800" dirty="0"/>
              <a:t>Autoradiography involves </a:t>
            </a:r>
            <a:r>
              <a:rPr lang="en-US" sz="1800" b="1" dirty="0">
                <a:solidFill>
                  <a:srgbClr val="FFFF00"/>
                </a:solidFill>
              </a:rPr>
              <a:t>making a radio labeled probe complimentary to normal DNA or RNA.</a:t>
            </a:r>
          </a:p>
        </p:txBody>
      </p:sp>
      <p:sp>
        <p:nvSpPr>
          <p:cNvPr id="4" name="Title 1">
            <a:extLst>
              <a:ext uri="{FF2B5EF4-FFF2-40B4-BE49-F238E27FC236}">
                <a16:creationId xmlns:a16="http://schemas.microsoft.com/office/drawing/2014/main" id="{6A61DAE6-4E5B-DB4C-AEFB-E493D5676075}"/>
              </a:ext>
            </a:extLst>
          </p:cNvPr>
          <p:cNvSpPr txBox="1">
            <a:spLocks/>
          </p:cNvSpPr>
          <p:nvPr/>
        </p:nvSpPr>
        <p:spPr>
          <a:xfrm>
            <a:off x="-72008" y="1160338"/>
            <a:ext cx="932452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b="1">
                <a:solidFill>
                  <a:srgbClr val="FFFF00"/>
                </a:solidFill>
              </a:rPr>
              <a:t>Process of diagnosis of genetic disorders due to mutation of gene by autoradiography</a:t>
            </a:r>
            <a:endParaRPr lang="en-US" sz="2000" dirty="0"/>
          </a:p>
        </p:txBody>
      </p:sp>
      <p:sp>
        <p:nvSpPr>
          <p:cNvPr id="5" name="Content Placeholder 2">
            <a:extLst>
              <a:ext uri="{FF2B5EF4-FFF2-40B4-BE49-F238E27FC236}">
                <a16:creationId xmlns:a16="http://schemas.microsoft.com/office/drawing/2014/main" id="{C211B2E0-0CFD-804D-80AE-BE0695D83A01}"/>
              </a:ext>
            </a:extLst>
          </p:cNvPr>
          <p:cNvSpPr txBox="1">
            <a:spLocks/>
          </p:cNvSpPr>
          <p:nvPr/>
        </p:nvSpPr>
        <p:spPr>
          <a:xfrm>
            <a:off x="72008" y="1873572"/>
            <a:ext cx="8964488" cy="3792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buFont typeface="Arial" pitchFamily="34" charset="0"/>
              <a:buNone/>
            </a:pPr>
            <a:r>
              <a:rPr lang="en-US" sz="1800" b="1" dirty="0">
                <a:solidFill>
                  <a:srgbClr val="FFFF00"/>
                </a:solidFill>
              </a:rPr>
              <a:t>A single stranded DNA or RNA is tagged with a radioactive molecule (probe)</a:t>
            </a:r>
          </a:p>
          <a:p>
            <a:pPr algn="ctr">
              <a:lnSpc>
                <a:spcPct val="150000"/>
              </a:lnSpc>
              <a:buFont typeface="Arial" pitchFamily="34" charset="0"/>
              <a:buNone/>
            </a:pPr>
            <a:r>
              <a:rPr lang="en-US" sz="1800" b="1" dirty="0">
                <a:solidFill>
                  <a:srgbClr val="FFFF00"/>
                </a:solidFill>
              </a:rPr>
              <a:t> </a:t>
            </a:r>
          </a:p>
          <a:p>
            <a:pPr algn="ctr">
              <a:buFont typeface="Arial" pitchFamily="34" charset="0"/>
              <a:buNone/>
            </a:pPr>
            <a:r>
              <a:rPr lang="en-US" sz="1800" b="1" dirty="0">
                <a:solidFill>
                  <a:srgbClr val="FFFF00"/>
                </a:solidFill>
              </a:rPr>
              <a:t>The </a:t>
            </a:r>
            <a:r>
              <a:rPr lang="en-US" sz="1800" b="1" dirty="0" err="1">
                <a:solidFill>
                  <a:srgbClr val="FFFF00"/>
                </a:solidFill>
              </a:rPr>
              <a:t>radiolabelled</a:t>
            </a:r>
            <a:r>
              <a:rPr lang="en-US" sz="1800" b="1" dirty="0">
                <a:solidFill>
                  <a:srgbClr val="FFFF00"/>
                </a:solidFill>
              </a:rPr>
              <a:t> probe </a:t>
            </a:r>
            <a:r>
              <a:rPr lang="en-US" sz="1800" b="1" dirty="0" err="1">
                <a:solidFill>
                  <a:srgbClr val="FFFF00"/>
                </a:solidFill>
              </a:rPr>
              <a:t>sDNA</a:t>
            </a:r>
            <a:r>
              <a:rPr lang="en-US" sz="1800" b="1" dirty="0">
                <a:solidFill>
                  <a:srgbClr val="FFFF00"/>
                </a:solidFill>
              </a:rPr>
              <a:t> or sRNA is allowed to </a:t>
            </a:r>
            <a:r>
              <a:rPr lang="en-US" sz="1800" b="1" dirty="0" err="1">
                <a:solidFill>
                  <a:srgbClr val="FFFF00"/>
                </a:solidFill>
              </a:rPr>
              <a:t>hybridise</a:t>
            </a:r>
            <a:r>
              <a:rPr lang="en-US" sz="1800" b="1" dirty="0">
                <a:solidFill>
                  <a:srgbClr val="FFFF00"/>
                </a:solidFill>
              </a:rPr>
              <a:t> to its complementary DNA in a clone of cells </a:t>
            </a:r>
          </a:p>
          <a:p>
            <a:pPr algn="ctr">
              <a:buFont typeface="Arial" pitchFamily="34" charset="0"/>
              <a:buNone/>
            </a:pPr>
            <a:endParaRPr lang="en-US" sz="1800" b="1" dirty="0">
              <a:solidFill>
                <a:srgbClr val="FFFF00"/>
              </a:solidFill>
            </a:endParaRPr>
          </a:p>
          <a:p>
            <a:pPr algn="ctr">
              <a:lnSpc>
                <a:spcPct val="150000"/>
              </a:lnSpc>
              <a:buFont typeface="Arial" pitchFamily="34" charset="0"/>
              <a:buNone/>
            </a:pPr>
            <a:r>
              <a:rPr lang="en-US" sz="1800" b="1" dirty="0">
                <a:solidFill>
                  <a:srgbClr val="FFFF00"/>
                </a:solidFill>
              </a:rPr>
              <a:t>Detected using autoradiography. </a:t>
            </a:r>
          </a:p>
          <a:p>
            <a:pPr algn="ctr">
              <a:lnSpc>
                <a:spcPct val="150000"/>
              </a:lnSpc>
              <a:buFont typeface="Arial" pitchFamily="34" charset="0"/>
              <a:buNone/>
            </a:pPr>
            <a:endParaRPr lang="en-US" sz="1800" b="1" dirty="0">
              <a:solidFill>
                <a:srgbClr val="FFFF00"/>
              </a:solidFill>
            </a:endParaRPr>
          </a:p>
          <a:p>
            <a:pPr algn="just">
              <a:buFont typeface="Arial" pitchFamily="34" charset="0"/>
              <a:buNone/>
            </a:pPr>
            <a:r>
              <a:rPr lang="en-US" sz="1800" b="1" dirty="0">
                <a:solidFill>
                  <a:srgbClr val="FFFF00"/>
                </a:solidFill>
              </a:rPr>
              <a:t>RESULT: The clone having the mutated gene will not appear on the photographic film, because the probe will not have </a:t>
            </a:r>
            <a:r>
              <a:rPr lang="en-US" sz="1800" b="1" dirty="0" err="1">
                <a:solidFill>
                  <a:srgbClr val="FFFF00"/>
                </a:solidFill>
              </a:rPr>
              <a:t>complimentarity</a:t>
            </a:r>
            <a:r>
              <a:rPr lang="en-US" sz="1800" b="1" dirty="0">
                <a:solidFill>
                  <a:srgbClr val="FFFF00"/>
                </a:solidFill>
              </a:rPr>
              <a:t> with the mutated gene</a:t>
            </a:r>
            <a:r>
              <a:rPr lang="en-US" sz="1800" dirty="0"/>
              <a:t>. </a:t>
            </a:r>
          </a:p>
        </p:txBody>
      </p:sp>
      <p:sp>
        <p:nvSpPr>
          <p:cNvPr id="6" name="Down Arrow 5">
            <a:extLst>
              <a:ext uri="{FF2B5EF4-FFF2-40B4-BE49-F238E27FC236}">
                <a16:creationId xmlns:a16="http://schemas.microsoft.com/office/drawing/2014/main" id="{B8559A08-3189-EC4B-BA56-0E363FEA6925}"/>
              </a:ext>
            </a:extLst>
          </p:cNvPr>
          <p:cNvSpPr/>
          <p:nvPr/>
        </p:nvSpPr>
        <p:spPr>
          <a:xfrm>
            <a:off x="4374232" y="2369795"/>
            <a:ext cx="305217" cy="41785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50F65013-23A5-2E4F-B5CE-4FDBD8F677AD}"/>
              </a:ext>
            </a:extLst>
          </p:cNvPr>
          <p:cNvSpPr/>
          <p:nvPr/>
        </p:nvSpPr>
        <p:spPr>
          <a:xfrm>
            <a:off x="4391980" y="3483547"/>
            <a:ext cx="305217" cy="41785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651A0BDB-9CB9-744A-899E-F8FDEA57F663}"/>
              </a:ext>
            </a:extLst>
          </p:cNvPr>
          <p:cNvSpPr/>
          <p:nvPr/>
        </p:nvSpPr>
        <p:spPr>
          <a:xfrm>
            <a:off x="4410799" y="4336036"/>
            <a:ext cx="305217" cy="41785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91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p:cTn id="23"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2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 calcmode="lin" valueType="num">
                                      <p:cBhvr>
                                        <p:cTn id="3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5" dur="500" fill="hold"/>
                                        <p:tgtEl>
                                          <p:spTgt spid="5">
                                            <p:txEl>
                                              <p:pRg st="2" end="2"/>
                                            </p:txEl>
                                          </p:spTgt>
                                        </p:tgtEl>
                                        <p:attrNameLst>
                                          <p:attrName>ppt_h</p:attrName>
                                        </p:attrNameLst>
                                      </p:cBhvr>
                                      <p:tavLst>
                                        <p:tav tm="0">
                                          <p:val>
                                            <p:fltVal val="0"/>
                                          </p:val>
                                        </p:tav>
                                        <p:tav tm="100000">
                                          <p:val>
                                            <p:strVal val="#ppt_h"/>
                                          </p:val>
                                        </p:tav>
                                      </p:tavLst>
                                    </p:anim>
                                  </p:childTnLst>
                                </p:cTn>
                              </p:par>
                            </p:childTnLst>
                          </p:cTn>
                        </p:par>
                        <p:par>
                          <p:cTn id="36" fill="hold">
                            <p:stCondLst>
                              <p:cond delay="500"/>
                            </p:stCondLst>
                            <p:childTnLst>
                              <p:par>
                                <p:cTn id="37" presetID="23" presetClass="entr" presetSubtype="16"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 calcmode="lin" valueType="num">
                                      <p:cBhvr>
                                        <p:cTn id="4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6" dur="500" fill="hold"/>
                                        <p:tgtEl>
                                          <p:spTgt spid="5">
                                            <p:txEl>
                                              <p:pRg st="4" end="4"/>
                                            </p:txEl>
                                          </p:spTgt>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23" presetClass="entr" presetSubtype="16"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 calcmode="lin" valueType="num">
                                      <p:cBhvr>
                                        <p:cTn id="56"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7" dur="500" fill="hold"/>
                                        <p:tgtEl>
                                          <p:spTgt spid="5">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738"/>
            <a:ext cx="8229600" cy="857250"/>
          </a:xfrm>
        </p:spPr>
        <p:txBody>
          <a:bodyPr>
            <a:normAutofit/>
          </a:bodyPr>
          <a:lstStyle/>
          <a:p>
            <a:r>
              <a:rPr lang="en-US" sz="3200" dirty="0"/>
              <a:t>ELISA</a:t>
            </a:r>
            <a:r>
              <a:rPr lang="en-US" sz="3200" b="1" dirty="0"/>
              <a:t> as molecular Diagnostic technique</a:t>
            </a:r>
            <a:endParaRPr lang="en-US" sz="3600" b="1" dirty="0">
              <a:solidFill>
                <a:srgbClr val="FFFF00"/>
              </a:solidFill>
            </a:endParaRPr>
          </a:p>
        </p:txBody>
      </p:sp>
      <p:sp>
        <p:nvSpPr>
          <p:cNvPr id="3" name="Content Placeholder 2"/>
          <p:cNvSpPr>
            <a:spLocks noGrp="1"/>
          </p:cNvSpPr>
          <p:nvPr>
            <p:ph idx="1"/>
          </p:nvPr>
        </p:nvSpPr>
        <p:spPr>
          <a:xfrm>
            <a:off x="72008" y="1345332"/>
            <a:ext cx="8964488" cy="4083918"/>
          </a:xfrm>
        </p:spPr>
        <p:txBody>
          <a:bodyPr>
            <a:noAutofit/>
          </a:bodyPr>
          <a:lstStyle/>
          <a:p>
            <a:pPr algn="just"/>
            <a:r>
              <a:rPr lang="en-US" sz="2400" b="1" dirty="0">
                <a:solidFill>
                  <a:srgbClr val="FFFF00"/>
                </a:solidFill>
              </a:rPr>
              <a:t>Enzyme Linked Immuno-sorbent Assay </a:t>
            </a:r>
            <a:r>
              <a:rPr lang="en-US" sz="2400" dirty="0"/>
              <a:t>(ELISA) is based on the principle of </a:t>
            </a:r>
            <a:r>
              <a:rPr lang="en-US" sz="2400" b="1" dirty="0">
                <a:solidFill>
                  <a:srgbClr val="FFFF00"/>
                </a:solidFill>
              </a:rPr>
              <a:t>antigen-antibody interaction</a:t>
            </a:r>
            <a:r>
              <a:rPr lang="en-US" sz="2400" dirty="0"/>
              <a:t>. </a:t>
            </a:r>
          </a:p>
          <a:p>
            <a:pPr algn="just"/>
            <a:r>
              <a:rPr lang="en-US" sz="2400" dirty="0"/>
              <a:t>Infection by pathogen can be detected </a:t>
            </a:r>
          </a:p>
          <a:p>
            <a:pPr lvl="1" algn="just"/>
            <a:r>
              <a:rPr lang="en-US" sz="2400" dirty="0">
                <a:solidFill>
                  <a:srgbClr val="FFFF00"/>
                </a:solidFill>
              </a:rPr>
              <a:t>by the presence of antigens </a:t>
            </a:r>
            <a:r>
              <a:rPr lang="en-US" sz="2400" dirty="0"/>
              <a:t>(proteins, </a:t>
            </a:r>
            <a:r>
              <a:rPr lang="en-US" sz="2400" dirty="0" err="1"/>
              <a:t>glycoproteins</a:t>
            </a:r>
            <a:r>
              <a:rPr lang="en-US" sz="2400" dirty="0"/>
              <a:t>, etc.) </a:t>
            </a:r>
            <a:r>
              <a:rPr lang="en-US" sz="2400" dirty="0">
                <a:solidFill>
                  <a:srgbClr val="FFFF00"/>
                </a:solidFill>
              </a:rPr>
              <a:t>or </a:t>
            </a:r>
          </a:p>
          <a:p>
            <a:pPr lvl="1" algn="just"/>
            <a:r>
              <a:rPr lang="en-US" sz="2400" dirty="0">
                <a:solidFill>
                  <a:srgbClr val="FFFF00"/>
                </a:solidFill>
              </a:rPr>
              <a:t>by detecting the antibodies </a:t>
            </a:r>
            <a:r>
              <a:rPr lang="en-US" sz="2400" dirty="0" err="1">
                <a:solidFill>
                  <a:srgbClr val="FFFF00"/>
                </a:solidFill>
              </a:rPr>
              <a:t>synthesised</a:t>
            </a:r>
            <a:r>
              <a:rPr lang="en-US" sz="2400" dirty="0">
                <a:solidFill>
                  <a:srgbClr val="FFFF00"/>
                </a:solidFill>
              </a:rPr>
              <a:t> against the pathogen.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884"/>
            <a:ext cx="8229600" cy="857250"/>
          </a:xfrm>
        </p:spPr>
        <p:txBody>
          <a:bodyPr>
            <a:normAutofit/>
          </a:bodyPr>
          <a:lstStyle/>
          <a:p>
            <a:r>
              <a:rPr lang="en-US" sz="3200" b="1" dirty="0"/>
              <a:t>TRANSGENIC ANIMALS</a:t>
            </a:r>
            <a:endParaRPr lang="en-US" sz="3600" b="1" dirty="0">
              <a:solidFill>
                <a:srgbClr val="FFFF00"/>
              </a:solidFill>
            </a:endParaRPr>
          </a:p>
        </p:txBody>
      </p:sp>
      <p:sp>
        <p:nvSpPr>
          <p:cNvPr id="3" name="Content Placeholder 2"/>
          <p:cNvSpPr>
            <a:spLocks noGrp="1"/>
          </p:cNvSpPr>
          <p:nvPr>
            <p:ph idx="1"/>
          </p:nvPr>
        </p:nvSpPr>
        <p:spPr>
          <a:xfrm>
            <a:off x="72008" y="913284"/>
            <a:ext cx="8964488" cy="4528666"/>
          </a:xfrm>
        </p:spPr>
        <p:txBody>
          <a:bodyPr>
            <a:noAutofit/>
          </a:bodyPr>
          <a:lstStyle/>
          <a:p>
            <a:pPr algn="just"/>
            <a:r>
              <a:rPr lang="en-US" sz="1800" b="1" dirty="0">
                <a:solidFill>
                  <a:srgbClr val="FFFF00"/>
                </a:solidFill>
              </a:rPr>
              <a:t>Transgenic animals are those animals that have had their DNA manipulated to possess and express an extra (foreign) gene.</a:t>
            </a:r>
            <a:endParaRPr lang="en-US" sz="1800" b="1" dirty="0"/>
          </a:p>
          <a:p>
            <a:pPr algn="just"/>
            <a:r>
              <a:rPr lang="en-US" sz="1800" dirty="0"/>
              <a:t>Over </a:t>
            </a:r>
            <a:r>
              <a:rPr lang="en-US" sz="1800" dirty="0">
                <a:solidFill>
                  <a:srgbClr val="FFFF00"/>
                </a:solidFill>
              </a:rPr>
              <a:t>95% of all existing transgenic animals are </a:t>
            </a:r>
            <a:r>
              <a:rPr lang="en-US" sz="1800" b="1" dirty="0">
                <a:solidFill>
                  <a:srgbClr val="FFFF00"/>
                </a:solidFill>
              </a:rPr>
              <a:t>mice</a:t>
            </a:r>
            <a:r>
              <a:rPr lang="en-US" sz="1800" dirty="0"/>
              <a:t>. </a:t>
            </a:r>
            <a:endParaRPr lang="en-US" sz="1800" i="1" dirty="0"/>
          </a:p>
          <a:p>
            <a:pPr algn="just"/>
            <a:r>
              <a:rPr lang="en-US" sz="1800" b="1" dirty="0"/>
              <a:t>Other transgenic animals are; </a:t>
            </a:r>
            <a:r>
              <a:rPr lang="en-US" sz="1800" b="1" dirty="0">
                <a:solidFill>
                  <a:srgbClr val="FFFF00"/>
                </a:solidFill>
              </a:rPr>
              <a:t>transgenic rats, rabbits, pigs, sheep, cows and fish.</a:t>
            </a:r>
          </a:p>
          <a:p>
            <a:pPr algn="just"/>
            <a:r>
              <a:rPr lang="en-US" sz="1800" dirty="0"/>
              <a:t>Need to produce/benefits/Use of transgenic animals are; </a:t>
            </a:r>
          </a:p>
          <a:p>
            <a:pPr lvl="1" algn="just"/>
            <a:r>
              <a:rPr lang="en-US" sz="1800" b="1" dirty="0">
                <a:solidFill>
                  <a:srgbClr val="FFFF00"/>
                </a:solidFill>
              </a:rPr>
              <a:t>To study normal physiology and development</a:t>
            </a:r>
          </a:p>
          <a:p>
            <a:pPr lvl="1" algn="just"/>
            <a:r>
              <a:rPr lang="en-US" sz="1800" b="1" dirty="0">
                <a:solidFill>
                  <a:srgbClr val="FFFF00"/>
                </a:solidFill>
              </a:rPr>
              <a:t>To study of disease</a:t>
            </a:r>
          </a:p>
          <a:p>
            <a:pPr lvl="1" algn="just"/>
            <a:r>
              <a:rPr lang="en-US" sz="1800" b="1" dirty="0">
                <a:solidFill>
                  <a:srgbClr val="FFFF00"/>
                </a:solidFill>
              </a:rPr>
              <a:t>To produce biological products</a:t>
            </a:r>
          </a:p>
          <a:p>
            <a:pPr lvl="1" algn="just"/>
            <a:r>
              <a:rPr lang="en-US" sz="1800" b="1" dirty="0">
                <a:solidFill>
                  <a:srgbClr val="FFFF00"/>
                </a:solidFill>
              </a:rPr>
              <a:t>To test vaccine safety</a:t>
            </a:r>
          </a:p>
          <a:p>
            <a:pPr lvl="1" algn="just"/>
            <a:r>
              <a:rPr lang="en-US" sz="1800" b="1" dirty="0">
                <a:solidFill>
                  <a:srgbClr val="FFFF00"/>
                </a:solidFill>
              </a:rPr>
              <a:t>For chemical safety testing</a:t>
            </a:r>
            <a:endParaRPr lang="en-US" sz="1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8" end="8"/>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88"/>
            <a:ext cx="8229600" cy="857250"/>
          </a:xfrm>
        </p:spPr>
        <p:txBody>
          <a:bodyPr>
            <a:noAutofit/>
          </a:bodyPr>
          <a:lstStyle/>
          <a:p>
            <a:r>
              <a:rPr lang="en-US" sz="2000" b="1" dirty="0"/>
              <a:t>Transgenic animals to study normal physiology and development</a:t>
            </a:r>
            <a:endParaRPr lang="en-US" sz="2000" b="1" dirty="0">
              <a:solidFill>
                <a:srgbClr val="FFFF00"/>
              </a:solidFill>
            </a:endParaRPr>
          </a:p>
        </p:txBody>
      </p:sp>
      <p:sp>
        <p:nvSpPr>
          <p:cNvPr id="3" name="Content Placeholder 2"/>
          <p:cNvSpPr>
            <a:spLocks noGrp="1"/>
          </p:cNvSpPr>
          <p:nvPr>
            <p:ph idx="1"/>
          </p:nvPr>
        </p:nvSpPr>
        <p:spPr>
          <a:xfrm>
            <a:off x="72008" y="690414"/>
            <a:ext cx="8964488" cy="4384650"/>
          </a:xfrm>
        </p:spPr>
        <p:txBody>
          <a:bodyPr>
            <a:noAutofit/>
          </a:bodyPr>
          <a:lstStyle/>
          <a:p>
            <a:pPr algn="just"/>
            <a:r>
              <a:rPr lang="en-US" sz="1800" dirty="0"/>
              <a:t>Transgenic animals can be </a:t>
            </a:r>
            <a:r>
              <a:rPr lang="en-US" sz="1800" b="1" dirty="0">
                <a:solidFill>
                  <a:srgbClr val="FFFF00"/>
                </a:solidFill>
              </a:rPr>
              <a:t>designed to allow the study </a:t>
            </a:r>
          </a:p>
          <a:p>
            <a:pPr lvl="1" algn="just"/>
            <a:r>
              <a:rPr lang="en-US" sz="1800" b="1" dirty="0">
                <a:solidFill>
                  <a:srgbClr val="FFFF00"/>
                </a:solidFill>
              </a:rPr>
              <a:t>how genes are regulated, and </a:t>
            </a:r>
          </a:p>
          <a:p>
            <a:pPr lvl="1" algn="just"/>
            <a:r>
              <a:rPr lang="en-US" sz="1800" b="1" dirty="0">
                <a:solidFill>
                  <a:srgbClr val="FFFF00"/>
                </a:solidFill>
              </a:rPr>
              <a:t>how genes affect the normal functions of the body and its development</a:t>
            </a:r>
            <a:r>
              <a:rPr lang="en-US" sz="1800" dirty="0"/>
              <a:t> e.g., study of complex factors involved in growth such as insulin-like growth factor.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310"/>
            <a:ext cx="8229600" cy="857250"/>
          </a:xfrm>
        </p:spPr>
        <p:txBody>
          <a:bodyPr>
            <a:normAutofit/>
          </a:bodyPr>
          <a:lstStyle/>
          <a:p>
            <a:r>
              <a:rPr lang="en-US" sz="2000" b="1" dirty="0"/>
              <a:t>Transgenic Animals for Study of disease </a:t>
            </a:r>
            <a:endParaRPr lang="en-US" sz="2000" b="1" dirty="0">
              <a:solidFill>
                <a:srgbClr val="FFFF00"/>
              </a:solidFill>
            </a:endParaRPr>
          </a:p>
        </p:txBody>
      </p:sp>
      <p:sp>
        <p:nvSpPr>
          <p:cNvPr id="3" name="Content Placeholder 2"/>
          <p:cNvSpPr>
            <a:spLocks noGrp="1"/>
          </p:cNvSpPr>
          <p:nvPr>
            <p:ph idx="1"/>
          </p:nvPr>
        </p:nvSpPr>
        <p:spPr>
          <a:xfrm>
            <a:off x="72008" y="553244"/>
            <a:ext cx="8964488" cy="4608512"/>
          </a:xfrm>
        </p:spPr>
        <p:txBody>
          <a:bodyPr>
            <a:noAutofit/>
          </a:bodyPr>
          <a:lstStyle/>
          <a:p>
            <a:pPr algn="just"/>
            <a:r>
              <a:rPr lang="en-US" sz="1800" dirty="0"/>
              <a:t>Many transgenic animals are  </a:t>
            </a:r>
            <a:r>
              <a:rPr lang="en-US" sz="1800" dirty="0">
                <a:solidFill>
                  <a:srgbClr val="FFFF00"/>
                </a:solidFill>
              </a:rPr>
              <a:t>designed to increase our understanding </a:t>
            </a:r>
            <a:r>
              <a:rPr lang="en-US" sz="1800" dirty="0"/>
              <a:t>of how genes contribute to the development of disease. </a:t>
            </a:r>
          </a:p>
          <a:p>
            <a:pPr algn="just"/>
            <a:r>
              <a:rPr lang="en-US" sz="1800" dirty="0"/>
              <a:t>Transgenic Animals  are made to </a:t>
            </a:r>
            <a:r>
              <a:rPr lang="en-US" sz="1800" dirty="0">
                <a:solidFill>
                  <a:srgbClr val="FFFF00"/>
                </a:solidFill>
              </a:rPr>
              <a:t>serve as </a:t>
            </a:r>
            <a:r>
              <a:rPr lang="en-US" sz="1800" b="1" dirty="0">
                <a:solidFill>
                  <a:srgbClr val="FFFF00"/>
                </a:solidFill>
              </a:rPr>
              <a:t>models</a:t>
            </a:r>
            <a:r>
              <a:rPr lang="en-US" sz="1800" dirty="0">
                <a:solidFill>
                  <a:srgbClr val="FFFF00"/>
                </a:solidFill>
              </a:rPr>
              <a:t> for human diseases </a:t>
            </a:r>
            <a:r>
              <a:rPr lang="en-US" sz="1800" dirty="0"/>
              <a:t>so that i</a:t>
            </a:r>
            <a:r>
              <a:rPr lang="en-US" sz="1800" dirty="0">
                <a:solidFill>
                  <a:srgbClr val="FFFF00"/>
                </a:solidFill>
              </a:rPr>
              <a:t>nvestigation of new treatments for diseases is made possible</a:t>
            </a:r>
            <a:r>
              <a:rPr lang="en-US" sz="1800" dirty="0"/>
              <a:t>. For example; transgenic models used to study </a:t>
            </a:r>
            <a:r>
              <a:rPr lang="en-US" sz="1800" dirty="0">
                <a:solidFill>
                  <a:srgbClr val="FFFF00"/>
                </a:solidFill>
              </a:rPr>
              <a:t>cancer, cystic fibrosis, rheumatoid arthritis and Alzheimer’s.</a:t>
            </a:r>
          </a:p>
          <a:p>
            <a:pPr algn="just"/>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88"/>
            <a:ext cx="8229600" cy="857250"/>
          </a:xfrm>
        </p:spPr>
        <p:txBody>
          <a:bodyPr>
            <a:normAutofit/>
          </a:bodyPr>
          <a:lstStyle/>
          <a:p>
            <a:r>
              <a:rPr lang="en-US" sz="2000" b="1" dirty="0"/>
              <a:t>Transgenic Animals for Biological products</a:t>
            </a:r>
            <a:endParaRPr lang="en-US" sz="2000" b="1" dirty="0">
              <a:solidFill>
                <a:srgbClr val="FFFF00"/>
              </a:solidFill>
            </a:endParaRPr>
          </a:p>
        </p:txBody>
      </p:sp>
      <p:sp>
        <p:nvSpPr>
          <p:cNvPr id="3" name="Content Placeholder 2"/>
          <p:cNvSpPr>
            <a:spLocks noGrp="1"/>
          </p:cNvSpPr>
          <p:nvPr>
            <p:ph idx="1"/>
          </p:nvPr>
        </p:nvSpPr>
        <p:spPr>
          <a:xfrm>
            <a:off x="72008" y="709742"/>
            <a:ext cx="8964488" cy="4392488"/>
          </a:xfrm>
        </p:spPr>
        <p:txBody>
          <a:bodyPr>
            <a:noAutofit/>
          </a:bodyPr>
          <a:lstStyle/>
          <a:p>
            <a:pPr algn="just"/>
            <a:r>
              <a:rPr lang="en-US" sz="1800" dirty="0"/>
              <a:t>Medicines required to treat certain human diseases can contain biological products produced by transgenic animals.</a:t>
            </a:r>
          </a:p>
          <a:p>
            <a:pPr algn="just"/>
            <a:r>
              <a:rPr lang="en-US" sz="1800" b="1" dirty="0">
                <a:solidFill>
                  <a:srgbClr val="FFFF00"/>
                </a:solidFill>
              </a:rPr>
              <a:t>Useful biological products produced by transgenic animals </a:t>
            </a:r>
            <a:r>
              <a:rPr lang="en-US" sz="1800" dirty="0"/>
              <a:t>can be created by the introduction of the portion of DNA (or genes) which codes for a particular product. For example: human protein (α-1-antitrypsin) used to treat emphysema. </a:t>
            </a:r>
          </a:p>
          <a:p>
            <a:pPr algn="just"/>
            <a:r>
              <a:rPr lang="en-US" sz="1800" dirty="0"/>
              <a:t>Similar attempts are being made for treatment of </a:t>
            </a:r>
            <a:r>
              <a:rPr lang="en-US" sz="1800" dirty="0" err="1"/>
              <a:t>phenylketonuria</a:t>
            </a:r>
            <a:r>
              <a:rPr lang="en-US" sz="1800" dirty="0"/>
              <a:t> (PKU) and cystic fibrosis. </a:t>
            </a:r>
          </a:p>
          <a:p>
            <a:pPr algn="just"/>
            <a:r>
              <a:rPr lang="en-US" sz="1800" dirty="0"/>
              <a:t>In 1997, </a:t>
            </a:r>
            <a:r>
              <a:rPr lang="en-US" sz="1800" b="1" dirty="0">
                <a:solidFill>
                  <a:srgbClr val="FFFF00"/>
                </a:solidFill>
              </a:rPr>
              <a:t>Rosie</a:t>
            </a:r>
            <a:r>
              <a:rPr lang="en-US" sz="1800" dirty="0"/>
              <a:t> the first transgenic cow produced human </a:t>
            </a:r>
            <a:r>
              <a:rPr lang="en-US" sz="1800" b="1" dirty="0">
                <a:solidFill>
                  <a:srgbClr val="FFFF00"/>
                </a:solidFill>
              </a:rPr>
              <a:t>protein-enriched milk </a:t>
            </a:r>
            <a:r>
              <a:rPr lang="en-US" sz="1800" dirty="0"/>
              <a:t>(2.4 grams per </a:t>
            </a:r>
            <a:r>
              <a:rPr lang="en-US" sz="1800" dirty="0" err="1"/>
              <a:t>litre</a:t>
            </a:r>
            <a:r>
              <a:rPr lang="en-US" sz="1800" dirty="0"/>
              <a:t>). </a:t>
            </a:r>
          </a:p>
          <a:p>
            <a:pPr algn="just"/>
            <a:r>
              <a:rPr lang="en-US" sz="1800" dirty="0"/>
              <a:t>The </a:t>
            </a:r>
            <a:r>
              <a:rPr lang="en-US" sz="1800" b="1" dirty="0">
                <a:solidFill>
                  <a:srgbClr val="FFFF00"/>
                </a:solidFill>
              </a:rPr>
              <a:t>Rosie </a:t>
            </a:r>
            <a:r>
              <a:rPr lang="en-US" sz="1800" dirty="0"/>
              <a:t>milk contained the human </a:t>
            </a:r>
            <a:r>
              <a:rPr lang="en-US" sz="1800" b="1" dirty="0">
                <a:solidFill>
                  <a:srgbClr val="FFFF00"/>
                </a:solidFill>
              </a:rPr>
              <a:t>alpha-</a:t>
            </a:r>
            <a:r>
              <a:rPr lang="en-US" sz="1800" b="1" dirty="0" err="1">
                <a:solidFill>
                  <a:srgbClr val="FFFF00"/>
                </a:solidFill>
              </a:rPr>
              <a:t>lactalbumin</a:t>
            </a:r>
            <a:r>
              <a:rPr lang="en-US" sz="1800" dirty="0"/>
              <a:t> and was </a:t>
            </a:r>
            <a:r>
              <a:rPr lang="en-US" sz="1800" b="1" dirty="0">
                <a:solidFill>
                  <a:srgbClr val="FFFF00"/>
                </a:solidFill>
              </a:rPr>
              <a:t>nutritionally a more balanced product for human babies than natural cow-milk</a:t>
            </a:r>
            <a:r>
              <a:rPr lang="en-US" sz="1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836"/>
            <a:ext cx="8229600" cy="857250"/>
          </a:xfrm>
        </p:spPr>
        <p:txBody>
          <a:bodyPr>
            <a:normAutofit/>
          </a:bodyPr>
          <a:lstStyle/>
          <a:p>
            <a:r>
              <a:rPr lang="en-US" sz="2000" b="1" dirty="0"/>
              <a:t>Transgenic Animals to study vaccine safety</a:t>
            </a:r>
            <a:endParaRPr lang="en-US" sz="2000" b="1" dirty="0">
              <a:solidFill>
                <a:srgbClr val="FFFF00"/>
              </a:solidFill>
            </a:endParaRPr>
          </a:p>
        </p:txBody>
      </p:sp>
      <p:sp>
        <p:nvSpPr>
          <p:cNvPr id="3" name="Content Placeholder 2"/>
          <p:cNvSpPr>
            <a:spLocks noGrp="1"/>
          </p:cNvSpPr>
          <p:nvPr>
            <p:ph idx="1"/>
          </p:nvPr>
        </p:nvSpPr>
        <p:spPr>
          <a:xfrm>
            <a:off x="72008" y="493718"/>
            <a:ext cx="8964488" cy="4608512"/>
          </a:xfrm>
        </p:spPr>
        <p:txBody>
          <a:bodyPr>
            <a:noAutofit/>
          </a:bodyPr>
          <a:lstStyle/>
          <a:p>
            <a:pPr algn="just"/>
            <a:r>
              <a:rPr lang="en-US" sz="1800" b="1" dirty="0">
                <a:solidFill>
                  <a:srgbClr val="FFFF00"/>
                </a:solidFill>
              </a:rPr>
              <a:t>Transgenic mice </a:t>
            </a:r>
            <a:r>
              <a:rPr lang="en-US" sz="1800" dirty="0"/>
              <a:t>are </a:t>
            </a:r>
          </a:p>
          <a:p>
            <a:pPr lvl="1" algn="just"/>
            <a:r>
              <a:rPr lang="en-US" sz="1800" dirty="0">
                <a:solidFill>
                  <a:srgbClr val="FFFF00"/>
                </a:solidFill>
              </a:rPr>
              <a:t>used in testing the </a:t>
            </a:r>
            <a:r>
              <a:rPr lang="en-US" sz="1800" b="1" dirty="0">
                <a:solidFill>
                  <a:srgbClr val="FFFF00"/>
                </a:solidFill>
              </a:rPr>
              <a:t>safety of vaccines</a:t>
            </a:r>
            <a:r>
              <a:rPr lang="en-US" sz="1800" b="1" dirty="0"/>
              <a:t> </a:t>
            </a:r>
            <a:r>
              <a:rPr lang="en-US" sz="1800" dirty="0"/>
              <a:t>before they are used on humans. </a:t>
            </a:r>
          </a:p>
          <a:p>
            <a:pPr lvl="1" algn="just"/>
            <a:r>
              <a:rPr lang="en-US" sz="1800" dirty="0"/>
              <a:t>used </a:t>
            </a:r>
            <a:r>
              <a:rPr lang="en-US" sz="1800" dirty="0">
                <a:solidFill>
                  <a:srgbClr val="FFFF00"/>
                </a:solidFill>
              </a:rPr>
              <a:t>to test the safety of the </a:t>
            </a:r>
            <a:r>
              <a:rPr lang="en-US" sz="1800" b="1" dirty="0">
                <a:solidFill>
                  <a:srgbClr val="FFFF00"/>
                </a:solidFill>
              </a:rPr>
              <a:t>polio vaccine</a:t>
            </a:r>
            <a:r>
              <a:rPr lang="en-US" sz="1800" dirty="0"/>
              <a:t>. </a:t>
            </a:r>
          </a:p>
          <a:p>
            <a:pPr algn="just"/>
            <a:r>
              <a:rPr lang="en-US" sz="1800" dirty="0"/>
              <a:t>If successful and found to be reliable, </a:t>
            </a:r>
            <a:r>
              <a:rPr lang="en-US" sz="1800" b="1" dirty="0">
                <a:solidFill>
                  <a:srgbClr val="FFFF00"/>
                </a:solidFill>
              </a:rPr>
              <a:t>Transgenic mice</a:t>
            </a:r>
            <a:r>
              <a:rPr lang="en-US" sz="1800" dirty="0"/>
              <a:t> </a:t>
            </a:r>
            <a:r>
              <a:rPr lang="en-US" sz="1800" dirty="0">
                <a:solidFill>
                  <a:srgbClr val="FFFF00"/>
                </a:solidFill>
              </a:rPr>
              <a:t>could replace the use of monkeys</a:t>
            </a:r>
            <a:r>
              <a:rPr lang="en-US" sz="1800" dirty="0"/>
              <a:t> to test the safety of batches of the vaccine.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20"/>
            <a:ext cx="9144000" cy="857250"/>
          </a:xfrm>
        </p:spPr>
        <p:txBody>
          <a:bodyPr>
            <a:normAutofit/>
          </a:bodyPr>
          <a:lstStyle/>
          <a:p>
            <a:r>
              <a:rPr lang="en-US" sz="2000" b="1" dirty="0">
                <a:solidFill>
                  <a:srgbClr val="FFFF00"/>
                </a:solidFill>
              </a:rPr>
              <a:t>Green Revolution enhanced production of food</a:t>
            </a:r>
            <a:endParaRPr lang="en-US" sz="2000" dirty="0"/>
          </a:p>
        </p:txBody>
      </p:sp>
      <p:sp>
        <p:nvSpPr>
          <p:cNvPr id="3" name="Content Placeholder 2"/>
          <p:cNvSpPr>
            <a:spLocks noGrp="1"/>
          </p:cNvSpPr>
          <p:nvPr>
            <p:ph idx="1"/>
          </p:nvPr>
        </p:nvSpPr>
        <p:spPr>
          <a:xfrm>
            <a:off x="107504" y="625252"/>
            <a:ext cx="8856984" cy="3527995"/>
          </a:xfrm>
        </p:spPr>
        <p:txBody>
          <a:bodyPr>
            <a:noAutofit/>
          </a:bodyPr>
          <a:lstStyle/>
          <a:p>
            <a:pPr algn="just"/>
            <a:r>
              <a:rPr lang="en-US" sz="1800" dirty="0"/>
              <a:t>The </a:t>
            </a:r>
            <a:r>
              <a:rPr lang="en-US" sz="1800" b="1" dirty="0">
                <a:solidFill>
                  <a:srgbClr val="FFFF00"/>
                </a:solidFill>
              </a:rPr>
              <a:t>Green Revolution succeeded in tripling the food supply</a:t>
            </a:r>
            <a:endParaRPr lang="en-US" sz="1800" dirty="0"/>
          </a:p>
          <a:p>
            <a:pPr algn="just"/>
            <a:r>
              <a:rPr lang="en-US" sz="1800" dirty="0"/>
              <a:t>Increased yields during green revolution was</a:t>
            </a:r>
          </a:p>
          <a:p>
            <a:pPr lvl="1" algn="just"/>
            <a:r>
              <a:rPr lang="en-US" sz="1800" b="1" dirty="0"/>
              <a:t>partly due to the </a:t>
            </a:r>
            <a:r>
              <a:rPr lang="en-US" sz="1800" b="1" dirty="0">
                <a:solidFill>
                  <a:srgbClr val="FFFF00"/>
                </a:solidFill>
              </a:rPr>
              <a:t>use of improved crop varieties,</a:t>
            </a:r>
            <a:r>
              <a:rPr lang="en-US" sz="1800" dirty="0">
                <a:solidFill>
                  <a:srgbClr val="FFFF00"/>
                </a:solidFill>
              </a:rPr>
              <a:t> </a:t>
            </a:r>
          </a:p>
          <a:p>
            <a:pPr lvl="1" algn="just"/>
            <a:r>
              <a:rPr lang="en-US" sz="1800" b="1" dirty="0"/>
              <a:t>mainly due to the</a:t>
            </a:r>
            <a:r>
              <a:rPr lang="en-US" sz="1800" b="1" dirty="0">
                <a:solidFill>
                  <a:srgbClr val="FFFF00"/>
                </a:solidFill>
              </a:rPr>
              <a:t> use of better management practices and </a:t>
            </a:r>
          </a:p>
          <a:p>
            <a:pPr lvl="1" algn="just"/>
            <a:r>
              <a:rPr lang="en-US" sz="1800" b="1" dirty="0">
                <a:solidFill>
                  <a:srgbClr val="FFFF00"/>
                </a:solidFill>
              </a:rPr>
              <a:t>use of agrochemicals</a:t>
            </a:r>
            <a:r>
              <a:rPr lang="en-US" sz="1800" b="1" dirty="0"/>
              <a:t> </a:t>
            </a:r>
            <a:r>
              <a:rPr lang="en-US" sz="1800" dirty="0"/>
              <a:t>(</a:t>
            </a:r>
            <a:r>
              <a:rPr lang="en-US" sz="1800" dirty="0" err="1"/>
              <a:t>fertilisers</a:t>
            </a:r>
            <a:r>
              <a:rPr lang="en-US" sz="1800" dirty="0"/>
              <a:t> and pesticides). </a:t>
            </a:r>
          </a:p>
        </p:txBody>
      </p:sp>
      <p:sp>
        <p:nvSpPr>
          <p:cNvPr id="4" name="Title 1">
            <a:extLst>
              <a:ext uri="{FF2B5EF4-FFF2-40B4-BE49-F238E27FC236}">
                <a16:creationId xmlns:a16="http://schemas.microsoft.com/office/drawing/2014/main" id="{C5F4FFD9-3D84-7047-8E1B-C5D2198AA02E}"/>
              </a:ext>
            </a:extLst>
          </p:cNvPr>
          <p:cNvSpPr txBox="1">
            <a:spLocks/>
          </p:cNvSpPr>
          <p:nvPr/>
        </p:nvSpPr>
        <p:spPr>
          <a:xfrm>
            <a:off x="-36004" y="2857500"/>
            <a:ext cx="914400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solidFill>
                  <a:srgbClr val="FFFF00"/>
                </a:solidFill>
              </a:rPr>
              <a:t>Green Revolution  was not enough </a:t>
            </a:r>
          </a:p>
          <a:p>
            <a:r>
              <a:rPr lang="en-US" sz="2400" b="1" dirty="0">
                <a:solidFill>
                  <a:srgbClr val="FFFF00"/>
                </a:solidFill>
              </a:rPr>
              <a:t>to feed </a:t>
            </a:r>
          </a:p>
          <a:p>
            <a:r>
              <a:rPr lang="en-US" sz="2400" b="1" dirty="0">
                <a:solidFill>
                  <a:srgbClr val="FFFF00"/>
                </a:solidFill>
              </a:rPr>
              <a:t>the growing human population.</a:t>
            </a: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20"/>
            <a:ext cx="9144000" cy="857250"/>
          </a:xfrm>
        </p:spPr>
        <p:txBody>
          <a:bodyPr>
            <a:normAutofit/>
          </a:bodyPr>
          <a:lstStyle/>
          <a:p>
            <a:r>
              <a:rPr lang="en-US" sz="2000" b="1" dirty="0"/>
              <a:t>Transgenic animals to study chemical safety testing</a:t>
            </a:r>
            <a:endParaRPr lang="en-US" sz="2000" b="1" dirty="0">
              <a:solidFill>
                <a:srgbClr val="FFFF00"/>
              </a:solidFill>
            </a:endParaRPr>
          </a:p>
        </p:txBody>
      </p:sp>
      <p:sp>
        <p:nvSpPr>
          <p:cNvPr id="3" name="Content Placeholder 2"/>
          <p:cNvSpPr>
            <a:spLocks noGrp="1"/>
          </p:cNvSpPr>
          <p:nvPr>
            <p:ph idx="1"/>
          </p:nvPr>
        </p:nvSpPr>
        <p:spPr>
          <a:xfrm>
            <a:off x="72008" y="637734"/>
            <a:ext cx="8964488" cy="3960440"/>
          </a:xfrm>
        </p:spPr>
        <p:txBody>
          <a:bodyPr>
            <a:noAutofit/>
          </a:bodyPr>
          <a:lstStyle/>
          <a:p>
            <a:pPr algn="just"/>
            <a:r>
              <a:rPr lang="en-US" sz="1800" dirty="0"/>
              <a:t>Chemical safety testing known as </a:t>
            </a:r>
            <a:r>
              <a:rPr lang="en-US" sz="1800" b="1" dirty="0">
                <a:solidFill>
                  <a:srgbClr val="FFFF00"/>
                </a:solidFill>
              </a:rPr>
              <a:t>toxicity/safety testing</a:t>
            </a:r>
            <a:r>
              <a:rPr lang="en-US" sz="1800" dirty="0"/>
              <a:t>. </a:t>
            </a:r>
          </a:p>
          <a:p>
            <a:pPr algn="just"/>
            <a:r>
              <a:rPr lang="en-US" sz="1800" dirty="0"/>
              <a:t>The procedure is the same as that used for testing toxicity of drugs. </a:t>
            </a:r>
          </a:p>
          <a:p>
            <a:pPr algn="just"/>
            <a:r>
              <a:rPr lang="en-US" sz="1800" dirty="0"/>
              <a:t>Transgenic animals are made that carry genes which make them more sensitive to toxic substances than non-transgenic animals. </a:t>
            </a:r>
          </a:p>
          <a:p>
            <a:pPr algn="just"/>
            <a:r>
              <a:rPr lang="en-US" sz="1800" dirty="0"/>
              <a:t>Transgenic animals are then exposed to the toxic substances and the effects studied. </a:t>
            </a:r>
          </a:p>
          <a:p>
            <a:pPr algn="just"/>
            <a:r>
              <a:rPr lang="en-US" sz="1800" dirty="0"/>
              <a:t>Toxicity testing in such animals will allow us to obtain results in less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6746"/>
            <a:ext cx="8229600" cy="5032504"/>
          </a:xfrm>
        </p:spPr>
        <p:txBody>
          <a:bodyPr>
            <a:normAutofit/>
          </a:bodyPr>
          <a:lstStyle/>
          <a:p>
            <a:r>
              <a:rPr lang="en-US" sz="8000" b="1" dirty="0"/>
              <a:t>ETHICAL ISSUES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196"/>
            <a:ext cx="8229600" cy="857250"/>
          </a:xfrm>
        </p:spPr>
        <p:txBody>
          <a:bodyPr>
            <a:normAutofit/>
          </a:bodyPr>
          <a:lstStyle/>
          <a:p>
            <a:r>
              <a:rPr lang="en-US" sz="3200" b="1" dirty="0">
                <a:solidFill>
                  <a:srgbClr val="FFFF00"/>
                </a:solidFill>
              </a:rPr>
              <a:t>Terminologies related to ethical issues</a:t>
            </a:r>
          </a:p>
        </p:txBody>
      </p:sp>
      <p:sp>
        <p:nvSpPr>
          <p:cNvPr id="3" name="Content Placeholder 2"/>
          <p:cNvSpPr>
            <a:spLocks noGrp="1"/>
          </p:cNvSpPr>
          <p:nvPr>
            <p:ph idx="1"/>
          </p:nvPr>
        </p:nvSpPr>
        <p:spPr>
          <a:xfrm>
            <a:off x="72008" y="769268"/>
            <a:ext cx="8964488" cy="4299942"/>
          </a:xfrm>
        </p:spPr>
        <p:txBody>
          <a:bodyPr>
            <a:noAutofit/>
          </a:bodyPr>
          <a:lstStyle/>
          <a:p>
            <a:pPr marL="0" indent="0" algn="just">
              <a:buNone/>
            </a:pPr>
            <a:r>
              <a:rPr lang="en-US" sz="2000" b="1" dirty="0">
                <a:solidFill>
                  <a:srgbClr val="FFFF00"/>
                </a:solidFill>
              </a:rPr>
              <a:t>Ethics: </a:t>
            </a:r>
          </a:p>
          <a:p>
            <a:pPr algn="just"/>
            <a:r>
              <a:rPr lang="en-US" sz="2000" b="1" dirty="0"/>
              <a:t>Set of principles governing </a:t>
            </a:r>
            <a:r>
              <a:rPr lang="en-US" sz="2000" b="1" dirty="0">
                <a:solidFill>
                  <a:srgbClr val="FFFF00"/>
                </a:solidFill>
              </a:rPr>
              <a:t>morality and acceptable conduct</a:t>
            </a:r>
          </a:p>
          <a:p>
            <a:pPr marL="0" indent="0" algn="just">
              <a:buNone/>
            </a:pPr>
            <a:r>
              <a:rPr lang="en-US" sz="2000" b="1" dirty="0">
                <a:solidFill>
                  <a:srgbClr val="FFFF00"/>
                </a:solidFill>
              </a:rPr>
              <a:t>Intellectual property </a:t>
            </a:r>
          </a:p>
          <a:p>
            <a:pPr algn="just"/>
            <a:r>
              <a:rPr lang="en-US" sz="2000" b="1" dirty="0"/>
              <a:t>Intellectual property refers to </a:t>
            </a:r>
            <a:r>
              <a:rPr lang="en-US" sz="2000" b="1" dirty="0">
                <a:solidFill>
                  <a:srgbClr val="FFFF00"/>
                </a:solidFill>
              </a:rPr>
              <a:t>creations of the mind </a:t>
            </a:r>
            <a:r>
              <a:rPr lang="en-US" sz="2000" b="1" dirty="0"/>
              <a:t>(</a:t>
            </a:r>
            <a:r>
              <a:rPr lang="en-US" sz="2000" b="1" i="1" dirty="0"/>
              <a:t>inventions; literary and artistic works; and symbols, names and images used in commerce</a:t>
            </a:r>
            <a:r>
              <a:rPr lang="en-US" sz="2000" b="1" dirty="0"/>
              <a:t>)</a:t>
            </a:r>
          </a:p>
          <a:p>
            <a:pPr marL="0" indent="0" algn="just">
              <a:buNone/>
            </a:pPr>
            <a:r>
              <a:rPr lang="en-US" sz="2000" b="1" dirty="0">
                <a:solidFill>
                  <a:srgbClr val="FFFF00"/>
                </a:solidFill>
              </a:rPr>
              <a:t>Patents: </a:t>
            </a:r>
          </a:p>
          <a:p>
            <a:pPr algn="just"/>
            <a:r>
              <a:rPr lang="en-US" sz="2000" b="1" dirty="0"/>
              <a:t>An official </a:t>
            </a:r>
            <a:r>
              <a:rPr lang="en-US" sz="2000" b="1" dirty="0">
                <a:solidFill>
                  <a:srgbClr val="FFFF00"/>
                </a:solidFill>
              </a:rPr>
              <a:t>document/</a:t>
            </a:r>
            <a:r>
              <a:rPr lang="en-US" sz="2000" b="1" dirty="0" err="1">
                <a:solidFill>
                  <a:srgbClr val="FFFF00"/>
                </a:solidFill>
              </a:rPr>
              <a:t>licence</a:t>
            </a:r>
            <a:r>
              <a:rPr lang="en-US" sz="2000" b="1" dirty="0"/>
              <a:t> granting sole rights or privilege to an inventor for an invention and exclude others from making, using, or selling an invention.</a:t>
            </a:r>
          </a:p>
          <a:p>
            <a:pPr marL="0" indent="0" algn="just">
              <a:buNone/>
            </a:pPr>
            <a:r>
              <a:rPr lang="en-US" sz="2000" b="1" dirty="0" err="1">
                <a:solidFill>
                  <a:srgbClr val="FFFF00"/>
                </a:solidFill>
              </a:rPr>
              <a:t>Biopiracy</a:t>
            </a:r>
            <a:r>
              <a:rPr lang="en-US" sz="2000" b="1" dirty="0">
                <a:solidFill>
                  <a:srgbClr val="FFFF00"/>
                </a:solidFill>
              </a:rPr>
              <a:t> </a:t>
            </a:r>
          </a:p>
          <a:p>
            <a:pPr algn="just"/>
            <a:r>
              <a:rPr lang="en-US" sz="2000" b="1" dirty="0" err="1"/>
              <a:t>Biopiracy</a:t>
            </a:r>
            <a:r>
              <a:rPr lang="en-US" sz="2000" b="1" dirty="0"/>
              <a:t> refer to the </a:t>
            </a:r>
            <a:r>
              <a:rPr lang="en-US" sz="2000" b="1" dirty="0">
                <a:solidFill>
                  <a:srgbClr val="FFFF00"/>
                </a:solidFill>
              </a:rPr>
              <a:t>use of bio-resources </a:t>
            </a:r>
            <a:r>
              <a:rPr lang="en-US" sz="2000" b="1" dirty="0"/>
              <a:t>by multinational companies and other </a:t>
            </a:r>
            <a:r>
              <a:rPr lang="en-US" sz="2000" b="1" dirty="0" err="1"/>
              <a:t>organisations</a:t>
            </a:r>
            <a:r>
              <a:rPr lang="en-US" sz="2000" b="1" dirty="0"/>
              <a:t> without proper </a:t>
            </a:r>
            <a:r>
              <a:rPr lang="en-US" sz="2000" b="1" dirty="0" err="1"/>
              <a:t>authorisation</a:t>
            </a:r>
            <a:r>
              <a:rPr lang="en-US" sz="2000" b="1" dirty="0"/>
              <a:t> from the countries and people concerned without compensatory payment.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746"/>
            <a:ext cx="9144000" cy="857250"/>
          </a:xfrm>
        </p:spPr>
        <p:txBody>
          <a:bodyPr>
            <a:normAutofit fontScale="90000"/>
          </a:bodyPr>
          <a:lstStyle/>
          <a:p>
            <a:r>
              <a:rPr lang="en-US" sz="3200" b="1" dirty="0"/>
              <a:t>Read the section </a:t>
            </a:r>
            <a:r>
              <a:rPr lang="en-US" sz="3100" b="1" dirty="0">
                <a:solidFill>
                  <a:srgbClr val="FFFF00"/>
                </a:solidFill>
              </a:rPr>
              <a:t>12.4 ETHICAL ISSUES </a:t>
            </a:r>
            <a:r>
              <a:rPr lang="en-US" sz="3200" b="1" dirty="0"/>
              <a:t>and try to answer the following questions</a:t>
            </a:r>
          </a:p>
        </p:txBody>
      </p:sp>
      <p:sp>
        <p:nvSpPr>
          <p:cNvPr id="3" name="Content Placeholder 2"/>
          <p:cNvSpPr>
            <a:spLocks noGrp="1"/>
          </p:cNvSpPr>
          <p:nvPr>
            <p:ph idx="1"/>
          </p:nvPr>
        </p:nvSpPr>
        <p:spPr>
          <a:xfrm>
            <a:off x="72008" y="1129308"/>
            <a:ext cx="8964488" cy="4464496"/>
          </a:xfrm>
        </p:spPr>
        <p:txBody>
          <a:bodyPr>
            <a:noAutofit/>
          </a:bodyPr>
          <a:lstStyle/>
          <a:p>
            <a:pPr algn="just"/>
            <a:r>
              <a:rPr lang="en-US" sz="2000" b="1" dirty="0">
                <a:solidFill>
                  <a:srgbClr val="FFFF00"/>
                </a:solidFill>
              </a:rPr>
              <a:t>Name the </a:t>
            </a:r>
            <a:r>
              <a:rPr lang="en-US" sz="2000" b="1" dirty="0" err="1">
                <a:solidFill>
                  <a:srgbClr val="FFFF00"/>
                </a:solidFill>
              </a:rPr>
              <a:t>organisations</a:t>
            </a:r>
            <a:r>
              <a:rPr lang="en-US" sz="2000" b="1" dirty="0">
                <a:solidFill>
                  <a:srgbClr val="FFFF00"/>
                </a:solidFill>
              </a:rPr>
              <a:t> set up by Indian Government which makes decisions regarding the validity of GM research and the safety of introducing GM-organisms for public services.</a:t>
            </a:r>
          </a:p>
          <a:p>
            <a:pPr algn="just">
              <a:buNone/>
            </a:pPr>
            <a:r>
              <a:rPr lang="en-US" sz="2000" b="1" dirty="0"/>
              <a:t>Answer: Genetic Engineering Approval Committee (GEAC)</a:t>
            </a:r>
          </a:p>
          <a:p>
            <a:pPr algn="just"/>
            <a:r>
              <a:rPr lang="en-US" sz="2000" b="1" dirty="0"/>
              <a:t>Name the US patent office.</a:t>
            </a:r>
          </a:p>
          <a:p>
            <a:pPr algn="just">
              <a:buNone/>
            </a:pPr>
            <a:r>
              <a:rPr lang="en-US" sz="2000" b="1" dirty="0">
                <a:solidFill>
                  <a:srgbClr val="FFFF00"/>
                </a:solidFill>
              </a:rPr>
              <a:t>US Patent and Trademark Office</a:t>
            </a:r>
          </a:p>
          <a:p>
            <a:pPr algn="just"/>
            <a:r>
              <a:rPr lang="en-US" sz="2000" b="1" dirty="0"/>
              <a:t>Name some products which were traditionally used in India and are granted patents for non Indian </a:t>
            </a:r>
            <a:r>
              <a:rPr lang="en-US" sz="2000" b="1" dirty="0" err="1"/>
              <a:t>organisations</a:t>
            </a:r>
            <a:r>
              <a:rPr lang="en-US" sz="2000" b="1" dirty="0"/>
              <a:t>.</a:t>
            </a:r>
          </a:p>
          <a:p>
            <a:pPr>
              <a:buNone/>
            </a:pPr>
            <a:r>
              <a:rPr lang="en-US" sz="2000" b="1" dirty="0">
                <a:solidFill>
                  <a:srgbClr val="FFFF00"/>
                </a:solidFill>
              </a:rPr>
              <a:t>Answer:</a:t>
            </a:r>
          </a:p>
          <a:p>
            <a:pPr marL="800100" lvl="1" indent="-342900">
              <a:buFont typeface="+mj-lt"/>
              <a:buAutoNum type="arabicPeriod"/>
            </a:pPr>
            <a:r>
              <a:rPr lang="en-US" sz="1800" b="1" dirty="0">
                <a:solidFill>
                  <a:srgbClr val="FFFF00"/>
                </a:solidFill>
              </a:rPr>
              <a:t>Basmati rice </a:t>
            </a:r>
            <a:r>
              <a:rPr lang="en-US" sz="1800" i="1" dirty="0"/>
              <a:t>(having unique aroma and </a:t>
            </a:r>
            <a:r>
              <a:rPr lang="en-US" sz="1800" i="1" dirty="0" err="1"/>
              <a:t>flavour</a:t>
            </a:r>
            <a:r>
              <a:rPr lang="en-US" sz="1800" i="1" dirty="0"/>
              <a:t>)</a:t>
            </a:r>
          </a:p>
          <a:p>
            <a:pPr marL="800100" lvl="1" indent="-342900">
              <a:buFont typeface="+mj-lt"/>
              <a:buAutoNum type="arabicPeriod"/>
            </a:pPr>
            <a:r>
              <a:rPr lang="en-US" sz="1800" b="1" dirty="0">
                <a:solidFill>
                  <a:srgbClr val="FFFF00"/>
                </a:solidFill>
              </a:rPr>
              <a:t>Turmeric, </a:t>
            </a:r>
          </a:p>
          <a:p>
            <a:pPr marL="800100" lvl="1" indent="-342900">
              <a:buFont typeface="+mj-lt"/>
              <a:buAutoNum type="arabicPeriod"/>
            </a:pPr>
            <a:r>
              <a:rPr lang="en-US" sz="1800" b="1" dirty="0" err="1">
                <a:solidFill>
                  <a:srgbClr val="FFFF00"/>
                </a:solidFill>
              </a:rPr>
              <a:t>Neem</a:t>
            </a:r>
            <a:endParaRPr lang="en-US" sz="18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p:cTn id="45"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7" end="7"/>
                                            </p:txEl>
                                          </p:spTgt>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p:cTn id="4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8" end="8"/>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885392"/>
            <a:ext cx="9144000" cy="1944216"/>
            <a:chOff x="0" y="195486"/>
            <a:chExt cx="9144000" cy="1944216"/>
          </a:xfrm>
        </p:grpSpPr>
        <p:sp>
          <p:nvSpPr>
            <p:cNvPr id="5" name="Rectangle 4"/>
            <p:cNvSpPr/>
            <p:nvPr/>
          </p:nvSpPr>
          <p:spPr>
            <a:xfrm>
              <a:off x="0" y="195486"/>
              <a:ext cx="9144000" cy="194421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026" name="Picture 2" descr="Office of the Controller General of Patents, Designs &amp; Trade Marks, Department of Industrial Policy &amp; Promotion, Ministry of Commerce &amp; Industry, Government of India"/>
            <p:cNvPicPr>
              <a:picLocks noChangeAspect="1" noChangeArrowheads="1"/>
            </p:cNvPicPr>
            <p:nvPr/>
          </p:nvPicPr>
          <p:blipFill>
            <a:blip r:embed="rId2" cstate="print"/>
            <a:srcRect/>
            <a:stretch>
              <a:fillRect/>
            </a:stretch>
          </p:blipFill>
          <p:spPr bwMode="auto">
            <a:xfrm>
              <a:off x="179512" y="339502"/>
              <a:ext cx="8748162" cy="1584176"/>
            </a:xfrm>
            <a:prstGeom prst="rect">
              <a:avLst/>
            </a:prstGeom>
            <a:noFill/>
          </p:spPr>
        </p:pic>
      </p:grpSp>
      <p:sp>
        <p:nvSpPr>
          <p:cNvPr id="7" name="Rectangle 6"/>
          <p:cNvSpPr/>
          <p:nvPr/>
        </p:nvSpPr>
        <p:spPr>
          <a:xfrm>
            <a:off x="3779913" y="4369668"/>
            <a:ext cx="4025333" cy="523220"/>
          </a:xfrm>
          <a:prstGeom prst="rect">
            <a:avLst/>
          </a:prstGeom>
        </p:spPr>
        <p:txBody>
          <a:bodyPr wrap="none">
            <a:spAutoFit/>
          </a:bodyPr>
          <a:lstStyle/>
          <a:p>
            <a:r>
              <a:rPr lang="en-US" sz="2800" b="1" dirty="0"/>
              <a:t>http://www.ipindia.nic.in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Chapter ends here.....</a:t>
            </a:r>
          </a:p>
        </p:txBody>
      </p:sp>
      <p:sp>
        <p:nvSpPr>
          <p:cNvPr id="3" name="Content Placeholder 2"/>
          <p:cNvSpPr>
            <a:spLocks noGrp="1"/>
          </p:cNvSpPr>
          <p:nvPr>
            <p:ph idx="1"/>
          </p:nvPr>
        </p:nvSpPr>
        <p:spPr/>
        <p:txBody>
          <a:bodyPr/>
          <a:lstStyle/>
          <a:p>
            <a:endParaRPr lang="en-IN" dirty="0"/>
          </a:p>
        </p:txBody>
      </p:sp>
      <p:sp>
        <p:nvSpPr>
          <p:cNvPr id="4" name="Cross 3"/>
          <p:cNvSpPr/>
          <p:nvPr/>
        </p:nvSpPr>
        <p:spPr>
          <a:xfrm rot="18908849">
            <a:off x="2751207" y="1717417"/>
            <a:ext cx="3290097" cy="2985445"/>
          </a:xfrm>
          <a:prstGeom prst="plus">
            <a:avLst>
              <a:gd name="adj" fmla="val 29079"/>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p:cNvSpPr/>
          <p:nvPr/>
        </p:nvSpPr>
        <p:spPr>
          <a:xfrm>
            <a:off x="3851920" y="2749488"/>
            <a:ext cx="1008112" cy="810090"/>
          </a:xfrm>
          <a:prstGeom prst="smileyFace">
            <a:avLst>
              <a:gd name="adj" fmla="val 4653"/>
            </a:avLst>
          </a:prstGeom>
          <a:solidFill>
            <a:srgbClr val="FFFF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110D260-7FD7-F844-9351-64363306E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97260"/>
            <a:ext cx="8707418" cy="45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886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ntiers | RNA Interference: A Novel Source of Resistance to Combat Plant  Parasitic Nematodes | Plant Science">
            <a:extLst>
              <a:ext uri="{FF2B5EF4-FFF2-40B4-BE49-F238E27FC236}">
                <a16:creationId xmlns:a16="http://schemas.microsoft.com/office/drawing/2014/main" id="{79DBE847-E3C5-554B-8189-AA49B606E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53244"/>
            <a:ext cx="8186000" cy="50565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1802AD3-53D8-E14B-ACCC-B02A59340D08}"/>
              </a:ext>
            </a:extLst>
          </p:cNvPr>
          <p:cNvSpPr>
            <a:spLocks noGrp="1"/>
          </p:cNvSpPr>
          <p:nvPr>
            <p:ph type="title"/>
          </p:nvPr>
        </p:nvSpPr>
        <p:spPr>
          <a:xfrm>
            <a:off x="457200" y="49188"/>
            <a:ext cx="8229600" cy="504056"/>
          </a:xfrm>
        </p:spPr>
        <p:txBody>
          <a:bodyPr>
            <a:normAutofit/>
          </a:bodyPr>
          <a:lstStyle/>
          <a:p>
            <a:r>
              <a:rPr lang="en-US" sz="2000" b="1" dirty="0">
                <a:solidFill>
                  <a:srgbClr val="FFFF00"/>
                </a:solidFill>
              </a:rPr>
              <a:t>RNA interference (RNAi) </a:t>
            </a:r>
            <a:r>
              <a:rPr lang="en-US" sz="2000" b="1" dirty="0"/>
              <a:t>and pest Resistant GM Plant</a:t>
            </a:r>
          </a:p>
        </p:txBody>
      </p:sp>
    </p:spTree>
    <p:extLst>
      <p:ext uri="{BB962C8B-B14F-4D97-AF65-F5344CB8AC3E}">
        <p14:creationId xmlns:p14="http://schemas.microsoft.com/office/powerpoint/2010/main" val="350418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AFCA8-C1E4-1140-A647-87BE71FB2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896" y="0"/>
            <a:ext cx="6306207" cy="5715000"/>
          </a:xfrm>
          <a:prstGeom prst="rect">
            <a:avLst/>
          </a:prstGeom>
        </p:spPr>
      </p:pic>
    </p:spTree>
    <p:extLst>
      <p:ext uri="{BB962C8B-B14F-4D97-AF65-F5344CB8AC3E}">
        <p14:creationId xmlns:p14="http://schemas.microsoft.com/office/powerpoint/2010/main" val="3492590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8"/>
            <a:ext cx="8229600" cy="857250"/>
          </a:xfrm>
        </p:spPr>
        <p:txBody>
          <a:bodyPr>
            <a:normAutofit/>
          </a:bodyPr>
          <a:lstStyle/>
          <a:p>
            <a:r>
              <a:rPr lang="en-US" sz="2000" b="1" dirty="0"/>
              <a:t>Bt Cotton</a:t>
            </a:r>
          </a:p>
        </p:txBody>
      </p:sp>
      <p:sp>
        <p:nvSpPr>
          <p:cNvPr id="3" name="Content Placeholder 2"/>
          <p:cNvSpPr>
            <a:spLocks noGrp="1"/>
          </p:cNvSpPr>
          <p:nvPr>
            <p:ph idx="1"/>
          </p:nvPr>
        </p:nvSpPr>
        <p:spPr>
          <a:xfrm>
            <a:off x="72008" y="450756"/>
            <a:ext cx="8964488" cy="4583782"/>
          </a:xfrm>
        </p:spPr>
        <p:txBody>
          <a:bodyPr>
            <a:noAutofit/>
          </a:bodyPr>
          <a:lstStyle/>
          <a:p>
            <a:pPr algn="just"/>
            <a:r>
              <a:rPr lang="en-US" sz="1800" dirty="0"/>
              <a:t>Specific Bt toxin genes were isolated from </a:t>
            </a:r>
            <a:r>
              <a:rPr lang="en-US" sz="1800" i="1" dirty="0"/>
              <a:t>Bacillus </a:t>
            </a:r>
            <a:r>
              <a:rPr lang="en-US" sz="1800" i="1" dirty="0" err="1"/>
              <a:t>thuringiensis</a:t>
            </a:r>
            <a:r>
              <a:rPr lang="en-US" sz="1800" i="1" dirty="0"/>
              <a:t> and </a:t>
            </a:r>
            <a:r>
              <a:rPr lang="en-US" sz="1800" dirty="0"/>
              <a:t>incorporated into cotton to get Bt cotton.</a:t>
            </a:r>
          </a:p>
          <a:p>
            <a:pPr algn="just"/>
            <a:r>
              <a:rPr lang="en-US" sz="1800" dirty="0"/>
              <a:t>The choice of genes depends upon the </a:t>
            </a:r>
            <a:r>
              <a:rPr lang="en-US" sz="1800" dirty="0">
                <a:solidFill>
                  <a:srgbClr val="FFFF00"/>
                </a:solidFill>
              </a:rPr>
              <a:t>crop and the targeted pest, </a:t>
            </a:r>
            <a:r>
              <a:rPr lang="en-US" sz="1800" dirty="0"/>
              <a:t>as most </a:t>
            </a:r>
            <a:r>
              <a:rPr lang="en-US" sz="1800" dirty="0">
                <a:solidFill>
                  <a:srgbClr val="FFFF00"/>
                </a:solidFill>
              </a:rPr>
              <a:t>Bt toxins are insect-group specific </a:t>
            </a:r>
            <a:r>
              <a:rPr lang="en-US" sz="1800" dirty="0"/>
              <a:t>and there are around 200 Bt toxins. </a:t>
            </a:r>
          </a:p>
          <a:p>
            <a:pPr algn="just"/>
            <a:r>
              <a:rPr lang="en-US" sz="1800" dirty="0"/>
              <a:t>The Bt toxin is </a:t>
            </a:r>
            <a:r>
              <a:rPr lang="en-US" sz="1800" dirty="0">
                <a:solidFill>
                  <a:srgbClr val="FFFF00"/>
                </a:solidFill>
              </a:rPr>
              <a:t>coded by a gene named </a:t>
            </a:r>
            <a:r>
              <a:rPr lang="en-US" sz="1800" b="1" dirty="0">
                <a:solidFill>
                  <a:srgbClr val="FFFF00"/>
                </a:solidFill>
              </a:rPr>
              <a:t>cry</a:t>
            </a:r>
            <a:r>
              <a:rPr lang="en-US" sz="1800" b="1" dirty="0"/>
              <a:t>. </a:t>
            </a:r>
          </a:p>
          <a:p>
            <a:pPr algn="just"/>
            <a:r>
              <a:rPr lang="en-US" sz="1800" dirty="0"/>
              <a:t>Number of proteins are coded by </a:t>
            </a:r>
            <a:r>
              <a:rPr lang="en-US" sz="1800" dirty="0">
                <a:solidFill>
                  <a:srgbClr val="FFFF00"/>
                </a:solidFill>
              </a:rPr>
              <a:t>cry gene</a:t>
            </a:r>
            <a:r>
              <a:rPr lang="en-US" sz="1800" dirty="0"/>
              <a:t>, for example;</a:t>
            </a:r>
          </a:p>
          <a:p>
            <a:pPr lvl="1" algn="just"/>
            <a:r>
              <a:rPr lang="en-US" sz="1800" dirty="0"/>
              <a:t>the </a:t>
            </a:r>
            <a:r>
              <a:rPr lang="en-US" sz="1800" dirty="0">
                <a:solidFill>
                  <a:srgbClr val="FFFF00"/>
                </a:solidFill>
              </a:rPr>
              <a:t>proteins encoded by the genes </a:t>
            </a:r>
            <a:r>
              <a:rPr lang="en-US" sz="1800" b="1" i="1" dirty="0" err="1">
                <a:solidFill>
                  <a:srgbClr val="FFFF00"/>
                </a:solidFill>
              </a:rPr>
              <a:t>cryIAc</a:t>
            </a:r>
            <a:r>
              <a:rPr lang="en-US" sz="1800" b="1" i="1" dirty="0">
                <a:solidFill>
                  <a:srgbClr val="FFFF00"/>
                </a:solidFill>
              </a:rPr>
              <a:t> and </a:t>
            </a:r>
            <a:r>
              <a:rPr lang="en-US" sz="1800" b="1" i="1" dirty="0" err="1">
                <a:solidFill>
                  <a:srgbClr val="FFFF00"/>
                </a:solidFill>
              </a:rPr>
              <a:t>cryIIAb</a:t>
            </a:r>
            <a:r>
              <a:rPr lang="en-US" sz="1800" b="1" i="1" dirty="0">
                <a:solidFill>
                  <a:srgbClr val="FFFF00"/>
                </a:solidFill>
              </a:rPr>
              <a:t> </a:t>
            </a:r>
            <a:r>
              <a:rPr lang="en-US" sz="1800" i="1" dirty="0"/>
              <a:t>control the cotton bollworms,</a:t>
            </a:r>
          </a:p>
          <a:p>
            <a:pPr lvl="1" algn="just"/>
            <a:r>
              <a:rPr lang="en-US" sz="1800" b="1" i="1" dirty="0" err="1">
                <a:solidFill>
                  <a:srgbClr val="FFFF00"/>
                </a:solidFill>
              </a:rPr>
              <a:t>cryIAb</a:t>
            </a:r>
            <a:r>
              <a:rPr lang="en-US" sz="1800" b="1" i="1" dirty="0">
                <a:solidFill>
                  <a:srgbClr val="FFFF00"/>
                </a:solidFill>
              </a:rPr>
              <a:t> </a:t>
            </a:r>
            <a:r>
              <a:rPr lang="en-US" sz="1800" i="1" dirty="0"/>
              <a:t>controls corn borer.</a:t>
            </a:r>
            <a:endParaRPr lang="en-US" sz="1800" dirty="0"/>
          </a:p>
        </p:txBody>
      </p:sp>
      <p:pic>
        <p:nvPicPr>
          <p:cNvPr id="4" name="Picture 2" descr="Bt mode of action">
            <a:extLst>
              <a:ext uri="{FF2B5EF4-FFF2-40B4-BE49-F238E27FC236}">
                <a16:creationId xmlns:a16="http://schemas.microsoft.com/office/drawing/2014/main" id="{988FA78A-EF50-8A40-90CD-A473D9BC2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273324"/>
            <a:ext cx="6502400" cy="4279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B33658B-6185-4444-B9A5-5FA80FC13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1417710"/>
            <a:ext cx="4191793" cy="399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63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4" y="71473"/>
            <a:ext cx="9144000" cy="857250"/>
          </a:xfrm>
        </p:spPr>
        <p:txBody>
          <a:bodyPr>
            <a:noAutofit/>
          </a:bodyPr>
          <a:lstStyle/>
          <a:p>
            <a:r>
              <a:rPr lang="en-US" sz="2000" b="1" dirty="0">
                <a:solidFill>
                  <a:srgbClr val="FFFF00"/>
                </a:solidFill>
              </a:rPr>
              <a:t>Three agricultural options</a:t>
            </a:r>
            <a:r>
              <a:rPr lang="en-US" sz="2000" dirty="0"/>
              <a:t> for increasing/enhancing food production</a:t>
            </a:r>
          </a:p>
        </p:txBody>
      </p:sp>
      <p:grpSp>
        <p:nvGrpSpPr>
          <p:cNvPr id="7" name="Group 6">
            <a:extLst>
              <a:ext uri="{FF2B5EF4-FFF2-40B4-BE49-F238E27FC236}">
                <a16:creationId xmlns:a16="http://schemas.microsoft.com/office/drawing/2014/main" id="{2584D334-3B3D-2A4B-A60C-0C4010B8782C}"/>
              </a:ext>
            </a:extLst>
          </p:cNvPr>
          <p:cNvGrpSpPr/>
          <p:nvPr/>
        </p:nvGrpSpPr>
        <p:grpSpPr>
          <a:xfrm>
            <a:off x="3480577" y="900630"/>
            <a:ext cx="1846744" cy="1491613"/>
            <a:chOff x="3197867" y="-191232"/>
            <a:chExt cx="1846744" cy="1846744"/>
          </a:xfrm>
        </p:grpSpPr>
        <p:sp>
          <p:nvSpPr>
            <p:cNvPr id="8" name="Oval 7">
              <a:extLst>
                <a:ext uri="{FF2B5EF4-FFF2-40B4-BE49-F238E27FC236}">
                  <a16:creationId xmlns:a16="http://schemas.microsoft.com/office/drawing/2014/main" id="{FA0A0290-1ECB-F144-83BB-DDD2F4F82AF8}"/>
                </a:ext>
              </a:extLst>
            </p:cNvPr>
            <p:cNvSpPr/>
            <p:nvPr/>
          </p:nvSpPr>
          <p:spPr>
            <a:xfrm>
              <a:off x="3197867" y="-191232"/>
              <a:ext cx="1846744" cy="184674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9" name="Oval 6">
              <a:extLst>
                <a:ext uri="{FF2B5EF4-FFF2-40B4-BE49-F238E27FC236}">
                  <a16:creationId xmlns:a16="http://schemas.microsoft.com/office/drawing/2014/main" id="{323CDCDF-D8E6-CE47-A3DF-39F6E0F93E02}"/>
                </a:ext>
              </a:extLst>
            </p:cNvPr>
            <p:cNvSpPr txBox="1"/>
            <p:nvPr/>
          </p:nvSpPr>
          <p:spPr>
            <a:xfrm>
              <a:off x="3284867" y="79217"/>
              <a:ext cx="1724503" cy="130584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dirty="0" err="1">
                  <a:solidFill>
                    <a:srgbClr val="FFFF00"/>
                  </a:solidFill>
                </a:rPr>
                <a:t>Agro</a:t>
              </a:r>
              <a:r>
                <a:rPr lang="en-US" sz="1400" b="1" dirty="0">
                  <a:solidFill>
                    <a:srgbClr val="FFFF00"/>
                  </a:solidFill>
                </a:rPr>
                <a:t>-chemical based agriculture</a:t>
              </a:r>
              <a:endParaRPr lang="en-US" sz="1400" b="1" kern="1200" dirty="0">
                <a:solidFill>
                  <a:srgbClr val="FFFF00"/>
                </a:solidFill>
              </a:endParaRPr>
            </a:p>
          </p:txBody>
        </p:sp>
      </p:grpSp>
      <p:grpSp>
        <p:nvGrpSpPr>
          <p:cNvPr id="10" name="Group 9">
            <a:extLst>
              <a:ext uri="{FF2B5EF4-FFF2-40B4-BE49-F238E27FC236}">
                <a16:creationId xmlns:a16="http://schemas.microsoft.com/office/drawing/2014/main" id="{912CFAA5-B70A-E842-8CB8-14BCE973B4AE}"/>
              </a:ext>
            </a:extLst>
          </p:cNvPr>
          <p:cNvGrpSpPr/>
          <p:nvPr/>
        </p:nvGrpSpPr>
        <p:grpSpPr>
          <a:xfrm>
            <a:off x="4733652" y="2785492"/>
            <a:ext cx="1846744" cy="1491613"/>
            <a:chOff x="4810722" y="980575"/>
            <a:chExt cx="1846744" cy="1846744"/>
          </a:xfrm>
        </p:grpSpPr>
        <p:sp>
          <p:nvSpPr>
            <p:cNvPr id="11" name="Oval 10">
              <a:extLst>
                <a:ext uri="{FF2B5EF4-FFF2-40B4-BE49-F238E27FC236}">
                  <a16:creationId xmlns:a16="http://schemas.microsoft.com/office/drawing/2014/main" id="{BF3A9E58-CFE0-F44B-92B9-36083BF65FCE}"/>
                </a:ext>
              </a:extLst>
            </p:cNvPr>
            <p:cNvSpPr/>
            <p:nvPr/>
          </p:nvSpPr>
          <p:spPr>
            <a:xfrm>
              <a:off x="4810722" y="980575"/>
              <a:ext cx="1846744" cy="184674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2" name="Oval 8">
              <a:extLst>
                <a:ext uri="{FF2B5EF4-FFF2-40B4-BE49-F238E27FC236}">
                  <a16:creationId xmlns:a16="http://schemas.microsoft.com/office/drawing/2014/main" id="{3E00BECD-F982-B449-9475-D494619CFF4E}"/>
                </a:ext>
              </a:extLst>
            </p:cNvPr>
            <p:cNvSpPr txBox="1"/>
            <p:nvPr/>
          </p:nvSpPr>
          <p:spPr>
            <a:xfrm>
              <a:off x="5081171" y="1251024"/>
              <a:ext cx="1305846" cy="130584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dirty="0">
                  <a:solidFill>
                    <a:srgbClr val="FFFF00"/>
                  </a:solidFill>
                </a:rPr>
                <a:t>Organic agriculture</a:t>
              </a:r>
              <a:endParaRPr lang="en-US" sz="1100" b="1" i="1" kern="1200" dirty="0">
                <a:solidFill>
                  <a:srgbClr val="FFFF00"/>
                </a:solidFill>
              </a:endParaRPr>
            </a:p>
          </p:txBody>
        </p:sp>
      </p:grpSp>
      <p:grpSp>
        <p:nvGrpSpPr>
          <p:cNvPr id="13" name="Group 12">
            <a:extLst>
              <a:ext uri="{FF2B5EF4-FFF2-40B4-BE49-F238E27FC236}">
                <a16:creationId xmlns:a16="http://schemas.microsoft.com/office/drawing/2014/main" id="{3D43A8B7-1334-A346-9FAE-9517FBFDD9F7}"/>
              </a:ext>
            </a:extLst>
          </p:cNvPr>
          <p:cNvGrpSpPr/>
          <p:nvPr/>
        </p:nvGrpSpPr>
        <p:grpSpPr>
          <a:xfrm>
            <a:off x="2195736" y="2781012"/>
            <a:ext cx="1846744" cy="1491613"/>
            <a:chOff x="4194666" y="2876600"/>
            <a:chExt cx="1846744" cy="1846744"/>
          </a:xfrm>
        </p:grpSpPr>
        <p:sp>
          <p:nvSpPr>
            <p:cNvPr id="14" name="Oval 13">
              <a:extLst>
                <a:ext uri="{FF2B5EF4-FFF2-40B4-BE49-F238E27FC236}">
                  <a16:creationId xmlns:a16="http://schemas.microsoft.com/office/drawing/2014/main" id="{1FA7FB23-30F1-1045-BB1D-200DD0E6626C}"/>
                </a:ext>
              </a:extLst>
            </p:cNvPr>
            <p:cNvSpPr/>
            <p:nvPr/>
          </p:nvSpPr>
          <p:spPr>
            <a:xfrm>
              <a:off x="4194666" y="2876600"/>
              <a:ext cx="1846744" cy="184674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5" name="Oval 10">
              <a:extLst>
                <a:ext uri="{FF2B5EF4-FFF2-40B4-BE49-F238E27FC236}">
                  <a16:creationId xmlns:a16="http://schemas.microsoft.com/office/drawing/2014/main" id="{0F20063D-327B-2E40-9D86-2543B52CD1B2}"/>
                </a:ext>
              </a:extLst>
            </p:cNvPr>
            <p:cNvSpPr txBox="1"/>
            <p:nvPr/>
          </p:nvSpPr>
          <p:spPr>
            <a:xfrm>
              <a:off x="4234237" y="3147049"/>
              <a:ext cx="1648564" cy="1305846"/>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dirty="0">
                  <a:solidFill>
                    <a:srgbClr val="FFFF00"/>
                  </a:solidFill>
                </a:rPr>
                <a:t>Genetically engineered crop based agriculture.</a:t>
              </a:r>
            </a:p>
          </p:txBody>
        </p:sp>
      </p:grpSp>
      <p:grpSp>
        <p:nvGrpSpPr>
          <p:cNvPr id="27" name="Group 26">
            <a:extLst>
              <a:ext uri="{FF2B5EF4-FFF2-40B4-BE49-F238E27FC236}">
                <a16:creationId xmlns:a16="http://schemas.microsoft.com/office/drawing/2014/main" id="{98855C5B-4727-3541-A146-2F7E454647BA}"/>
              </a:ext>
            </a:extLst>
          </p:cNvPr>
          <p:cNvGrpSpPr/>
          <p:nvPr/>
        </p:nvGrpSpPr>
        <p:grpSpPr>
          <a:xfrm>
            <a:off x="3491880" y="1945821"/>
            <a:ext cx="1872000" cy="1872000"/>
            <a:chOff x="3491880" y="1945821"/>
            <a:chExt cx="1872000" cy="1872000"/>
          </a:xfrm>
        </p:grpSpPr>
        <p:sp>
          <p:nvSpPr>
            <p:cNvPr id="6" name="Oval 5">
              <a:extLst>
                <a:ext uri="{FF2B5EF4-FFF2-40B4-BE49-F238E27FC236}">
                  <a16:creationId xmlns:a16="http://schemas.microsoft.com/office/drawing/2014/main" id="{AD8D2F68-C864-AE4F-8F78-3E71620DA3C3}"/>
                </a:ext>
              </a:extLst>
            </p:cNvPr>
            <p:cNvSpPr/>
            <p:nvPr/>
          </p:nvSpPr>
          <p:spPr>
            <a:xfrm>
              <a:off x="3491880" y="1945821"/>
              <a:ext cx="1872000" cy="1872000"/>
            </a:xfrm>
            <a:prstGeom prst="ellipse">
              <a:avLst/>
            </a:prstGeom>
            <a:solidFill>
              <a:srgbClr val="CEE5AA"/>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2" name="Rectangle 21">
              <a:extLst>
                <a:ext uri="{FF2B5EF4-FFF2-40B4-BE49-F238E27FC236}">
                  <a16:creationId xmlns:a16="http://schemas.microsoft.com/office/drawing/2014/main" id="{598E3D12-F0F2-2748-BC8B-684AD03E4B82}"/>
                </a:ext>
              </a:extLst>
            </p:cNvPr>
            <p:cNvSpPr/>
            <p:nvPr/>
          </p:nvSpPr>
          <p:spPr>
            <a:xfrm>
              <a:off x="3602817" y="2435358"/>
              <a:ext cx="1650126" cy="840230"/>
            </a:xfrm>
            <a:prstGeom prst="rect">
              <a:avLst/>
            </a:prstGeom>
          </p:spPr>
          <p:txBody>
            <a:bodyPr wrap="square">
              <a:spAutoFit/>
            </a:bodyPr>
            <a:lstStyle/>
            <a:p>
              <a:pPr lvl="0" algn="ctr" defTabSz="844550">
                <a:lnSpc>
                  <a:spcPct val="90000"/>
                </a:lnSpc>
                <a:spcBef>
                  <a:spcPct val="0"/>
                </a:spcBef>
                <a:spcAft>
                  <a:spcPct val="35000"/>
                </a:spcAft>
              </a:pPr>
              <a:r>
                <a:rPr lang="en-US" b="1" dirty="0">
                  <a:solidFill>
                    <a:srgbClr val="F79646">
                      <a:lumMod val="50000"/>
                    </a:srgbClr>
                  </a:solidFill>
                </a:rPr>
                <a:t>Three agricultural options</a:t>
              </a:r>
              <a:endParaRPr lang="en-US" sz="1800" b="1" kern="1200" dirty="0">
                <a:solidFill>
                  <a:srgbClr val="F79646">
                    <a:lumMod val="50000"/>
                  </a:srgbClr>
                </a:solidFill>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3"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
                                        <p:tgtEl>
                                          <p:spTgt spid="7"/>
                                        </p:tgtEl>
                                      </p:cBhvr>
                                    </p:animEffect>
                                    <p:anim calcmode="lin" valueType="num">
                                      <p:cBhvr>
                                        <p:cTn id="12" dur="200" fill="hold"/>
                                        <p:tgtEl>
                                          <p:spTgt spid="7"/>
                                        </p:tgtEl>
                                        <p:attrNameLst>
                                          <p:attrName>ppt_x</p:attrName>
                                        </p:attrNameLst>
                                      </p:cBhvr>
                                      <p:tavLst>
                                        <p:tav tm="0">
                                          <p:val>
                                            <p:strVal val="#ppt_x"/>
                                          </p:val>
                                        </p:tav>
                                        <p:tav tm="100000">
                                          <p:val>
                                            <p:strVal val="#ppt_x"/>
                                          </p:val>
                                        </p:tav>
                                      </p:tavLst>
                                    </p:anim>
                                    <p:anim calcmode="lin" valueType="num">
                                      <p:cBhvr>
                                        <p:cTn id="13" dur="200" fill="hold"/>
                                        <p:tgtEl>
                                          <p:spTgt spid="7"/>
                                        </p:tgtEl>
                                        <p:attrNameLst>
                                          <p:attrName>ppt_y</p:attrName>
                                        </p:attrNameLst>
                                      </p:cBhvr>
                                      <p:tavLst>
                                        <p:tav tm="0">
                                          <p:val>
                                            <p:strVal val="#ppt_y+0.31"/>
                                          </p:val>
                                        </p:tav>
                                        <p:tav tm="100000">
                                          <p:val>
                                            <p:strVal val="#ppt_y+0.31"/>
                                          </p:val>
                                        </p:tav>
                                      </p:tavLst>
                                    </p:anim>
                                    <p:anim calcmode="lin" valueType="num">
                                      <p:cBhvr>
                                        <p:cTn id="14" dur="300" decel="50000" fill="hold">
                                          <p:stCondLst>
                                            <p:cond delay="2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 dur="300" decel="50000" fill="hold">
                                          <p:stCondLst>
                                            <p:cond delay="2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3"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
                                        <p:tgtEl>
                                          <p:spTgt spid="10"/>
                                        </p:tgtEl>
                                      </p:cBhvr>
                                    </p:animEffect>
                                    <p:anim calcmode="lin" valueType="num">
                                      <p:cBhvr>
                                        <p:cTn id="21" dur="200" fill="hold"/>
                                        <p:tgtEl>
                                          <p:spTgt spid="10"/>
                                        </p:tgtEl>
                                        <p:attrNameLst>
                                          <p:attrName>ppt_x</p:attrName>
                                        </p:attrNameLst>
                                      </p:cBhvr>
                                      <p:tavLst>
                                        <p:tav tm="0">
                                          <p:val>
                                            <p:strVal val="#ppt_x"/>
                                          </p:val>
                                        </p:tav>
                                        <p:tav tm="100000">
                                          <p:val>
                                            <p:strVal val="#ppt_x"/>
                                          </p:val>
                                        </p:tav>
                                      </p:tavLst>
                                    </p:anim>
                                    <p:anim calcmode="lin" valueType="num">
                                      <p:cBhvr>
                                        <p:cTn id="22" dur="200" fill="hold"/>
                                        <p:tgtEl>
                                          <p:spTgt spid="10"/>
                                        </p:tgtEl>
                                        <p:attrNameLst>
                                          <p:attrName>ppt_y</p:attrName>
                                        </p:attrNameLst>
                                      </p:cBhvr>
                                      <p:tavLst>
                                        <p:tav tm="0">
                                          <p:val>
                                            <p:strVal val="#ppt_y+0.31"/>
                                          </p:val>
                                        </p:tav>
                                        <p:tav tm="100000">
                                          <p:val>
                                            <p:strVal val="#ppt_y+0.31"/>
                                          </p:val>
                                        </p:tav>
                                      </p:tavLst>
                                    </p:anim>
                                    <p:anim calcmode="lin" valueType="num">
                                      <p:cBhvr>
                                        <p:cTn id="23" dur="300" decel="50000" fill="hold">
                                          <p:stCondLst>
                                            <p:cond delay="2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4" dur="300" decel="50000" fill="hold">
                                          <p:stCondLst>
                                            <p:cond delay="2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3"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
                                        <p:tgtEl>
                                          <p:spTgt spid="13"/>
                                        </p:tgtEl>
                                      </p:cBhvr>
                                    </p:animEffect>
                                    <p:anim calcmode="lin" valueType="num">
                                      <p:cBhvr>
                                        <p:cTn id="30" dur="200" fill="hold"/>
                                        <p:tgtEl>
                                          <p:spTgt spid="13"/>
                                        </p:tgtEl>
                                        <p:attrNameLst>
                                          <p:attrName>ppt_x</p:attrName>
                                        </p:attrNameLst>
                                      </p:cBhvr>
                                      <p:tavLst>
                                        <p:tav tm="0">
                                          <p:val>
                                            <p:strVal val="#ppt_x"/>
                                          </p:val>
                                        </p:tav>
                                        <p:tav tm="100000">
                                          <p:val>
                                            <p:strVal val="#ppt_x"/>
                                          </p:val>
                                        </p:tav>
                                      </p:tavLst>
                                    </p:anim>
                                    <p:anim calcmode="lin" valueType="num">
                                      <p:cBhvr>
                                        <p:cTn id="31" dur="200" fill="hold"/>
                                        <p:tgtEl>
                                          <p:spTgt spid="13"/>
                                        </p:tgtEl>
                                        <p:attrNameLst>
                                          <p:attrName>ppt_y</p:attrName>
                                        </p:attrNameLst>
                                      </p:cBhvr>
                                      <p:tavLst>
                                        <p:tav tm="0">
                                          <p:val>
                                            <p:strVal val="#ppt_y+0.31"/>
                                          </p:val>
                                        </p:tav>
                                        <p:tav tm="100000">
                                          <p:val>
                                            <p:strVal val="#ppt_y+0.31"/>
                                          </p:val>
                                        </p:tav>
                                      </p:tavLst>
                                    </p:anim>
                                    <p:anim calcmode="lin" valueType="num">
                                      <p:cBhvr>
                                        <p:cTn id="32" dur="300" decel="50000" fill="hold">
                                          <p:stCondLst>
                                            <p:cond delay="200"/>
                                          </p:stCondLst>
                                        </p:cTn>
                                        <p:tgtEl>
                                          <p:spTgt spid="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3" dur="300" decel="50000" fill="hold">
                                          <p:stCondLst>
                                            <p:cond delay="200"/>
                                          </p:stCondLst>
                                        </p:cTn>
                                        <p:tgtEl>
                                          <p:spTgt spid="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857250"/>
          </a:xfrm>
        </p:spPr>
        <p:txBody>
          <a:bodyPr>
            <a:noAutofit/>
          </a:bodyPr>
          <a:lstStyle/>
          <a:p>
            <a:r>
              <a:rPr lang="en-US" sz="3200" b="1" dirty="0"/>
              <a:t>What are the </a:t>
            </a:r>
            <a:r>
              <a:rPr lang="en-US" sz="3200" b="1" dirty="0">
                <a:solidFill>
                  <a:srgbClr val="FFFF00"/>
                </a:solidFill>
              </a:rPr>
              <a:t>significance of genetic modification</a:t>
            </a:r>
            <a:r>
              <a:rPr lang="en-US" sz="3200" b="1" dirty="0"/>
              <a:t>?</a:t>
            </a:r>
          </a:p>
        </p:txBody>
      </p:sp>
      <p:sp>
        <p:nvSpPr>
          <p:cNvPr id="3" name="Content Placeholder 2"/>
          <p:cNvSpPr>
            <a:spLocks noGrp="1"/>
          </p:cNvSpPr>
          <p:nvPr>
            <p:ph idx="1"/>
          </p:nvPr>
        </p:nvSpPr>
        <p:spPr>
          <a:xfrm>
            <a:off x="144016" y="1273324"/>
            <a:ext cx="8964488" cy="3394472"/>
          </a:xfrm>
        </p:spPr>
        <p:txBody>
          <a:bodyPr>
            <a:noAutofit/>
          </a:bodyPr>
          <a:lstStyle/>
          <a:p>
            <a:pPr algn="just">
              <a:buNone/>
            </a:pPr>
            <a:r>
              <a:rPr lang="en-US" sz="1800" dirty="0"/>
              <a:t>Genetic modification has:</a:t>
            </a:r>
          </a:p>
          <a:p>
            <a:pPr marL="514350" indent="-514350" algn="just">
              <a:buFont typeface="+mj-lt"/>
              <a:buAutoNum type="arabicPeriod"/>
            </a:pPr>
            <a:r>
              <a:rPr lang="en-US" sz="1800" dirty="0">
                <a:solidFill>
                  <a:srgbClr val="FFFF00"/>
                </a:solidFill>
              </a:rPr>
              <a:t>made crops more tolerant to </a:t>
            </a:r>
            <a:r>
              <a:rPr lang="en-US" sz="1800" dirty="0" err="1">
                <a:solidFill>
                  <a:srgbClr val="FFFF00"/>
                </a:solidFill>
              </a:rPr>
              <a:t>abiotic</a:t>
            </a:r>
            <a:r>
              <a:rPr lang="en-US" sz="1800" dirty="0">
                <a:solidFill>
                  <a:srgbClr val="FFFF00"/>
                </a:solidFill>
              </a:rPr>
              <a:t> stresses</a:t>
            </a:r>
            <a:r>
              <a:rPr lang="en-US" sz="1800" dirty="0"/>
              <a:t> (cold, drought, salt, heat).</a:t>
            </a:r>
          </a:p>
          <a:p>
            <a:pPr marL="514350" indent="-514350" algn="just">
              <a:buFont typeface="+mj-lt"/>
              <a:buAutoNum type="arabicPeriod"/>
            </a:pPr>
            <a:r>
              <a:rPr lang="en-US" sz="1800" dirty="0">
                <a:solidFill>
                  <a:srgbClr val="FFFF00"/>
                </a:solidFill>
              </a:rPr>
              <a:t>reduced reliance on chemical pesticides </a:t>
            </a:r>
            <a:r>
              <a:rPr lang="en-US" sz="1800" dirty="0"/>
              <a:t>(pest-resistant crops).</a:t>
            </a:r>
          </a:p>
          <a:p>
            <a:pPr marL="514350" indent="-514350" algn="just">
              <a:buFont typeface="+mj-lt"/>
              <a:buAutoNum type="arabicPeriod"/>
            </a:pPr>
            <a:r>
              <a:rPr lang="en-US" sz="1800" dirty="0"/>
              <a:t>helped to </a:t>
            </a:r>
            <a:r>
              <a:rPr lang="en-US" sz="1800" dirty="0">
                <a:solidFill>
                  <a:srgbClr val="FFFF00"/>
                </a:solidFill>
              </a:rPr>
              <a:t>reduce post harvest losses</a:t>
            </a:r>
            <a:r>
              <a:rPr lang="en-US" sz="1800" dirty="0"/>
              <a:t>.</a:t>
            </a:r>
          </a:p>
          <a:p>
            <a:pPr marL="514350" indent="-514350" algn="just">
              <a:buFont typeface="+mj-lt"/>
              <a:buAutoNum type="arabicPeriod"/>
            </a:pPr>
            <a:r>
              <a:rPr lang="en-US" sz="1800" dirty="0">
                <a:solidFill>
                  <a:srgbClr val="FFFF00"/>
                </a:solidFill>
              </a:rPr>
              <a:t>increased efficiency of mineral usage by plants </a:t>
            </a:r>
            <a:r>
              <a:rPr lang="en-US" sz="1800" dirty="0"/>
              <a:t>(this prevents early exhaustion of fertility of soil).</a:t>
            </a:r>
          </a:p>
          <a:p>
            <a:pPr marL="514350" indent="-514350" algn="just">
              <a:buFont typeface="+mj-lt"/>
              <a:buAutoNum type="arabicPeriod"/>
            </a:pPr>
            <a:r>
              <a:rPr lang="en-US" sz="1800" dirty="0">
                <a:solidFill>
                  <a:srgbClr val="FFFF00"/>
                </a:solidFill>
              </a:rPr>
              <a:t>enhanced nutritional value of food</a:t>
            </a:r>
            <a:r>
              <a:rPr lang="en-US" sz="1800" dirty="0"/>
              <a:t>, e.g., Vitamin ‘A’ enriched rice.</a:t>
            </a:r>
          </a:p>
          <a:p>
            <a:pPr marL="514350" indent="-514350" algn="just">
              <a:buFont typeface="+mj-lt"/>
              <a:buAutoNum type="arabicPeriod"/>
            </a:pPr>
            <a:r>
              <a:rPr lang="en-US" sz="1800" dirty="0">
                <a:solidFill>
                  <a:srgbClr val="FFFF00"/>
                </a:solidFill>
              </a:rPr>
              <a:t>GM has been used to create tailor-made* plants </a:t>
            </a:r>
            <a:r>
              <a:rPr lang="en-US" sz="1800" dirty="0"/>
              <a:t>to supply alternative resources to industries, in the form of starches, fuels and pharmaceuticals.</a:t>
            </a:r>
          </a:p>
        </p:txBody>
      </p:sp>
    </p:spTree>
    <p:extLst>
      <p:ext uri="{BB962C8B-B14F-4D97-AF65-F5344CB8AC3E}">
        <p14:creationId xmlns:p14="http://schemas.microsoft.com/office/powerpoint/2010/main" val="23439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6746"/>
            <a:ext cx="8229600" cy="857250"/>
          </a:xfrm>
        </p:spPr>
        <p:txBody>
          <a:bodyPr>
            <a:normAutofit/>
          </a:bodyPr>
          <a:lstStyle/>
          <a:p>
            <a:r>
              <a:rPr lang="en-US" sz="3200" b="1" dirty="0"/>
              <a:t>ETHICAL ISSUES</a:t>
            </a:r>
          </a:p>
        </p:txBody>
      </p:sp>
      <p:sp>
        <p:nvSpPr>
          <p:cNvPr id="3" name="Content Placeholder 2"/>
          <p:cNvSpPr>
            <a:spLocks noGrp="1"/>
          </p:cNvSpPr>
          <p:nvPr>
            <p:ph idx="1"/>
          </p:nvPr>
        </p:nvSpPr>
        <p:spPr>
          <a:xfrm>
            <a:off x="72008" y="1129308"/>
            <a:ext cx="8964488" cy="4464496"/>
          </a:xfrm>
        </p:spPr>
        <p:txBody>
          <a:bodyPr>
            <a:noAutofit/>
          </a:bodyPr>
          <a:lstStyle/>
          <a:p>
            <a:pPr algn="just"/>
            <a:r>
              <a:rPr lang="en-US" sz="2000" dirty="0"/>
              <a:t>The manipulation of living organisms by the human race cannot go on any further, without regulation. Some ethical standards are required to evaluate the morality of all human activities that might help or harm living organisms.</a:t>
            </a:r>
          </a:p>
          <a:p>
            <a:pPr algn="just"/>
            <a:r>
              <a:rPr lang="en-US" sz="2000" dirty="0"/>
              <a:t>Going beyond the morality of such issues, the biological significance of such things is also important. Genetic modification of organisms can have </a:t>
            </a:r>
            <a:r>
              <a:rPr lang="en-US" sz="2000" dirty="0" err="1"/>
              <a:t>unpredicatable</a:t>
            </a:r>
            <a:r>
              <a:rPr lang="en-US" sz="2000" dirty="0"/>
              <a:t> results when such organisms are introduced into the ecosystem.</a:t>
            </a:r>
          </a:p>
          <a:p>
            <a:pPr algn="just"/>
            <a:r>
              <a:rPr lang="en-US" sz="2000" dirty="0"/>
              <a:t>Therefore, the Indian Government has set up </a:t>
            </a:r>
            <a:r>
              <a:rPr lang="en-US" sz="2000" dirty="0" err="1"/>
              <a:t>organisations</a:t>
            </a:r>
            <a:r>
              <a:rPr lang="en-US" sz="2000" dirty="0"/>
              <a:t> such as </a:t>
            </a:r>
            <a:r>
              <a:rPr lang="en-US" sz="2000" b="1" dirty="0"/>
              <a:t>GEAC (Genetic Engineering Approval Committee), </a:t>
            </a:r>
            <a:r>
              <a:rPr lang="en-US" sz="2000" dirty="0"/>
              <a:t>which will </a:t>
            </a:r>
            <a:r>
              <a:rPr lang="en-US" sz="2000" b="1" dirty="0">
                <a:solidFill>
                  <a:srgbClr val="FFFF00"/>
                </a:solidFill>
              </a:rPr>
              <a:t>make decisions regarding the validity of GM research and the safety of introducing GM-organisms for public services.</a:t>
            </a:r>
          </a:p>
          <a:p>
            <a:pPr algn="just"/>
            <a:r>
              <a:rPr lang="en-US" sz="2000" dirty="0"/>
              <a:t>The modification/usage of living organisms for public services (as food and medicine sources, for example) has also created problems with patents granted for the same.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88"/>
            <a:ext cx="8229600" cy="857250"/>
          </a:xfrm>
        </p:spPr>
        <p:txBody>
          <a:bodyPr>
            <a:normAutofit/>
          </a:bodyPr>
          <a:lstStyle/>
          <a:p>
            <a:r>
              <a:rPr lang="en-US" sz="3200" b="1" dirty="0"/>
              <a:t>ETHICAL ISSUES</a:t>
            </a:r>
          </a:p>
        </p:txBody>
      </p:sp>
      <p:sp>
        <p:nvSpPr>
          <p:cNvPr id="3" name="Content Placeholder 2"/>
          <p:cNvSpPr>
            <a:spLocks noGrp="1"/>
          </p:cNvSpPr>
          <p:nvPr>
            <p:ph idx="1"/>
          </p:nvPr>
        </p:nvSpPr>
        <p:spPr>
          <a:xfrm>
            <a:off x="72008" y="709742"/>
            <a:ext cx="8964488" cy="4464496"/>
          </a:xfrm>
        </p:spPr>
        <p:txBody>
          <a:bodyPr>
            <a:noAutofit/>
          </a:bodyPr>
          <a:lstStyle/>
          <a:p>
            <a:pPr algn="just"/>
            <a:r>
              <a:rPr lang="en-US" sz="1600" dirty="0"/>
              <a:t>There is growing public anger that certain companies are being granted patents for products and technologies that make use of the genetic materials, plants and other biological resources that have long been identified, developed and used by farmers and indigenous people of a specific region/country.</a:t>
            </a:r>
          </a:p>
          <a:p>
            <a:pPr algn="just"/>
            <a:r>
              <a:rPr lang="en-US" sz="1600" dirty="0"/>
              <a:t>Rice is an important food grain, the presence of which goes back thousands of years in Asia’s agricultural history. There are an estimated 200,000 varieties of rice in India alone. The diversity of rice in India is one of the richest in the world. </a:t>
            </a:r>
          </a:p>
          <a:p>
            <a:pPr algn="just"/>
            <a:r>
              <a:rPr lang="en-US" sz="1600" dirty="0"/>
              <a:t>Basmati rice is distinct for its unique aroma and </a:t>
            </a:r>
            <a:r>
              <a:rPr lang="en-US" sz="1600" dirty="0" err="1"/>
              <a:t>flavour</a:t>
            </a:r>
            <a:r>
              <a:rPr lang="en-US" sz="1600" dirty="0"/>
              <a:t> and 27 documented varieties of Basmati are grown in India. There is reference to Basmati in ancient texts, folklore and poetry, as it has been grown for centuries. In 1997, an American company got patent rights on Basmati rice through the US Patent and Trademark Office. This allowed the company to sell a ‘new’ variety of Basmati, in the US and abroad. This ‘new’ variety of Basmati had actually been derived from Indian farmer’s varieties. Indian Basmati was crossed with semi-dwarf varieties and claimed as an invention or a novelty. The patent extends to functional equivalents, implying that other people selling Basmati rice could be restricted by the patent. </a:t>
            </a:r>
          </a:p>
          <a:p>
            <a:pPr algn="just"/>
            <a:r>
              <a:rPr lang="en-US" sz="1600" dirty="0"/>
              <a:t>Several attempts have also been made to patent uses, products and processes based on Indian traditional herbal medicines, e.g., turmeric, </a:t>
            </a:r>
            <a:r>
              <a:rPr lang="en-US" sz="1600" dirty="0" err="1"/>
              <a:t>neem</a:t>
            </a:r>
            <a:r>
              <a:rPr lang="en-US" sz="1600" dirty="0"/>
              <a:t>. If we are not vigilant and we do not immediately counter these patent applications, other countries/individuals may </a:t>
            </a:r>
            <a:r>
              <a:rPr lang="en-US" sz="1600" dirty="0" err="1"/>
              <a:t>encash</a:t>
            </a:r>
            <a:r>
              <a:rPr lang="en-US" sz="1600" dirty="0"/>
              <a:t> on our rich legacy and we may not be able to do anything about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6746"/>
            <a:ext cx="8229600" cy="857250"/>
          </a:xfrm>
        </p:spPr>
        <p:txBody>
          <a:bodyPr>
            <a:normAutofit/>
          </a:bodyPr>
          <a:lstStyle/>
          <a:p>
            <a:r>
              <a:rPr lang="en-US" sz="3200" b="1" dirty="0"/>
              <a:t>ETHICAL ISSUES</a:t>
            </a:r>
          </a:p>
        </p:txBody>
      </p:sp>
      <p:sp>
        <p:nvSpPr>
          <p:cNvPr id="3" name="Content Placeholder 2"/>
          <p:cNvSpPr>
            <a:spLocks noGrp="1"/>
          </p:cNvSpPr>
          <p:nvPr>
            <p:ph idx="1"/>
          </p:nvPr>
        </p:nvSpPr>
        <p:spPr>
          <a:xfrm>
            <a:off x="72008" y="985292"/>
            <a:ext cx="8964488" cy="4464496"/>
          </a:xfrm>
        </p:spPr>
        <p:txBody>
          <a:bodyPr>
            <a:noAutofit/>
          </a:bodyPr>
          <a:lstStyle/>
          <a:p>
            <a:pPr algn="just"/>
            <a:r>
              <a:rPr lang="en-US" sz="1800" b="1" dirty="0" err="1"/>
              <a:t>Biopiracy</a:t>
            </a:r>
            <a:r>
              <a:rPr lang="en-US" sz="1800" b="1" dirty="0"/>
              <a:t> refer to the use of bio-resources by </a:t>
            </a:r>
            <a:r>
              <a:rPr lang="en-US" sz="1800" dirty="0"/>
              <a:t>multinational companies and other </a:t>
            </a:r>
            <a:r>
              <a:rPr lang="en-US" sz="1800" dirty="0" err="1"/>
              <a:t>organisations</a:t>
            </a:r>
            <a:r>
              <a:rPr lang="en-US" sz="1800" dirty="0"/>
              <a:t> without proper </a:t>
            </a:r>
            <a:r>
              <a:rPr lang="en-US" sz="1800" dirty="0" err="1"/>
              <a:t>authorisation</a:t>
            </a:r>
            <a:r>
              <a:rPr lang="en-US" sz="1800" dirty="0"/>
              <a:t> from the countries and people concerned without compensatory payment. </a:t>
            </a:r>
          </a:p>
          <a:p>
            <a:pPr algn="just"/>
            <a:r>
              <a:rPr lang="en-US" sz="1800" dirty="0"/>
              <a:t>Most of the </a:t>
            </a:r>
            <a:r>
              <a:rPr lang="en-US" sz="1800" dirty="0" err="1"/>
              <a:t>industrialised</a:t>
            </a:r>
            <a:r>
              <a:rPr lang="en-US" sz="1800" dirty="0"/>
              <a:t> nations are rich financially but poor in biodiversity and traditional knowledge. In contrast the developing and the underdeveloped world is rich in biodiversity and traditional knowledge related to bio-resources. Traditional knowledge related to bio-resources can be exploited to develop modern applications and can also be used to save time, effort and expenditure during their </a:t>
            </a:r>
            <a:r>
              <a:rPr lang="en-US" sz="1800" dirty="0" err="1"/>
              <a:t>commercialisation</a:t>
            </a:r>
            <a:r>
              <a:rPr lang="en-US" sz="1800" dirty="0"/>
              <a:t>.</a:t>
            </a:r>
          </a:p>
          <a:p>
            <a:pPr algn="just"/>
            <a:r>
              <a:rPr lang="en-US" sz="1800" dirty="0"/>
              <a:t>There has been growing </a:t>
            </a:r>
            <a:r>
              <a:rPr lang="en-US" sz="1800" dirty="0" err="1"/>
              <a:t>realisation</a:t>
            </a:r>
            <a:r>
              <a:rPr lang="en-US" sz="1800" dirty="0"/>
              <a:t> of the injustice, inadequate compensation and benefit sharing between developed and developing countries. Therefore, some nations are developing laws to prevent such </a:t>
            </a:r>
            <a:r>
              <a:rPr lang="en-US" sz="1800" dirty="0" err="1"/>
              <a:t>unauthorised</a:t>
            </a:r>
            <a:r>
              <a:rPr lang="en-US" sz="1800" dirty="0"/>
              <a:t> exploitation of their bio-resources and traditional knowledge. The Indian Parliament has recently cleared the second amendment of the Indian Patents Bill, that takes such issues into consideration, including patent terms emergency provisions and research and development initiative.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6396"/>
            <a:ext cx="8856984" cy="785664"/>
          </a:xfrm>
        </p:spPr>
        <p:txBody>
          <a:bodyPr/>
          <a:lstStyle/>
          <a:p>
            <a:r>
              <a:rPr lang="en-US" sz="2000" b="1" dirty="0">
                <a:solidFill>
                  <a:srgbClr val="FFFF00"/>
                </a:solidFill>
              </a:rPr>
              <a:t>Uses and significance of GM Plants</a:t>
            </a:r>
          </a:p>
        </p:txBody>
      </p:sp>
      <p:sp>
        <p:nvSpPr>
          <p:cNvPr id="3" name="Content Placeholder 2"/>
          <p:cNvSpPr>
            <a:spLocks noGrp="1"/>
          </p:cNvSpPr>
          <p:nvPr>
            <p:ph idx="1"/>
          </p:nvPr>
        </p:nvSpPr>
        <p:spPr>
          <a:xfrm>
            <a:off x="179512" y="569638"/>
            <a:ext cx="8856984" cy="4664125"/>
          </a:xfrm>
        </p:spPr>
        <p:txBody>
          <a:bodyPr>
            <a:normAutofit/>
          </a:bodyPr>
          <a:lstStyle/>
          <a:p>
            <a:pPr algn="just"/>
            <a:r>
              <a:rPr lang="en-US" sz="2000" b="1" dirty="0">
                <a:solidFill>
                  <a:srgbClr val="FFFF00"/>
                </a:solidFill>
              </a:rPr>
              <a:t>GM </a:t>
            </a:r>
            <a:r>
              <a:rPr lang="en-US" sz="2000" dirty="0">
                <a:solidFill>
                  <a:srgbClr val="FFFF00"/>
                </a:solidFill>
              </a:rPr>
              <a:t>plants </a:t>
            </a:r>
            <a:r>
              <a:rPr lang="en-US" sz="2000" dirty="0"/>
              <a:t>have been useful in many ways and are significant in the following ways;</a:t>
            </a:r>
          </a:p>
          <a:p>
            <a:pPr marL="744538" lvl="0" indent="-255588" algn="just">
              <a:buSzPct val="96000"/>
              <a:buFont typeface="+mj-lt"/>
              <a:buAutoNum type="arabicParenR"/>
            </a:pPr>
            <a:r>
              <a:rPr lang="en-US" sz="1800" dirty="0">
                <a:solidFill>
                  <a:srgbClr val="FFFF00"/>
                </a:solidFill>
              </a:rPr>
              <a:t>to make crops more tolerant to abiotic stresses</a:t>
            </a:r>
            <a:r>
              <a:rPr lang="en-US" sz="1800" dirty="0">
                <a:solidFill>
                  <a:prstClr val="white"/>
                </a:solidFill>
              </a:rPr>
              <a:t> (cold, drought, salt, heat).</a:t>
            </a:r>
          </a:p>
          <a:p>
            <a:pPr marL="744538" lvl="0" indent="-255588" algn="just">
              <a:buSzPct val="96000"/>
              <a:buFont typeface="+mj-lt"/>
              <a:buAutoNum type="arabicParenR"/>
            </a:pPr>
            <a:r>
              <a:rPr lang="en-US" sz="1800" dirty="0">
                <a:solidFill>
                  <a:srgbClr val="FFFF00"/>
                </a:solidFill>
              </a:rPr>
              <a:t>to reduce reliance on chemical pesticides </a:t>
            </a:r>
            <a:r>
              <a:rPr lang="en-US" sz="1800" dirty="0">
                <a:solidFill>
                  <a:prstClr val="white"/>
                </a:solidFill>
              </a:rPr>
              <a:t>(pest-resistant crops).</a:t>
            </a:r>
          </a:p>
          <a:p>
            <a:pPr marL="744538" lvl="0" indent="-255588" algn="just">
              <a:buSzPct val="96000"/>
              <a:buFont typeface="+mj-lt"/>
              <a:buAutoNum type="arabicParenR"/>
            </a:pPr>
            <a:r>
              <a:rPr lang="en-US" sz="1800" dirty="0">
                <a:solidFill>
                  <a:prstClr val="white"/>
                </a:solidFill>
              </a:rPr>
              <a:t>to </a:t>
            </a:r>
            <a:r>
              <a:rPr lang="en-US" sz="1800" dirty="0">
                <a:solidFill>
                  <a:srgbClr val="FFFF00"/>
                </a:solidFill>
              </a:rPr>
              <a:t>reduce post harvest losses</a:t>
            </a:r>
            <a:r>
              <a:rPr lang="en-US" sz="1800" dirty="0">
                <a:solidFill>
                  <a:prstClr val="white"/>
                </a:solidFill>
              </a:rPr>
              <a:t>.</a:t>
            </a:r>
          </a:p>
          <a:p>
            <a:pPr marL="744538" lvl="0" indent="-255588" algn="just">
              <a:buSzPct val="96000"/>
              <a:buFont typeface="+mj-lt"/>
              <a:buAutoNum type="arabicParenR"/>
            </a:pPr>
            <a:r>
              <a:rPr lang="en-US" sz="1800" dirty="0">
                <a:solidFill>
                  <a:srgbClr val="FFFF00"/>
                </a:solidFill>
              </a:rPr>
              <a:t>to increase efficiency of mineral usage by plants </a:t>
            </a:r>
            <a:r>
              <a:rPr lang="en-US" sz="1800" dirty="0">
                <a:solidFill>
                  <a:prstClr val="white"/>
                </a:solidFill>
              </a:rPr>
              <a:t>(this prevents early exhaustion of fertility of soil).</a:t>
            </a:r>
          </a:p>
          <a:p>
            <a:pPr marL="744538" lvl="0" indent="-255588" algn="just">
              <a:buSzPct val="96000"/>
              <a:buFont typeface="+mj-lt"/>
              <a:buAutoNum type="arabicParenR"/>
            </a:pPr>
            <a:r>
              <a:rPr lang="en-US" sz="1800" dirty="0">
                <a:solidFill>
                  <a:srgbClr val="FFFF00"/>
                </a:solidFill>
              </a:rPr>
              <a:t>to enhance nutritional value of food</a:t>
            </a:r>
            <a:r>
              <a:rPr lang="en-US" sz="1800" dirty="0">
                <a:solidFill>
                  <a:prstClr val="white"/>
                </a:solidFill>
              </a:rPr>
              <a:t>. For example Vitamin ‘A’ enriched rice.</a:t>
            </a:r>
          </a:p>
          <a:p>
            <a:pPr marL="744538" lvl="0" indent="-255588" algn="just">
              <a:buSzPct val="96000"/>
              <a:buFont typeface="+mj-lt"/>
              <a:buAutoNum type="arabicParenR"/>
            </a:pPr>
            <a:r>
              <a:rPr lang="en-US" sz="1800" dirty="0">
                <a:solidFill>
                  <a:srgbClr val="FFFF00"/>
                </a:solidFill>
              </a:rPr>
              <a:t>to create tailor-made* plants </a:t>
            </a:r>
            <a:r>
              <a:rPr lang="en-US" sz="1800" dirty="0">
                <a:solidFill>
                  <a:prstClr val="white"/>
                </a:solidFill>
              </a:rPr>
              <a:t>to supply alternative resources to industries, in the form of starches, fuels and pharmaceuticals.</a:t>
            </a:r>
          </a:p>
          <a:p>
            <a:pPr algn="just"/>
            <a:endParaRPr lang="en-US" sz="2000" dirty="0"/>
          </a:p>
        </p:txBody>
      </p:sp>
      <p:sp>
        <p:nvSpPr>
          <p:cNvPr id="4" name="Rectangle 3">
            <a:extLst>
              <a:ext uri="{FF2B5EF4-FFF2-40B4-BE49-F238E27FC236}">
                <a16:creationId xmlns:a16="http://schemas.microsoft.com/office/drawing/2014/main" id="{7C7049E0-9BAA-DB47-A0F7-6CF1F29CDD23}"/>
              </a:ext>
            </a:extLst>
          </p:cNvPr>
          <p:cNvSpPr/>
          <p:nvPr/>
        </p:nvSpPr>
        <p:spPr>
          <a:xfrm>
            <a:off x="615443" y="4585692"/>
            <a:ext cx="3946273" cy="369332"/>
          </a:xfrm>
          <a:prstGeom prst="rect">
            <a:avLst/>
          </a:prstGeom>
        </p:spPr>
        <p:txBody>
          <a:bodyPr wrap="none">
            <a:spAutoFit/>
          </a:bodyPr>
          <a:lstStyle/>
          <a:p>
            <a:pPr marL="514350" indent="-514350"/>
            <a:r>
              <a:rPr lang="en-US" b="1" dirty="0"/>
              <a:t>*made specially to a particular purpose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5968"/>
            <a:ext cx="8229600" cy="952500"/>
          </a:xfrm>
        </p:spPr>
        <p:txBody>
          <a:bodyPr>
            <a:normAutofit/>
          </a:bodyPr>
          <a:lstStyle/>
          <a:p>
            <a:r>
              <a:rPr lang="en-US" sz="2400" b="1" dirty="0">
                <a:solidFill>
                  <a:srgbClr val="FFFF00"/>
                </a:solidFill>
              </a:rPr>
              <a:t>Read about </a:t>
            </a:r>
            <a:r>
              <a:rPr lang="en-US" sz="2400" b="1" dirty="0" err="1">
                <a:solidFill>
                  <a:srgbClr val="FFFF00"/>
                </a:solidFill>
              </a:rPr>
              <a:t>Bt</a:t>
            </a:r>
            <a:r>
              <a:rPr lang="en-US" sz="2400" b="1" dirty="0">
                <a:solidFill>
                  <a:srgbClr val="FFFF00"/>
                </a:solidFill>
              </a:rPr>
              <a:t> cotton in page number 208 of NCERT Text book</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8"/>
            <a:ext cx="8229600" cy="952500"/>
          </a:xfrm>
        </p:spPr>
        <p:txBody>
          <a:bodyPr>
            <a:normAutofit/>
          </a:bodyPr>
          <a:lstStyle/>
          <a:p>
            <a:r>
              <a:rPr lang="en-US" sz="2400" b="1" dirty="0">
                <a:solidFill>
                  <a:srgbClr val="FFFF00"/>
                </a:solidFill>
              </a:rPr>
              <a:t>Pre test </a:t>
            </a:r>
            <a:br>
              <a:rPr lang="en-US" sz="1600" b="1" dirty="0">
                <a:solidFill>
                  <a:srgbClr val="FFFF00"/>
                </a:solidFill>
              </a:rPr>
            </a:br>
            <a:r>
              <a:rPr lang="en-US" sz="2000" b="1" dirty="0" err="1">
                <a:solidFill>
                  <a:srgbClr val="FFFF00"/>
                </a:solidFill>
              </a:rPr>
              <a:t>Bt</a:t>
            </a:r>
            <a:r>
              <a:rPr lang="en-US" sz="2000" b="1" dirty="0">
                <a:solidFill>
                  <a:srgbClr val="FFFF00"/>
                </a:solidFill>
              </a:rPr>
              <a:t> toxin </a:t>
            </a:r>
            <a:endParaRPr lang="en-US" sz="1600" dirty="0"/>
          </a:p>
        </p:txBody>
      </p:sp>
      <p:sp>
        <p:nvSpPr>
          <p:cNvPr id="3" name="Content Placeholder 2"/>
          <p:cNvSpPr>
            <a:spLocks noGrp="1"/>
          </p:cNvSpPr>
          <p:nvPr>
            <p:ph idx="1"/>
          </p:nvPr>
        </p:nvSpPr>
        <p:spPr>
          <a:xfrm>
            <a:off x="457200" y="985292"/>
            <a:ext cx="8507288" cy="4119845"/>
          </a:xfrm>
        </p:spPr>
        <p:txBody>
          <a:bodyPr>
            <a:normAutofit/>
          </a:bodyPr>
          <a:lstStyle/>
          <a:p>
            <a:pPr algn="just">
              <a:buNone/>
            </a:pPr>
            <a:r>
              <a:rPr lang="en-US" sz="1800" b="1" dirty="0">
                <a:solidFill>
                  <a:srgbClr val="FFFF00"/>
                </a:solidFill>
              </a:rPr>
              <a:t>What is Bt toxin?</a:t>
            </a:r>
          </a:p>
          <a:p>
            <a:pPr algn="just">
              <a:buNone/>
            </a:pPr>
            <a:r>
              <a:rPr lang="en-US" sz="1800" b="1" dirty="0">
                <a:solidFill>
                  <a:srgbClr val="FFFF00"/>
                </a:solidFill>
              </a:rPr>
              <a:t>Answer: Bt toxin </a:t>
            </a:r>
            <a:r>
              <a:rPr lang="en-US" sz="1800" dirty="0"/>
              <a:t>is an proteinaceous </a:t>
            </a:r>
            <a:r>
              <a:rPr lang="en-US" sz="1800" dirty="0">
                <a:solidFill>
                  <a:srgbClr val="FFFF00"/>
                </a:solidFill>
              </a:rPr>
              <a:t>insecticidal/pesticidal toxin produced by </a:t>
            </a:r>
            <a:r>
              <a:rPr lang="en-US" sz="1800" b="1" i="1" dirty="0">
                <a:solidFill>
                  <a:srgbClr val="FFFF00"/>
                </a:solidFill>
              </a:rPr>
              <a:t>Bacillus thuringiensis</a:t>
            </a:r>
            <a:r>
              <a:rPr lang="en-US" sz="1800" b="1" i="1" dirty="0"/>
              <a:t> (Bt for short) </a:t>
            </a:r>
            <a:r>
              <a:rPr lang="en-US" sz="1800" b="1" dirty="0"/>
              <a:t>–a </a:t>
            </a:r>
            <a:r>
              <a:rPr lang="en-US" sz="1800" dirty="0"/>
              <a:t>bacterium</a:t>
            </a:r>
            <a:r>
              <a:rPr lang="en-US" sz="1800" b="1" i="1" dirty="0"/>
              <a:t>. </a:t>
            </a:r>
          </a:p>
          <a:p>
            <a:pPr algn="just">
              <a:buNone/>
            </a:pPr>
            <a:r>
              <a:rPr lang="en-US" sz="1800" b="1" dirty="0">
                <a:solidFill>
                  <a:srgbClr val="FFFF00"/>
                </a:solidFill>
              </a:rPr>
              <a:t>Name the gene expressing Bt toxin?</a:t>
            </a:r>
          </a:p>
          <a:p>
            <a:pPr algn="just">
              <a:buNone/>
            </a:pPr>
            <a:r>
              <a:rPr lang="en-US" sz="1800" b="1" dirty="0">
                <a:solidFill>
                  <a:srgbClr val="FFFF00"/>
                </a:solidFill>
              </a:rPr>
              <a:t>Answer: Bt toxin gene (cry </a:t>
            </a:r>
            <a:r>
              <a:rPr lang="en-US" sz="1800" dirty="0"/>
              <a:t>gene</a:t>
            </a:r>
            <a:r>
              <a:rPr lang="en-US" sz="1800" b="1" dirty="0">
                <a:solidFill>
                  <a:srgbClr val="FFFF00"/>
                </a:solidFill>
              </a:rPr>
              <a:t>) </a:t>
            </a:r>
          </a:p>
          <a:p>
            <a:pPr algn="just">
              <a:buNone/>
            </a:pPr>
            <a:r>
              <a:rPr lang="en-US" sz="1800" b="1" dirty="0">
                <a:solidFill>
                  <a:srgbClr val="FFFF00"/>
                </a:solidFill>
              </a:rPr>
              <a:t>Can we incorporate Bt toxin gene in plants?  </a:t>
            </a:r>
          </a:p>
          <a:p>
            <a:pPr algn="just">
              <a:buNone/>
            </a:pPr>
            <a:r>
              <a:rPr lang="en-US" sz="1800" b="1" dirty="0">
                <a:solidFill>
                  <a:srgbClr val="FFFF00"/>
                </a:solidFill>
              </a:rPr>
              <a:t>Answer: Yes</a:t>
            </a:r>
          </a:p>
          <a:p>
            <a:pPr algn="just">
              <a:buNone/>
            </a:pPr>
            <a:r>
              <a:rPr lang="en-US" sz="1800" b="1" dirty="0"/>
              <a:t>Why </a:t>
            </a:r>
            <a:r>
              <a:rPr lang="en-US" sz="1800" b="1" dirty="0" err="1"/>
              <a:t>Bt</a:t>
            </a:r>
            <a:r>
              <a:rPr lang="en-US" sz="1800" b="1" dirty="0"/>
              <a:t> toxin did not kill the Bacillus thuringiensis?</a:t>
            </a:r>
          </a:p>
          <a:p>
            <a:pPr marL="12700" indent="0" algn="just">
              <a:buNone/>
            </a:pPr>
            <a:r>
              <a:rPr lang="en-US" sz="1800" b="1" dirty="0"/>
              <a:t>Answer: </a:t>
            </a:r>
            <a:r>
              <a:rPr lang="en-US" sz="1800" b="1" dirty="0" err="1"/>
              <a:t>Bt</a:t>
            </a:r>
            <a:r>
              <a:rPr lang="en-US" sz="1800" b="1" dirty="0"/>
              <a:t> toxin protein </a:t>
            </a:r>
            <a:r>
              <a:rPr lang="en-US" sz="1800" dirty="0">
                <a:solidFill>
                  <a:srgbClr val="FFFF00"/>
                </a:solidFill>
              </a:rPr>
              <a:t>exist as inactive protoxins in </a:t>
            </a:r>
            <a:r>
              <a:rPr lang="en-US" sz="1800" b="1" i="1" dirty="0">
                <a:solidFill>
                  <a:srgbClr val="FFFF00"/>
                </a:solidFill>
              </a:rPr>
              <a:t>Bacillus thuringiensis</a:t>
            </a:r>
            <a:r>
              <a:rPr lang="en-US" sz="1800" b="1" dirty="0"/>
              <a:t>. Hence, not harmed and killed. </a:t>
            </a:r>
          </a:p>
          <a:p>
            <a:pPr algn="just">
              <a:buNone/>
            </a:pPr>
            <a:r>
              <a:rPr lang="en-US" sz="1800" b="1" dirty="0"/>
              <a:t> </a:t>
            </a:r>
          </a:p>
          <a:p>
            <a:pPr algn="just">
              <a:buNone/>
            </a:pPr>
            <a:endParaRPr lang="en-US" sz="1800" b="1" dirty="0"/>
          </a:p>
        </p:txBody>
      </p:sp>
    </p:spTree>
    <p:extLst>
      <p:ext uri="{BB962C8B-B14F-4D97-AF65-F5344CB8AC3E}">
        <p14:creationId xmlns:p14="http://schemas.microsoft.com/office/powerpoint/2010/main" val="208538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8844"/>
            <a:ext cx="8229600" cy="857250"/>
          </a:xfrm>
        </p:spPr>
        <p:txBody>
          <a:bodyPr>
            <a:normAutofit/>
          </a:bodyPr>
          <a:lstStyle/>
          <a:p>
            <a:r>
              <a:rPr lang="en-US" sz="2000" b="1" dirty="0">
                <a:solidFill>
                  <a:srgbClr val="FFFF00"/>
                </a:solidFill>
              </a:rPr>
              <a:t>Bt toxin</a:t>
            </a:r>
          </a:p>
        </p:txBody>
      </p:sp>
      <p:sp>
        <p:nvSpPr>
          <p:cNvPr id="3" name="Content Placeholder 2"/>
          <p:cNvSpPr>
            <a:spLocks noGrp="1"/>
          </p:cNvSpPr>
          <p:nvPr>
            <p:ph idx="1"/>
          </p:nvPr>
        </p:nvSpPr>
        <p:spPr>
          <a:xfrm>
            <a:off x="72008" y="337220"/>
            <a:ext cx="8964488" cy="4824536"/>
          </a:xfrm>
        </p:spPr>
        <p:txBody>
          <a:bodyPr>
            <a:noAutofit/>
          </a:bodyPr>
          <a:lstStyle/>
          <a:p>
            <a:pPr marL="268288" indent="-268288" algn="just"/>
            <a:r>
              <a:rPr lang="en-US" sz="1800" dirty="0"/>
              <a:t>Some strains of </a:t>
            </a:r>
            <a:r>
              <a:rPr lang="en-US" sz="1800" b="1" i="1" dirty="0">
                <a:solidFill>
                  <a:srgbClr val="FFFF00"/>
                </a:solidFill>
              </a:rPr>
              <a:t>Bacillus thuringiensis </a:t>
            </a:r>
            <a:r>
              <a:rPr lang="en-US" sz="1800" i="1" dirty="0"/>
              <a:t>produce</a:t>
            </a:r>
            <a:r>
              <a:rPr lang="en-US" sz="1800" i="1" dirty="0">
                <a:solidFill>
                  <a:srgbClr val="FFFF00"/>
                </a:solidFill>
              </a:rPr>
              <a:t> toxic insecticidal protein crystals </a:t>
            </a:r>
            <a:r>
              <a:rPr lang="en-US" sz="1800" i="1" dirty="0"/>
              <a:t>during a particular phase of their growth </a:t>
            </a:r>
            <a:r>
              <a:rPr lang="en-US" sz="1800" i="1" dirty="0">
                <a:solidFill>
                  <a:srgbClr val="FFFF00"/>
                </a:solidFill>
              </a:rPr>
              <a:t>that </a:t>
            </a:r>
            <a:r>
              <a:rPr lang="en-US" sz="1800" dirty="0">
                <a:solidFill>
                  <a:srgbClr val="FFFF00"/>
                </a:solidFill>
              </a:rPr>
              <a:t>kill certain insects</a:t>
            </a:r>
            <a:r>
              <a:rPr lang="en-US" sz="1800" dirty="0"/>
              <a:t> such as </a:t>
            </a:r>
          </a:p>
          <a:p>
            <a:pPr lvl="1" algn="just"/>
            <a:r>
              <a:rPr lang="en-US" sz="1600" b="1" dirty="0" err="1">
                <a:solidFill>
                  <a:srgbClr val="FFFF00"/>
                </a:solidFill>
              </a:rPr>
              <a:t>lepidopterans</a:t>
            </a:r>
            <a:r>
              <a:rPr lang="en-US" sz="1600" dirty="0"/>
              <a:t> (tobacco budworm, armyworm), </a:t>
            </a:r>
          </a:p>
          <a:p>
            <a:pPr lvl="1" algn="just"/>
            <a:r>
              <a:rPr lang="en-US" sz="1600" b="1" dirty="0">
                <a:solidFill>
                  <a:srgbClr val="FFFF00"/>
                </a:solidFill>
              </a:rPr>
              <a:t>coleopterans</a:t>
            </a:r>
            <a:r>
              <a:rPr lang="en-US" sz="1600" dirty="0"/>
              <a:t> (beetles) and </a:t>
            </a:r>
          </a:p>
          <a:p>
            <a:pPr lvl="1" algn="just"/>
            <a:r>
              <a:rPr lang="en-US" sz="1600" b="1" dirty="0">
                <a:solidFill>
                  <a:srgbClr val="FFFF00"/>
                </a:solidFill>
              </a:rPr>
              <a:t>dipterans</a:t>
            </a:r>
            <a:r>
              <a:rPr lang="en-US" sz="1600" dirty="0"/>
              <a:t> (flies, mosquitoes). </a:t>
            </a:r>
          </a:p>
          <a:p>
            <a:pPr algn="just">
              <a:buNone/>
            </a:pPr>
            <a:r>
              <a:rPr lang="en-US" sz="1800" b="1" dirty="0">
                <a:solidFill>
                  <a:srgbClr val="FFFF00"/>
                </a:solidFill>
              </a:rPr>
              <a:t>How does Bt toxin kill insects?</a:t>
            </a:r>
          </a:p>
          <a:p>
            <a:pPr algn="just">
              <a:buNone/>
            </a:pPr>
            <a:r>
              <a:rPr lang="en-US" sz="1600" b="1" dirty="0">
                <a:solidFill>
                  <a:srgbClr val="FFFF00"/>
                </a:solidFill>
              </a:rPr>
              <a:t>Answer: </a:t>
            </a:r>
          </a:p>
          <a:p>
            <a:pPr marL="409575" indent="0" algn="just">
              <a:buNone/>
            </a:pPr>
            <a:r>
              <a:rPr lang="en-US" sz="1600" dirty="0">
                <a:solidFill>
                  <a:srgbClr val="FFFF00"/>
                </a:solidFill>
              </a:rPr>
              <a:t>Ingestion of </a:t>
            </a:r>
            <a:r>
              <a:rPr lang="en-US" sz="1600" dirty="0" err="1">
                <a:solidFill>
                  <a:srgbClr val="FFFF00"/>
                </a:solidFill>
              </a:rPr>
              <a:t>Bt</a:t>
            </a:r>
            <a:r>
              <a:rPr lang="en-US" sz="1600" dirty="0">
                <a:solidFill>
                  <a:srgbClr val="FFFF00"/>
                </a:solidFill>
              </a:rPr>
              <a:t> toxin </a:t>
            </a:r>
            <a:r>
              <a:rPr lang="en-US" sz="1600" dirty="0"/>
              <a:t>by insect</a:t>
            </a:r>
            <a:endParaRPr lang="en-US" sz="1200" dirty="0"/>
          </a:p>
          <a:p>
            <a:pPr marL="400050" lvl="2" indent="0" algn="just">
              <a:lnSpc>
                <a:spcPct val="200000"/>
              </a:lnSpc>
              <a:buNone/>
            </a:pPr>
            <a:r>
              <a:rPr lang="en-US" sz="1600" dirty="0" err="1"/>
              <a:t>Bt</a:t>
            </a:r>
            <a:r>
              <a:rPr lang="en-US" sz="1600" dirty="0"/>
              <a:t> toxin </a:t>
            </a:r>
            <a:r>
              <a:rPr lang="en-US" sz="1600" dirty="0">
                <a:solidFill>
                  <a:srgbClr val="FFFF00"/>
                </a:solidFill>
              </a:rPr>
              <a:t>passes into gut </a:t>
            </a:r>
            <a:r>
              <a:rPr lang="en-US" sz="1600" dirty="0"/>
              <a:t>of insect</a:t>
            </a:r>
          </a:p>
          <a:p>
            <a:pPr marL="400050" lvl="2" indent="0" algn="just">
              <a:lnSpc>
                <a:spcPct val="200000"/>
              </a:lnSpc>
              <a:buNone/>
            </a:pPr>
            <a:r>
              <a:rPr lang="en-US" sz="1600" dirty="0">
                <a:solidFill>
                  <a:srgbClr val="FFFF00"/>
                </a:solidFill>
              </a:rPr>
              <a:t>Activation and solubilization of </a:t>
            </a:r>
            <a:r>
              <a:rPr lang="en-US" sz="1600" dirty="0" err="1">
                <a:solidFill>
                  <a:srgbClr val="FFFF00"/>
                </a:solidFill>
              </a:rPr>
              <a:t>Bt</a:t>
            </a:r>
            <a:r>
              <a:rPr lang="en-US" sz="1600" dirty="0">
                <a:solidFill>
                  <a:srgbClr val="FFFF00"/>
                </a:solidFill>
              </a:rPr>
              <a:t> toxin at </a:t>
            </a:r>
            <a:r>
              <a:rPr lang="en-US" sz="1600" dirty="0"/>
              <a:t>alkaline pH of</a:t>
            </a:r>
            <a:r>
              <a:rPr lang="en-US" sz="1600" dirty="0">
                <a:solidFill>
                  <a:srgbClr val="FFFF00"/>
                </a:solidFill>
              </a:rPr>
              <a:t> gut of insect</a:t>
            </a:r>
            <a:endParaRPr lang="en-US" sz="1600" dirty="0"/>
          </a:p>
          <a:p>
            <a:pPr marL="400050" lvl="2" indent="0" algn="just">
              <a:lnSpc>
                <a:spcPct val="200000"/>
              </a:lnSpc>
              <a:buNone/>
            </a:pPr>
            <a:r>
              <a:rPr lang="en-US" sz="1600" dirty="0"/>
              <a:t>Bt toxin </a:t>
            </a:r>
            <a:r>
              <a:rPr lang="en-US" sz="1600" dirty="0">
                <a:solidFill>
                  <a:srgbClr val="FFFF00"/>
                </a:solidFill>
              </a:rPr>
              <a:t>binds to the surface of </a:t>
            </a:r>
            <a:r>
              <a:rPr lang="en-US" sz="1600" dirty="0" err="1">
                <a:solidFill>
                  <a:srgbClr val="FFFF00"/>
                </a:solidFill>
              </a:rPr>
              <a:t>midgut</a:t>
            </a:r>
            <a:r>
              <a:rPr lang="en-US" sz="1600" dirty="0">
                <a:solidFill>
                  <a:srgbClr val="FFFF00"/>
                </a:solidFill>
              </a:rPr>
              <a:t> epithelial cells</a:t>
            </a:r>
            <a:endParaRPr lang="en-US" sz="1600" dirty="0"/>
          </a:p>
          <a:p>
            <a:pPr marL="400050" lvl="2" indent="0" algn="just">
              <a:lnSpc>
                <a:spcPct val="200000"/>
              </a:lnSpc>
              <a:buNone/>
            </a:pPr>
            <a:r>
              <a:rPr lang="en-US" sz="1600" dirty="0">
                <a:solidFill>
                  <a:srgbClr val="FFFF00"/>
                </a:solidFill>
              </a:rPr>
              <a:t>Create of pores in the gut </a:t>
            </a:r>
            <a:r>
              <a:rPr lang="en-US" sz="1600" dirty="0"/>
              <a:t>that </a:t>
            </a:r>
            <a:r>
              <a:rPr lang="en-US" sz="1600" dirty="0">
                <a:solidFill>
                  <a:srgbClr val="FFFF00"/>
                </a:solidFill>
              </a:rPr>
              <a:t>cause cell swelling and lysis</a:t>
            </a:r>
            <a:endParaRPr lang="en-US" sz="1600" dirty="0"/>
          </a:p>
          <a:p>
            <a:pPr marL="400050" lvl="2" indent="0" algn="just">
              <a:lnSpc>
                <a:spcPct val="200000"/>
              </a:lnSpc>
              <a:buNone/>
            </a:pPr>
            <a:r>
              <a:rPr lang="en-US" sz="1600" dirty="0">
                <a:solidFill>
                  <a:srgbClr val="FFFF00"/>
                </a:solidFill>
              </a:rPr>
              <a:t>Cause death </a:t>
            </a:r>
            <a:r>
              <a:rPr lang="en-US" sz="1600" dirty="0"/>
              <a:t>of the insect.</a:t>
            </a:r>
          </a:p>
        </p:txBody>
      </p:sp>
      <p:sp>
        <p:nvSpPr>
          <p:cNvPr id="4" name="Down Arrow 3">
            <a:extLst>
              <a:ext uri="{FF2B5EF4-FFF2-40B4-BE49-F238E27FC236}">
                <a16:creationId xmlns:a16="http://schemas.microsoft.com/office/drawing/2014/main" id="{97CABEA4-047B-4D47-B3EC-F18CE74DA2D6}"/>
              </a:ext>
            </a:extLst>
          </p:cNvPr>
          <p:cNvSpPr/>
          <p:nvPr/>
        </p:nvSpPr>
        <p:spPr>
          <a:xfrm>
            <a:off x="1547664" y="2720102"/>
            <a:ext cx="72008" cy="20940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69AE54C0-585C-CA48-A01B-4206ACA7DFDE}"/>
              </a:ext>
            </a:extLst>
          </p:cNvPr>
          <p:cNvSpPr/>
          <p:nvPr/>
        </p:nvSpPr>
        <p:spPr>
          <a:xfrm>
            <a:off x="1547664" y="3217540"/>
            <a:ext cx="72008" cy="20940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67F460F8-18CC-F145-87DF-00ACFB2E407B}"/>
              </a:ext>
            </a:extLst>
          </p:cNvPr>
          <p:cNvSpPr/>
          <p:nvPr/>
        </p:nvSpPr>
        <p:spPr>
          <a:xfrm>
            <a:off x="1547664" y="3731523"/>
            <a:ext cx="72008" cy="20940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575B6802-FBEA-574C-8A98-B402A71CC0E1}"/>
              </a:ext>
            </a:extLst>
          </p:cNvPr>
          <p:cNvSpPr/>
          <p:nvPr/>
        </p:nvSpPr>
        <p:spPr>
          <a:xfrm>
            <a:off x="1561839" y="4348478"/>
            <a:ext cx="72008" cy="20940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DDCD363-8F9E-4C48-B2A0-9784644223EF}"/>
              </a:ext>
            </a:extLst>
          </p:cNvPr>
          <p:cNvSpPr/>
          <p:nvPr/>
        </p:nvSpPr>
        <p:spPr>
          <a:xfrm>
            <a:off x="1547664" y="4909728"/>
            <a:ext cx="72008" cy="20940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D26068F-18A9-1945-8AD9-4DB4115A6421}"/>
              </a:ext>
            </a:extLst>
          </p:cNvPr>
          <p:cNvGrpSpPr/>
          <p:nvPr/>
        </p:nvGrpSpPr>
        <p:grpSpPr>
          <a:xfrm>
            <a:off x="4631711" y="982957"/>
            <a:ext cx="1596473" cy="1180959"/>
            <a:chOff x="1397000" y="2041322"/>
            <a:chExt cx="5214237" cy="3430574"/>
          </a:xfrm>
        </p:grpSpPr>
        <p:pic>
          <p:nvPicPr>
            <p:cNvPr id="1026" name="Picture 2" descr="Tobacco Budworm Identification &amp;amp; Scouting // Integrated Pest Managment,  University of Missouri">
              <a:extLst>
                <a:ext uri="{FF2B5EF4-FFF2-40B4-BE49-F238E27FC236}">
                  <a16:creationId xmlns:a16="http://schemas.microsoft.com/office/drawing/2014/main" id="{C0DD995F-F122-8345-BB7C-F96D4085B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856" y="2041322"/>
              <a:ext cx="4150381" cy="24902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62C1875-BDF9-3248-B1FF-76822D2D092D}"/>
                </a:ext>
              </a:extLst>
            </p:cNvPr>
            <p:cNvSpPr/>
            <p:nvPr/>
          </p:nvSpPr>
          <p:spPr>
            <a:xfrm>
              <a:off x="1397000" y="4577833"/>
              <a:ext cx="5063000" cy="894063"/>
            </a:xfrm>
            <a:prstGeom prst="rect">
              <a:avLst/>
            </a:prstGeom>
          </p:spPr>
          <p:txBody>
            <a:bodyPr wrap="none">
              <a:spAutoFit/>
            </a:bodyPr>
            <a:lstStyle/>
            <a:p>
              <a:pPr algn="ctr"/>
              <a:r>
                <a:rPr lang="en-US" sz="1400" b="1" dirty="0"/>
                <a:t>Tobacco budworm</a:t>
              </a:r>
            </a:p>
          </p:txBody>
        </p:sp>
      </p:grpSp>
      <p:grpSp>
        <p:nvGrpSpPr>
          <p:cNvPr id="12" name="Group 11">
            <a:extLst>
              <a:ext uri="{FF2B5EF4-FFF2-40B4-BE49-F238E27FC236}">
                <a16:creationId xmlns:a16="http://schemas.microsoft.com/office/drawing/2014/main" id="{BBEF703F-C88C-4344-9953-5A29EEAB5FED}"/>
              </a:ext>
            </a:extLst>
          </p:cNvPr>
          <p:cNvGrpSpPr/>
          <p:nvPr/>
        </p:nvGrpSpPr>
        <p:grpSpPr>
          <a:xfrm>
            <a:off x="6541422" y="972489"/>
            <a:ext cx="1127354" cy="1192417"/>
            <a:chOff x="7456318" y="1325429"/>
            <a:chExt cx="1127354" cy="1192417"/>
          </a:xfrm>
        </p:grpSpPr>
        <p:pic>
          <p:nvPicPr>
            <p:cNvPr id="1028" name="Picture 4" descr="Armyworm situation is &amp;#39;epic&amp;#39; | News | jonesborosun.com">
              <a:extLst>
                <a:ext uri="{FF2B5EF4-FFF2-40B4-BE49-F238E27FC236}">
                  <a16:creationId xmlns:a16="http://schemas.microsoft.com/office/drawing/2014/main" id="{524BA501-AEB0-4C44-AB76-B9D0AE097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318" y="1325429"/>
              <a:ext cx="1127354" cy="94890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B10C5B0-7FEB-AA49-93C4-1456C51A9C67}"/>
                </a:ext>
              </a:extLst>
            </p:cNvPr>
            <p:cNvSpPr/>
            <p:nvPr/>
          </p:nvSpPr>
          <p:spPr>
            <a:xfrm>
              <a:off x="7487105" y="2210069"/>
              <a:ext cx="1024127" cy="307777"/>
            </a:xfrm>
            <a:prstGeom prst="rect">
              <a:avLst/>
            </a:prstGeom>
          </p:spPr>
          <p:txBody>
            <a:bodyPr wrap="none">
              <a:spAutoFit/>
            </a:bodyPr>
            <a:lstStyle/>
            <a:p>
              <a:pPr algn="ctr"/>
              <a:r>
                <a:rPr lang="en-US" sz="1400" b="1" dirty="0"/>
                <a:t>Armyworm</a:t>
              </a:r>
            </a:p>
          </p:txBody>
        </p:sp>
      </p:grpSp>
      <p:grpSp>
        <p:nvGrpSpPr>
          <p:cNvPr id="14" name="Group 13">
            <a:extLst>
              <a:ext uri="{FF2B5EF4-FFF2-40B4-BE49-F238E27FC236}">
                <a16:creationId xmlns:a16="http://schemas.microsoft.com/office/drawing/2014/main" id="{2E09F11D-010D-AF47-96CB-B0A767072B1A}"/>
              </a:ext>
            </a:extLst>
          </p:cNvPr>
          <p:cNvGrpSpPr/>
          <p:nvPr/>
        </p:nvGrpSpPr>
        <p:grpSpPr>
          <a:xfrm>
            <a:off x="7864462" y="1005436"/>
            <a:ext cx="1138880" cy="1159470"/>
            <a:chOff x="7477835" y="2863349"/>
            <a:chExt cx="1138880" cy="1159470"/>
          </a:xfrm>
        </p:grpSpPr>
        <p:pic>
          <p:nvPicPr>
            <p:cNvPr id="1030" name="Picture 6" descr="Rhinoceros Beetles | National Wildlife Federation">
              <a:extLst>
                <a:ext uri="{FF2B5EF4-FFF2-40B4-BE49-F238E27FC236}">
                  <a16:creationId xmlns:a16="http://schemas.microsoft.com/office/drawing/2014/main" id="{EC592CDB-2C8F-5C48-A349-F6D4922FFA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26" r="19369"/>
            <a:stretch/>
          </p:blipFill>
          <p:spPr bwMode="auto">
            <a:xfrm>
              <a:off x="7477835" y="2863349"/>
              <a:ext cx="1138880" cy="89385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A214867-C3AF-4545-9E1C-3910AB922B70}"/>
                </a:ext>
              </a:extLst>
            </p:cNvPr>
            <p:cNvSpPr/>
            <p:nvPr/>
          </p:nvSpPr>
          <p:spPr>
            <a:xfrm>
              <a:off x="7700567" y="3715042"/>
              <a:ext cx="733278" cy="307777"/>
            </a:xfrm>
            <a:prstGeom prst="rect">
              <a:avLst/>
            </a:prstGeom>
          </p:spPr>
          <p:txBody>
            <a:bodyPr wrap="none">
              <a:spAutoFit/>
            </a:bodyPr>
            <a:lstStyle/>
            <a:p>
              <a:pPr algn="ctr"/>
              <a:r>
                <a:rPr lang="en-US" sz="1400" b="1" dirty="0"/>
                <a:t>Beetles</a:t>
              </a:r>
            </a:p>
          </p:txBody>
        </p:sp>
      </p:grpSp>
      <p:grpSp>
        <p:nvGrpSpPr>
          <p:cNvPr id="16" name="Group 15">
            <a:extLst>
              <a:ext uri="{FF2B5EF4-FFF2-40B4-BE49-F238E27FC236}">
                <a16:creationId xmlns:a16="http://schemas.microsoft.com/office/drawing/2014/main" id="{EAA53CBD-4992-454B-8C40-CE9CD584A1E9}"/>
              </a:ext>
            </a:extLst>
          </p:cNvPr>
          <p:cNvGrpSpPr/>
          <p:nvPr/>
        </p:nvGrpSpPr>
        <p:grpSpPr>
          <a:xfrm>
            <a:off x="4978016" y="2180930"/>
            <a:ext cx="1563406" cy="1240445"/>
            <a:chOff x="4978016" y="2180930"/>
            <a:chExt cx="1563406" cy="1240445"/>
          </a:xfrm>
        </p:grpSpPr>
        <p:pic>
          <p:nvPicPr>
            <p:cNvPr id="1032" name="Picture 8" descr="Flies more germ-laden than suspected - BBC News">
              <a:extLst>
                <a:ext uri="{FF2B5EF4-FFF2-40B4-BE49-F238E27FC236}">
                  <a16:creationId xmlns:a16="http://schemas.microsoft.com/office/drawing/2014/main" id="{923B09F4-0574-AB46-A27D-0B4E860815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85" t="8245" r="17058" b="17389"/>
            <a:stretch/>
          </p:blipFill>
          <p:spPr bwMode="auto">
            <a:xfrm>
              <a:off x="4978016" y="2180930"/>
              <a:ext cx="1563406" cy="97819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7EE8A93-8AC0-2849-BB9C-4BCA42C87149}"/>
                </a:ext>
              </a:extLst>
            </p:cNvPr>
            <p:cNvSpPr/>
            <p:nvPr/>
          </p:nvSpPr>
          <p:spPr>
            <a:xfrm>
              <a:off x="5454988" y="3113598"/>
              <a:ext cx="518091" cy="307777"/>
            </a:xfrm>
            <a:prstGeom prst="rect">
              <a:avLst/>
            </a:prstGeom>
          </p:spPr>
          <p:txBody>
            <a:bodyPr wrap="none">
              <a:spAutoFit/>
            </a:bodyPr>
            <a:lstStyle/>
            <a:p>
              <a:pPr algn="ctr"/>
              <a:r>
                <a:rPr lang="en-US" sz="1400" b="1" dirty="0"/>
                <a:t>Flies</a:t>
              </a:r>
            </a:p>
          </p:txBody>
        </p:sp>
      </p:grpSp>
      <p:grpSp>
        <p:nvGrpSpPr>
          <p:cNvPr id="18" name="Group 17">
            <a:extLst>
              <a:ext uri="{FF2B5EF4-FFF2-40B4-BE49-F238E27FC236}">
                <a16:creationId xmlns:a16="http://schemas.microsoft.com/office/drawing/2014/main" id="{34BC3BF0-472F-8B4A-AFF8-321AF0966738}"/>
              </a:ext>
            </a:extLst>
          </p:cNvPr>
          <p:cNvGrpSpPr/>
          <p:nvPr/>
        </p:nvGrpSpPr>
        <p:grpSpPr>
          <a:xfrm>
            <a:off x="6695728" y="2181592"/>
            <a:ext cx="1241777" cy="1198281"/>
            <a:chOff x="6695728" y="2181592"/>
            <a:chExt cx="1241777" cy="1198281"/>
          </a:xfrm>
        </p:grpSpPr>
        <p:pic>
          <p:nvPicPr>
            <p:cNvPr id="1034" name="Picture 10" descr="Mosquito Control for the Yard, Garden and Pond | Pesches Flowers &amp;amp; Garden  Center">
              <a:extLst>
                <a:ext uri="{FF2B5EF4-FFF2-40B4-BE49-F238E27FC236}">
                  <a16:creationId xmlns:a16="http://schemas.microsoft.com/office/drawing/2014/main" id="{B9258E09-2A43-5D4A-825B-51569FB2FD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838" r="25588"/>
            <a:stretch/>
          </p:blipFill>
          <p:spPr bwMode="auto">
            <a:xfrm>
              <a:off x="6695728" y="2181592"/>
              <a:ext cx="1241777" cy="9775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01E35ED-0C2E-9848-AAF5-5AD3435005CF}"/>
                </a:ext>
              </a:extLst>
            </p:cNvPr>
            <p:cNvSpPr/>
            <p:nvPr/>
          </p:nvSpPr>
          <p:spPr>
            <a:xfrm>
              <a:off x="6876256" y="3072096"/>
              <a:ext cx="978025" cy="307777"/>
            </a:xfrm>
            <a:prstGeom prst="rect">
              <a:avLst/>
            </a:prstGeom>
          </p:spPr>
          <p:txBody>
            <a:bodyPr wrap="none">
              <a:spAutoFit/>
            </a:bodyPr>
            <a:lstStyle/>
            <a:p>
              <a:pPr algn="ctr"/>
              <a:r>
                <a:rPr lang="en-US" sz="1400" dirty="0" err="1"/>
                <a:t>Mosquitoe</a:t>
              </a:r>
              <a:endParaRPr lang="en-US" sz="1400" dirty="0"/>
            </a:p>
          </p:txBody>
        </p:sp>
      </p:grpSp>
      <p:grpSp>
        <p:nvGrpSpPr>
          <p:cNvPr id="24" name="Group 23">
            <a:extLst>
              <a:ext uri="{FF2B5EF4-FFF2-40B4-BE49-F238E27FC236}">
                <a16:creationId xmlns:a16="http://schemas.microsoft.com/office/drawing/2014/main" id="{9585E07C-BFFE-B740-B679-B1F340C13FA7}"/>
              </a:ext>
            </a:extLst>
          </p:cNvPr>
          <p:cNvGrpSpPr/>
          <p:nvPr/>
        </p:nvGrpSpPr>
        <p:grpSpPr>
          <a:xfrm>
            <a:off x="6926360" y="3419326"/>
            <a:ext cx="1539205" cy="1526406"/>
            <a:chOff x="6807459" y="-47642"/>
            <a:chExt cx="2120190" cy="2188170"/>
          </a:xfrm>
        </p:grpSpPr>
        <p:pic>
          <p:nvPicPr>
            <p:cNvPr id="25" name="Picture 2" descr="Bacillus Thuringiensis Bacteria Photograph by Scimat">
              <a:extLst>
                <a:ext uri="{FF2B5EF4-FFF2-40B4-BE49-F238E27FC236}">
                  <a16:creationId xmlns:a16="http://schemas.microsoft.com/office/drawing/2014/main" id="{150452BA-C65F-154A-B86E-8BDDD60267C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1841" b="17331"/>
            <a:stretch/>
          </p:blipFill>
          <p:spPr bwMode="auto">
            <a:xfrm>
              <a:off x="6934578" y="-47642"/>
              <a:ext cx="1791057" cy="1779437"/>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5A7DDD9-7BBF-0549-BFBE-419D4247A492}"/>
                </a:ext>
              </a:extLst>
            </p:cNvPr>
            <p:cNvSpPr/>
            <p:nvPr/>
          </p:nvSpPr>
          <p:spPr>
            <a:xfrm>
              <a:off x="6807459" y="1743438"/>
              <a:ext cx="2120190" cy="397090"/>
            </a:xfrm>
            <a:prstGeom prst="rect">
              <a:avLst/>
            </a:prstGeom>
          </p:spPr>
          <p:txBody>
            <a:bodyPr wrap="none">
              <a:spAutoFit/>
            </a:bodyPr>
            <a:lstStyle/>
            <a:p>
              <a:r>
                <a:rPr lang="en-US" sz="1200" b="1" i="1" dirty="0">
                  <a:solidFill>
                    <a:srgbClr val="FFFF00"/>
                  </a:solidFill>
                </a:rPr>
                <a:t>Bacillus thuringiensis</a:t>
              </a:r>
              <a:endParaRPr 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39" fill="hold">
                            <p:stCondLst>
                              <p:cond delay="500"/>
                            </p:stCondLst>
                            <p:childTnLst>
                              <p:par>
                                <p:cTn id="40" presetID="1" presetClass="entr" presetSubtype="0" fill="hold" nodeType="afterEffect">
                                  <p:stCondLst>
                                    <p:cond delay="500"/>
                                  </p:stCondLst>
                                  <p:childTnLst>
                                    <p:set>
                                      <p:cBhvr>
                                        <p:cTn id="41" dur="1" fill="hold">
                                          <p:stCondLst>
                                            <p:cond delay="0"/>
                                          </p:stCondLst>
                                        </p:cTn>
                                        <p:tgtEl>
                                          <p:spTgt spid="16"/>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nodeType="afterEffect">
                                  <p:stCondLst>
                                    <p:cond delay="50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p:cTn id="4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p:cTn id="5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par>
                          <p:cTn id="57" fill="hold">
                            <p:stCondLst>
                              <p:cond delay="500"/>
                            </p:stCondLst>
                            <p:childTnLst>
                              <p:par>
                                <p:cTn id="58" presetID="23" presetClass="entr" presetSubtype="16" fill="hold" nodeType="after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p:cTn id="6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childTnLst>
                                </p:cTn>
                              </p:par>
                            </p:childTnLst>
                          </p:cTn>
                        </p:par>
                        <p:par>
                          <p:cTn id="66" fill="hold">
                            <p:stCondLst>
                              <p:cond delay="0"/>
                            </p:stCondLst>
                            <p:childTnLst>
                              <p:par>
                                <p:cTn id="67" presetID="23" presetClass="entr" presetSubtype="16" fill="hold" nodeType="after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anim calcmode="lin" valueType="num">
                                      <p:cBhvr>
                                        <p:cTn id="6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70"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par>
                          <p:cTn id="75" fill="hold">
                            <p:stCondLst>
                              <p:cond delay="0"/>
                            </p:stCondLst>
                            <p:childTnLst>
                              <p:par>
                                <p:cTn id="76" presetID="23" presetClass="entr" presetSubtype="16" fill="hold" nodeType="after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 calcmode="lin" valueType="num">
                                      <p:cBhvr>
                                        <p:cTn id="78"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9" dur="500" fill="hold"/>
                                        <p:tgtEl>
                                          <p:spTgt spid="3">
                                            <p:txEl>
                                              <p:pRg st="8" end="8"/>
                                            </p:txEl>
                                          </p:spTgt>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
                                        </p:tgtEl>
                                        <p:attrNameLst>
                                          <p:attrName>style.visibility</p:attrName>
                                        </p:attrNameLst>
                                      </p:cBhvr>
                                      <p:to>
                                        <p:strVal val="visible"/>
                                      </p:to>
                                    </p:set>
                                  </p:childTnLst>
                                </p:cTn>
                              </p:par>
                            </p:childTnLst>
                          </p:cTn>
                        </p:par>
                        <p:par>
                          <p:cTn id="84" fill="hold">
                            <p:stCondLst>
                              <p:cond delay="0"/>
                            </p:stCondLst>
                            <p:childTnLst>
                              <p:par>
                                <p:cTn id="85" presetID="23" presetClass="entr" presetSubtype="16" fill="hold" nodeType="afterEffect">
                                  <p:stCondLst>
                                    <p:cond delay="0"/>
                                  </p:stCondLst>
                                  <p:childTnLst>
                                    <p:set>
                                      <p:cBhvr>
                                        <p:cTn id="86" dur="1" fill="hold">
                                          <p:stCondLst>
                                            <p:cond delay="0"/>
                                          </p:stCondLst>
                                        </p:cTn>
                                        <p:tgtEl>
                                          <p:spTgt spid="3">
                                            <p:txEl>
                                              <p:pRg st="9" end="9"/>
                                            </p:txEl>
                                          </p:spTgt>
                                        </p:tgtEl>
                                        <p:attrNameLst>
                                          <p:attrName>style.visibility</p:attrName>
                                        </p:attrNameLst>
                                      </p:cBhvr>
                                      <p:to>
                                        <p:strVal val="visible"/>
                                      </p:to>
                                    </p:set>
                                    <p:anim calcmode="lin" valueType="num">
                                      <p:cBhvr>
                                        <p:cTn id="87"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8" dur="500" fill="hold"/>
                                        <p:tgtEl>
                                          <p:spTgt spid="3">
                                            <p:txEl>
                                              <p:pRg st="9" end="9"/>
                                            </p:txEl>
                                          </p:spTgt>
                                        </p:tgtEl>
                                        <p:attrNameLst>
                                          <p:attrName>ppt_h</p:attrName>
                                        </p:attrNameLst>
                                      </p:cBhvr>
                                      <p:tavLst>
                                        <p:tav tm="0">
                                          <p:val>
                                            <p:flt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
                                        </p:tgtEl>
                                        <p:attrNameLst>
                                          <p:attrName>style.visibility</p:attrName>
                                        </p:attrNameLst>
                                      </p:cBhvr>
                                      <p:to>
                                        <p:strVal val="visible"/>
                                      </p:to>
                                    </p:set>
                                  </p:childTnLst>
                                </p:cTn>
                              </p:par>
                            </p:childTnLst>
                          </p:cTn>
                        </p:par>
                        <p:par>
                          <p:cTn id="93" fill="hold">
                            <p:stCondLst>
                              <p:cond delay="0"/>
                            </p:stCondLst>
                            <p:childTnLst>
                              <p:par>
                                <p:cTn id="94" presetID="23" presetClass="entr" presetSubtype="16" fill="hold" nodeType="afterEffect">
                                  <p:stCondLst>
                                    <p:cond delay="0"/>
                                  </p:stCondLst>
                                  <p:childTnLst>
                                    <p:set>
                                      <p:cBhvr>
                                        <p:cTn id="95" dur="1" fill="hold">
                                          <p:stCondLst>
                                            <p:cond delay="0"/>
                                          </p:stCondLst>
                                        </p:cTn>
                                        <p:tgtEl>
                                          <p:spTgt spid="3">
                                            <p:txEl>
                                              <p:pRg st="10" end="10"/>
                                            </p:txEl>
                                          </p:spTgt>
                                        </p:tgtEl>
                                        <p:attrNameLst>
                                          <p:attrName>style.visibility</p:attrName>
                                        </p:attrNameLst>
                                      </p:cBhvr>
                                      <p:to>
                                        <p:strVal val="visible"/>
                                      </p:to>
                                    </p:set>
                                    <p:anim calcmode="lin" valueType="num">
                                      <p:cBhvr>
                                        <p:cTn id="96"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97" dur="500" fill="hold"/>
                                        <p:tgtEl>
                                          <p:spTgt spid="3">
                                            <p:txEl>
                                              <p:pRg st="10" end="10"/>
                                            </p:txEl>
                                          </p:spTgt>
                                        </p:tgtEl>
                                        <p:attrNameLst>
                                          <p:attrName>ppt_h</p:attrName>
                                        </p:attrNameLst>
                                      </p:cBhvr>
                                      <p:tavLst>
                                        <p:tav tm="0">
                                          <p:val>
                                            <p:fltVal val="0"/>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8"/>
                                        </p:tgtEl>
                                        <p:attrNameLst>
                                          <p:attrName>style.visibility</p:attrName>
                                        </p:attrNameLst>
                                      </p:cBhvr>
                                      <p:to>
                                        <p:strVal val="visible"/>
                                      </p:to>
                                    </p:set>
                                  </p:childTnLst>
                                </p:cTn>
                              </p:par>
                            </p:childTnLst>
                          </p:cTn>
                        </p:par>
                        <p:par>
                          <p:cTn id="102" fill="hold">
                            <p:stCondLst>
                              <p:cond delay="0"/>
                            </p:stCondLst>
                            <p:childTnLst>
                              <p:par>
                                <p:cTn id="103" presetID="23" presetClass="entr" presetSubtype="16" fill="hold" nodeType="afterEffect">
                                  <p:stCondLst>
                                    <p:cond delay="0"/>
                                  </p:stCondLst>
                                  <p:childTnLst>
                                    <p:set>
                                      <p:cBhvr>
                                        <p:cTn id="104" dur="1" fill="hold">
                                          <p:stCondLst>
                                            <p:cond delay="0"/>
                                          </p:stCondLst>
                                        </p:cTn>
                                        <p:tgtEl>
                                          <p:spTgt spid="3">
                                            <p:txEl>
                                              <p:pRg st="11" end="11"/>
                                            </p:txEl>
                                          </p:spTgt>
                                        </p:tgtEl>
                                        <p:attrNameLst>
                                          <p:attrName>style.visibility</p:attrName>
                                        </p:attrNameLst>
                                      </p:cBhvr>
                                      <p:to>
                                        <p:strVal val="visible"/>
                                      </p:to>
                                    </p:set>
                                    <p:anim calcmode="lin" valueType="num">
                                      <p:cBhvr>
                                        <p:cTn id="105"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106" dur="500" fill="hold"/>
                                        <p:tgtEl>
                                          <p:spTgt spid="3">
                                            <p:txEl>
                                              <p:pRg st="11" end="1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69629</TotalTime>
  <Words>4341</Words>
  <Application>Microsoft Macintosh PowerPoint</Application>
  <PresentationFormat>On-screen Show (16:10)</PresentationFormat>
  <Paragraphs>428</Paragraphs>
  <Slides>53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Times New Roman</vt:lpstr>
      <vt:lpstr>Wingdings</vt:lpstr>
      <vt:lpstr>Office Theme</vt:lpstr>
      <vt:lpstr>Chapter 12 Biotechnology and It’s Application</vt:lpstr>
      <vt:lpstr>Biotechnology and its application –an Introduction</vt:lpstr>
      <vt:lpstr>Three critical research areas of biotechnology</vt:lpstr>
      <vt:lpstr>Green Revolution enhanced production of food</vt:lpstr>
      <vt:lpstr>Three agricultural options for increasing/enhancing food production</vt:lpstr>
      <vt:lpstr>Uses and significance of GM Plants</vt:lpstr>
      <vt:lpstr>Read about Bt cotton in page number 208 of NCERT Text book</vt:lpstr>
      <vt:lpstr>Pre test  Bt toxin </vt:lpstr>
      <vt:lpstr>Bt toxin</vt:lpstr>
      <vt:lpstr>Figure Diagrammatic representation of Bt toxin killing insect</vt:lpstr>
      <vt:lpstr>Bt plant</vt:lpstr>
      <vt:lpstr>Bt Cotton</vt:lpstr>
      <vt:lpstr>Pest Resistant GM tobacco Plants</vt:lpstr>
      <vt:lpstr>RNA interference (RNAi)/RNA silencing </vt:lpstr>
      <vt:lpstr>Figure Host plant generated dsRNA triggers protection against nematode infestation</vt:lpstr>
      <vt:lpstr>Manipulation of Pest Resistant GM tobacco Plants using RNA interference (RNAi)/RNA silencing  </vt:lpstr>
      <vt:lpstr>RNA interference (RNAi) and pest Resistant GM Plant</vt:lpstr>
      <vt:lpstr>Biotechnological Applications In Medicine</vt:lpstr>
      <vt:lpstr>PowerPoint Presentation</vt:lpstr>
      <vt:lpstr>Insulin as recombinant therapeutics</vt:lpstr>
      <vt:lpstr>Structure of Insulin</vt:lpstr>
      <vt:lpstr>Figure Maturation of pro-insulin into insulin after removal of C peptide</vt:lpstr>
      <vt:lpstr>Genetically Engineered Insulin  (Eli Lilly an American company (1983) produced genetically engineered insulin)</vt:lpstr>
      <vt:lpstr>Genetically Engineered Insulin</vt:lpstr>
      <vt:lpstr>Genetically Engineered Insulin</vt:lpstr>
      <vt:lpstr>Gene Therapy</vt:lpstr>
      <vt:lpstr>Gene Therapy</vt:lpstr>
      <vt:lpstr>Gene Therapy</vt:lpstr>
      <vt:lpstr>For permanent cure of ADA deficiency by gene Therapy….</vt:lpstr>
      <vt:lpstr>Molecular Diagnosis</vt:lpstr>
      <vt:lpstr>PCR as molecular Diagnostic technique</vt:lpstr>
      <vt:lpstr>Autoradiography as molecular Diagnostic technique</vt:lpstr>
      <vt:lpstr>Autoradiography as molecular Diagnostic technique</vt:lpstr>
      <vt:lpstr>ELISA as molecular Diagnostic technique</vt:lpstr>
      <vt:lpstr>TRANSGENIC ANIMALS</vt:lpstr>
      <vt:lpstr>Transgenic animals to study normal physiology and development</vt:lpstr>
      <vt:lpstr>Transgenic Animals for Study of disease </vt:lpstr>
      <vt:lpstr>Transgenic Animals for Biological products</vt:lpstr>
      <vt:lpstr>Transgenic Animals to study vaccine safety</vt:lpstr>
      <vt:lpstr>Transgenic animals to study chemical safety testing</vt:lpstr>
      <vt:lpstr>ETHICAL ISSUES</vt:lpstr>
      <vt:lpstr>Terminologies related to ethical issues</vt:lpstr>
      <vt:lpstr>Read the section 12.4 ETHICAL ISSUES and try to answer the following questions</vt:lpstr>
      <vt:lpstr>PowerPoint Presentation</vt:lpstr>
      <vt:lpstr>Chapter ends here.....</vt:lpstr>
      <vt:lpstr>PowerPoint Presentation</vt:lpstr>
      <vt:lpstr>RNA interference (RNAi) and pest Resistant GM Plant</vt:lpstr>
      <vt:lpstr>PowerPoint Presentation</vt:lpstr>
      <vt:lpstr>Bt Cotton</vt:lpstr>
      <vt:lpstr>What are the significance of genetic modification?</vt:lpstr>
      <vt:lpstr>ETHICAL ISSUES</vt:lpstr>
      <vt:lpstr>ETHICAL ISSUES</vt:lpstr>
      <vt:lpstr>ETHICAL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Biological Classification</dc:title>
  <dc:creator>lhawang</dc:creator>
  <cp:lastModifiedBy>Microsoft Office User</cp:lastModifiedBy>
  <cp:revision>2619</cp:revision>
  <dcterms:created xsi:type="dcterms:W3CDTF">2016-05-03T03:26:26Z</dcterms:created>
  <dcterms:modified xsi:type="dcterms:W3CDTF">2022-01-11T04:24:29Z</dcterms:modified>
</cp:coreProperties>
</file>